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85" r:id="rId2"/>
  </p:sldMasterIdLst>
  <p:notesMasterIdLst>
    <p:notesMasterId r:id="rId31"/>
  </p:notesMasterIdLst>
  <p:sldIdLst>
    <p:sldId id="256" r:id="rId3"/>
    <p:sldId id="257" r:id="rId4"/>
    <p:sldId id="258" r:id="rId5"/>
    <p:sldId id="261" r:id="rId6"/>
    <p:sldId id="285" r:id="rId7"/>
    <p:sldId id="262" r:id="rId8"/>
    <p:sldId id="277" r:id="rId9"/>
    <p:sldId id="263" r:id="rId10"/>
    <p:sldId id="287" r:id="rId11"/>
    <p:sldId id="264" r:id="rId12"/>
    <p:sldId id="265" r:id="rId13"/>
    <p:sldId id="286" r:id="rId14"/>
    <p:sldId id="288" r:id="rId15"/>
    <p:sldId id="266" r:id="rId16"/>
    <p:sldId id="267" r:id="rId17"/>
    <p:sldId id="278" r:id="rId18"/>
    <p:sldId id="268" r:id="rId19"/>
    <p:sldId id="269" r:id="rId20"/>
    <p:sldId id="279" r:id="rId21"/>
    <p:sldId id="290" r:id="rId22"/>
    <p:sldId id="270" r:id="rId23"/>
    <p:sldId id="289" r:id="rId24"/>
    <p:sldId id="272" r:id="rId25"/>
    <p:sldId id="281" r:id="rId26"/>
    <p:sldId id="273" r:id="rId27"/>
    <p:sldId id="282" r:id="rId28"/>
    <p:sldId id="284"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NNE, Karissa" initials="" lastIdx="0" clrIdx="0"/>
  <p:cmAuthor id="2" name="VENNE, Karissa" initials="VK" lastIdx="2" clrIdx="1">
    <p:extLst>
      <p:ext uri="{19B8F6BF-5375-455C-9EA6-DF929625EA0E}">
        <p15:presenceInfo xmlns:p15="http://schemas.microsoft.com/office/powerpoint/2012/main" userId="S-1-5-21-2093985409-3115166663-419265183-193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37" autoAdjust="0"/>
    <p:restoredTop sz="94021" autoAdjust="0"/>
  </p:normalViewPr>
  <p:slideViewPr>
    <p:cSldViewPr>
      <p:cViewPr varScale="1">
        <p:scale>
          <a:sx n="104" d="100"/>
          <a:sy n="104" d="100"/>
        </p:scale>
        <p:origin x="72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B11E1-1A01-4965-AD1D-12FECB5C0CEA}" type="datetimeFigureOut">
              <a:rPr lang="en-US" smtClean="0"/>
              <a:t>1/24/2022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68DD6-60D2-47D3-8C5E-1D7DCD61D068}" type="slidenum">
              <a:rPr lang="en-US" smtClean="0"/>
              <a:t>‹#›</a:t>
            </a:fld>
            <a:endParaRPr lang="en-US" dirty="0"/>
          </a:p>
        </p:txBody>
      </p:sp>
    </p:spTree>
    <p:extLst>
      <p:ext uri="{BB962C8B-B14F-4D97-AF65-F5344CB8AC3E}">
        <p14:creationId xmlns:p14="http://schemas.microsoft.com/office/powerpoint/2010/main" val="243260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68DD6-60D2-47D3-8C5E-1D7DCD61D068}" type="slidenum">
              <a:rPr lang="en-US" smtClean="0"/>
              <a:t>8</a:t>
            </a:fld>
            <a:endParaRPr lang="en-US" dirty="0"/>
          </a:p>
        </p:txBody>
      </p:sp>
    </p:spTree>
    <p:extLst>
      <p:ext uri="{BB962C8B-B14F-4D97-AF65-F5344CB8AC3E}">
        <p14:creationId xmlns:p14="http://schemas.microsoft.com/office/powerpoint/2010/main" val="328869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68DD6-60D2-47D3-8C5E-1D7DCD61D068}" type="slidenum">
              <a:rPr lang="en-US" smtClean="0"/>
              <a:t>19</a:t>
            </a:fld>
            <a:endParaRPr lang="en-US" dirty="0"/>
          </a:p>
        </p:txBody>
      </p:sp>
    </p:spTree>
    <p:extLst>
      <p:ext uri="{BB962C8B-B14F-4D97-AF65-F5344CB8AC3E}">
        <p14:creationId xmlns:p14="http://schemas.microsoft.com/office/powerpoint/2010/main" val="210562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68DD6-60D2-47D3-8C5E-1D7DCD61D068}" type="slidenum">
              <a:rPr lang="en-US" smtClean="0"/>
              <a:t>28</a:t>
            </a:fld>
            <a:endParaRPr lang="en-US" dirty="0"/>
          </a:p>
        </p:txBody>
      </p:sp>
    </p:spTree>
    <p:extLst>
      <p:ext uri="{BB962C8B-B14F-4D97-AF65-F5344CB8AC3E}">
        <p14:creationId xmlns:p14="http://schemas.microsoft.com/office/powerpoint/2010/main" val="2597537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dirty="0"/>
              <a:t>Click icon to add picture</a:t>
            </a:r>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Edit Master text styles</a:t>
            </a:r>
          </a:p>
        </p:txBody>
      </p:sp>
      <p:pic>
        <p:nvPicPr>
          <p:cNvPr id="5" name="Picture 4" descr="Oxford University Press logo">
            <a:extLst>
              <a:ext uri="{FF2B5EF4-FFF2-40B4-BE49-F238E27FC236}">
                <a16:creationId xmlns:a16="http://schemas.microsoft.com/office/drawing/2014/main" id="{7B5523DA-C35E-43C3-A366-BF4A8595AE4C}"/>
              </a:ext>
            </a:extLst>
          </p:cNvPr>
          <p:cNvPicPr>
            <a:picLocks noChangeAspect="1"/>
          </p:cNvPicPr>
          <p:nvPr userDrawn="1"/>
        </p:nvPicPr>
        <p:blipFill>
          <a:blip r:embed="rId2"/>
          <a:stretch>
            <a:fillRect/>
          </a:stretch>
        </p:blipFill>
        <p:spPr>
          <a:xfrm>
            <a:off x="0" y="5976152"/>
            <a:ext cx="2505812" cy="881848"/>
          </a:xfrm>
          <a:prstGeom prst="rect">
            <a:avLst/>
          </a:prstGeom>
        </p:spPr>
      </p:pic>
    </p:spTree>
    <p:extLst>
      <p:ext uri="{BB962C8B-B14F-4D97-AF65-F5344CB8AC3E}">
        <p14:creationId xmlns:p14="http://schemas.microsoft.com/office/powerpoint/2010/main" val="306039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530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162789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09600" y="2401888"/>
            <a:ext cx="11277600" cy="1470025"/>
          </a:xfrm>
        </p:spPr>
        <p:txBody>
          <a:bodyPr anchor="b"/>
          <a:lstStyle>
            <a:lvl1pPr>
              <a:defRPr sz="4400">
                <a:solidFill>
                  <a:schemeClr val="accent5">
                    <a:lumMod val="75000"/>
                  </a:schemeClr>
                </a:solidFill>
              </a:defRPr>
            </a:lvl1pPr>
          </a:lstStyle>
          <a:p>
            <a:r>
              <a:rPr kumimoji="0" lang="en-US" dirty="0"/>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BEFB50DC-091E-4BB4-9E43-0FA9CA33B201}" type="datetimeFigureOut">
              <a:rPr lang="en-US" smtClean="0"/>
              <a:t>1/24/2022</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5852CC1B-8A6E-4F73-8BA8-C802EA855CA6}" type="slidenum">
              <a:rPr lang="en-US" smtClean="0"/>
              <a:t>‹#›</a:t>
            </a:fld>
            <a:endParaRPr lang="en-US" dirty="0"/>
          </a:p>
        </p:txBody>
      </p:sp>
    </p:spTree>
    <p:extLst>
      <p:ext uri="{BB962C8B-B14F-4D97-AF65-F5344CB8AC3E}">
        <p14:creationId xmlns:p14="http://schemas.microsoft.com/office/powerpoint/2010/main" val="297170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9221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F94AFEAB-6CC2-4F6A-8644-10935AED3A26}"/>
              </a:ext>
            </a:extLst>
          </p:cNvPr>
          <p:cNvSpPr>
            <a:spLocks noGrp="1"/>
          </p:cNvSpPr>
          <p:nvPr>
            <p:ph type="pic" sz="quarter" idx="10"/>
          </p:nvPr>
        </p:nvSpPr>
        <p:spPr>
          <a:xfrm>
            <a:off x="111096" y="512748"/>
            <a:ext cx="11947020" cy="6076059"/>
          </a:xfrm>
        </p:spPr>
        <p:txBody>
          <a:bodyPr/>
          <a:lstStyle/>
          <a:p>
            <a:endParaRPr lang="en-US"/>
          </a:p>
        </p:txBody>
      </p:sp>
    </p:spTree>
    <p:extLst>
      <p:ext uri="{BB962C8B-B14F-4D97-AF65-F5344CB8AC3E}">
        <p14:creationId xmlns:p14="http://schemas.microsoft.com/office/powerpoint/2010/main" val="3514542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Lst>
          </p:cNvPr>
          <p:cNvPicPr>
            <a:picLocks noChangeAspect="1"/>
          </p:cNvPicPr>
          <p:nvPr/>
        </p:nvPicPr>
        <p:blipFill>
          <a:blip r:embed="rId6"/>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9" name="TextBox 8"/>
          <p:cNvSpPr txBox="1">
            <a:spLocks noChangeArrowheads="1"/>
          </p:cNvSpPr>
          <p:nvPr/>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146457537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411480"/>
          </a:xfrm>
          <a:prstGeom prst="rect">
            <a:avLst/>
          </a:prstGeom>
          <a:solidFill>
            <a:srgbClr val="001A47"/>
          </a:solidFill>
        </p:spPr>
        <p:txBody>
          <a:bodyPr vert="horz" lIns="91440" tIns="45720" rIns="91440" bIns="45720" rtlCol="0" anchor="b" anchorCtr="0">
            <a:spAutoFit/>
          </a:bodyPr>
          <a:lstStyle/>
          <a:p>
            <a:r>
              <a:rPr lang="en-US"/>
              <a:t>Click to edit Master title style</a:t>
            </a:r>
            <a:endParaRPr lang="en-US" dirty="0"/>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2529549140"/>
      </p:ext>
    </p:extLst>
  </p:cSld>
  <p:clrMap bg1="lt1" tx1="dk1" bg2="lt2" tx2="dk2" accent1="accent1" accent2="accent2" accent3="accent3" accent4="accent4" accent5="accent5" accent6="accent6" hlink="hlink" folHlink="folHlink"/>
  <p:sldLayoutIdLst>
    <p:sldLayoutId id="2147483786" r:id="rId1"/>
    <p:sldLayoutId id="2147483787" r:id="rId2"/>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3: The Ethics and Politics of Research</a:t>
            </a:r>
            <a:br>
              <a:rPr lang="en-US" dirty="0"/>
            </a:br>
            <a:r>
              <a:rPr lang="en-US" b="0" dirty="0"/>
              <a:t>Doing What’s “Right”</a:t>
            </a:r>
            <a:br>
              <a:rPr lang="en-US" dirty="0"/>
            </a:br>
            <a:br>
              <a:rPr lang="en-US" dirty="0"/>
            </a:br>
            <a:br>
              <a:rPr lang="en-US" dirty="0"/>
            </a:br>
            <a:endParaRPr lang="en-US" dirty="0"/>
          </a:p>
        </p:txBody>
      </p:sp>
      <p:pic>
        <p:nvPicPr>
          <p:cNvPr id="4" name="Picture 3" descr="Cover of The Process of Social Research 3e">
            <a:extLst>
              <a:ext uri="{FF2B5EF4-FFF2-40B4-BE49-F238E27FC236}">
                <a16:creationId xmlns:a16="http://schemas.microsoft.com/office/drawing/2014/main" id="{4F719E3E-C609-44F1-BE64-7D7B0B571A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8673" y="1752600"/>
            <a:ext cx="3594653" cy="4434904"/>
          </a:xfrm>
          <a:prstGeom prst="rect">
            <a:avLst/>
          </a:prstGeom>
        </p:spPr>
      </p:pic>
    </p:spTree>
    <p:extLst>
      <p:ext uri="{BB962C8B-B14F-4D97-AF65-F5344CB8AC3E}">
        <p14:creationId xmlns:p14="http://schemas.microsoft.com/office/powerpoint/2010/main" val="2168616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Ethical Guidelines</a:t>
            </a:r>
          </a:p>
        </p:txBody>
      </p:sp>
      <p:sp>
        <p:nvSpPr>
          <p:cNvPr id="3" name="Content Placeholder 2"/>
          <p:cNvSpPr>
            <a:spLocks noGrp="1"/>
          </p:cNvSpPr>
          <p:nvPr>
            <p:ph idx="1"/>
          </p:nvPr>
        </p:nvSpPr>
        <p:spPr/>
        <p:txBody>
          <a:bodyPr>
            <a:normAutofit lnSpcReduction="10000"/>
          </a:bodyPr>
          <a:lstStyle/>
          <a:p>
            <a:r>
              <a:rPr lang="en-US" dirty="0"/>
              <a:t>Provide principles that apply to research in a particular discipline</a:t>
            </a:r>
          </a:p>
          <a:p>
            <a:pPr lvl="1"/>
            <a:r>
              <a:rPr lang="en-US" dirty="0"/>
              <a:t>American Psychology Association’s </a:t>
            </a:r>
            <a:r>
              <a:rPr lang="en-US" i="1" dirty="0"/>
              <a:t>Ethical Principles of Psychologists and Code of Conduct</a:t>
            </a:r>
          </a:p>
          <a:p>
            <a:pPr lvl="1"/>
            <a:r>
              <a:rPr lang="en-US" dirty="0"/>
              <a:t>American Sociological Association’s </a:t>
            </a:r>
            <a:r>
              <a:rPr lang="en-US" i="1" dirty="0"/>
              <a:t>Code of Ethics </a:t>
            </a:r>
          </a:p>
          <a:p>
            <a:pPr lvl="1"/>
            <a:r>
              <a:rPr lang="en-US" i="1" dirty="0"/>
              <a:t>Statement on Ethics: Principles of Professional Responsibility </a:t>
            </a:r>
            <a:r>
              <a:rPr lang="en-US" dirty="0"/>
              <a:t>of the American Anthropological Association</a:t>
            </a:r>
          </a:p>
          <a:p>
            <a:r>
              <a:rPr lang="en-US" dirty="0"/>
              <a:t>Protect the welfare of research participants </a:t>
            </a:r>
          </a:p>
          <a:p>
            <a:r>
              <a:rPr lang="en-US" dirty="0"/>
              <a:t>Guide researchers in making ethically responsible choices</a:t>
            </a:r>
          </a:p>
        </p:txBody>
      </p:sp>
    </p:spTree>
    <p:extLst>
      <p:ext uri="{BB962C8B-B14F-4D97-AF65-F5344CB8AC3E}">
        <p14:creationId xmlns:p14="http://schemas.microsoft.com/office/powerpoint/2010/main" val="1267462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Potential Harm</a:t>
            </a:r>
          </a:p>
        </p:txBody>
      </p:sp>
      <p:sp>
        <p:nvSpPr>
          <p:cNvPr id="3" name="Content Placeholder 2"/>
          <p:cNvSpPr>
            <a:spLocks noGrp="1"/>
          </p:cNvSpPr>
          <p:nvPr>
            <p:ph idx="1"/>
          </p:nvPr>
        </p:nvSpPr>
        <p:spPr/>
        <p:txBody>
          <a:bodyPr>
            <a:normAutofit/>
          </a:bodyPr>
          <a:lstStyle/>
          <a:p>
            <a:r>
              <a:rPr lang="en-US" dirty="0"/>
              <a:t>What are the federal criteria for evaluating potential harm?</a:t>
            </a:r>
          </a:p>
          <a:p>
            <a:r>
              <a:rPr lang="en-US" dirty="0"/>
              <a:t>Level of risk to participants</a:t>
            </a:r>
          </a:p>
          <a:p>
            <a:pPr lvl="1"/>
            <a:r>
              <a:rPr lang="en-US" dirty="0"/>
              <a:t>Level of risk should be minimized</a:t>
            </a:r>
          </a:p>
          <a:p>
            <a:pPr lvl="1"/>
            <a:r>
              <a:rPr lang="en-US" dirty="0"/>
              <a:t>Special precautions required for research that poses more than minimal risk</a:t>
            </a:r>
          </a:p>
          <a:p>
            <a:pPr lvl="1"/>
            <a:r>
              <a:rPr lang="en-US" dirty="0"/>
              <a:t>Minimal risk does not exceed the likelihood or magnitude of harm experienced in everyday life</a:t>
            </a:r>
          </a:p>
          <a:p>
            <a:pPr marL="457200" lvl="1" indent="0">
              <a:buNone/>
            </a:pPr>
            <a:endParaRPr lang="en-US" dirty="0"/>
          </a:p>
          <a:p>
            <a:pPr lvl="1"/>
            <a:endParaRPr lang="en-US" dirty="0"/>
          </a:p>
        </p:txBody>
      </p:sp>
    </p:spTree>
    <p:extLst>
      <p:ext uri="{BB962C8B-B14F-4D97-AF65-F5344CB8AC3E}">
        <p14:creationId xmlns:p14="http://schemas.microsoft.com/office/powerpoint/2010/main" val="2286459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Potential Harm </a:t>
            </a:r>
            <a:r>
              <a:rPr lang="en-US" sz="2000" dirty="0"/>
              <a:t>(2)</a:t>
            </a:r>
          </a:p>
        </p:txBody>
      </p:sp>
      <p:sp>
        <p:nvSpPr>
          <p:cNvPr id="3" name="Content Placeholder 2"/>
          <p:cNvSpPr>
            <a:spLocks noGrp="1"/>
          </p:cNvSpPr>
          <p:nvPr>
            <p:ph idx="1"/>
          </p:nvPr>
        </p:nvSpPr>
        <p:spPr/>
        <p:txBody>
          <a:bodyPr>
            <a:normAutofit/>
          </a:bodyPr>
          <a:lstStyle/>
          <a:p>
            <a:r>
              <a:rPr lang="en-US" dirty="0"/>
              <a:t>Risks of the research in relation the benefits</a:t>
            </a:r>
          </a:p>
          <a:p>
            <a:pPr lvl="1"/>
            <a:r>
              <a:rPr lang="en-US" dirty="0"/>
              <a:t>Benefits may accrue to researchers, participants, and the larger society</a:t>
            </a:r>
          </a:p>
          <a:p>
            <a:pPr lvl="1"/>
            <a:r>
              <a:rPr lang="en-US" dirty="0"/>
              <a:t>If there is little to no scientific value from a study that exposes participants to harm, the study should not be done</a:t>
            </a:r>
          </a:p>
          <a:p>
            <a:pPr lvl="1"/>
            <a:r>
              <a:rPr lang="en-US" dirty="0"/>
              <a:t>Assessment of risks and benefits an important first step in evaluating the ethics of a study </a:t>
            </a:r>
          </a:p>
          <a:p>
            <a:pPr marL="0" indent="0">
              <a:buNone/>
            </a:pPr>
            <a:endParaRPr lang="en-US" dirty="0"/>
          </a:p>
        </p:txBody>
      </p:sp>
    </p:spTree>
    <p:extLst>
      <p:ext uri="{BB962C8B-B14F-4D97-AF65-F5344CB8AC3E}">
        <p14:creationId xmlns:p14="http://schemas.microsoft.com/office/powerpoint/2010/main" val="264895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B289-C3A5-4EE3-9E09-94ABE3CD2D1D}"/>
              </a:ext>
            </a:extLst>
          </p:cNvPr>
          <p:cNvSpPr>
            <a:spLocks noGrp="1"/>
          </p:cNvSpPr>
          <p:nvPr>
            <p:ph type="title"/>
          </p:nvPr>
        </p:nvSpPr>
        <p:spPr/>
        <p:txBody>
          <a:bodyPr/>
          <a:lstStyle/>
          <a:p>
            <a:r>
              <a:rPr lang="en-US" dirty="0"/>
              <a:t>Minimizing Harm</a:t>
            </a:r>
          </a:p>
        </p:txBody>
      </p:sp>
      <p:sp>
        <p:nvSpPr>
          <p:cNvPr id="3" name="Content Placeholder 2">
            <a:extLst>
              <a:ext uri="{FF2B5EF4-FFF2-40B4-BE49-F238E27FC236}">
                <a16:creationId xmlns:a16="http://schemas.microsoft.com/office/drawing/2014/main" id="{A26CBD63-D8FF-4199-B6B2-FDE9DA9BF41F}"/>
              </a:ext>
            </a:extLst>
          </p:cNvPr>
          <p:cNvSpPr>
            <a:spLocks noGrp="1"/>
          </p:cNvSpPr>
          <p:nvPr>
            <p:ph idx="1"/>
          </p:nvPr>
        </p:nvSpPr>
        <p:spPr/>
        <p:txBody>
          <a:bodyPr/>
          <a:lstStyle/>
          <a:p>
            <a:r>
              <a:rPr lang="en-US" dirty="0"/>
              <a:t>Researchers should follow these guidelines to minimize harm:</a:t>
            </a:r>
          </a:p>
          <a:p>
            <a:pPr marL="971550" lvl="1" indent="-514350">
              <a:buFont typeface="+mj-lt"/>
              <a:buAutoNum type="arabicPeriod"/>
            </a:pPr>
            <a:r>
              <a:rPr lang="en-US" dirty="0"/>
              <a:t>Inform participants of any reasonable or foreseeable risks before study begins.</a:t>
            </a:r>
          </a:p>
          <a:p>
            <a:pPr marL="971550" lvl="1" indent="-514350">
              <a:buFont typeface="+mj-lt"/>
              <a:buAutoNum type="arabicPeriod"/>
            </a:pPr>
            <a:r>
              <a:rPr lang="en-US" dirty="0"/>
              <a:t>Screen out research participants who might be harmed.</a:t>
            </a:r>
          </a:p>
          <a:p>
            <a:pPr marL="971550" lvl="1" indent="-514350">
              <a:buFont typeface="+mj-lt"/>
              <a:buAutoNum type="arabicPeriod"/>
            </a:pPr>
            <a:r>
              <a:rPr lang="en-US" dirty="0"/>
              <a:t>If stress or harm is likely, plan measures to assess the harm after the study and provide resources to ameliorate it.</a:t>
            </a:r>
          </a:p>
          <a:p>
            <a:pPr marL="457200" lvl="1" indent="0">
              <a:buNone/>
            </a:pPr>
            <a:endParaRPr lang="en-US" dirty="0"/>
          </a:p>
        </p:txBody>
      </p:sp>
    </p:spTree>
    <p:extLst>
      <p:ext uri="{BB962C8B-B14F-4D97-AF65-F5344CB8AC3E}">
        <p14:creationId xmlns:p14="http://schemas.microsoft.com/office/powerpoint/2010/main" val="144705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Procedures</a:t>
            </a:r>
          </a:p>
        </p:txBody>
      </p:sp>
      <p:sp>
        <p:nvSpPr>
          <p:cNvPr id="3" name="Content Placeholder 2"/>
          <p:cNvSpPr>
            <a:spLocks noGrp="1"/>
          </p:cNvSpPr>
          <p:nvPr>
            <p:ph idx="1"/>
          </p:nvPr>
        </p:nvSpPr>
        <p:spPr/>
        <p:txBody>
          <a:bodyPr>
            <a:normAutofit fontScale="92500"/>
          </a:bodyPr>
          <a:lstStyle/>
          <a:p>
            <a:r>
              <a:rPr lang="en-US" dirty="0"/>
              <a:t>Federal regulations ordinarily require written consent, with some exceptions in social research:</a:t>
            </a:r>
          </a:p>
          <a:p>
            <a:pPr lvl="1"/>
            <a:r>
              <a:rPr lang="en-US" dirty="0"/>
              <a:t>Participation involves no more than minimal risk</a:t>
            </a:r>
          </a:p>
          <a:p>
            <a:pPr lvl="1"/>
            <a:r>
              <a:rPr lang="en-US" dirty="0"/>
              <a:t>Not obtaining written consent will not adversely affect rights and welfare of participants</a:t>
            </a:r>
          </a:p>
          <a:p>
            <a:r>
              <a:rPr lang="en-US" dirty="0"/>
              <a:t>Participants must be given enough information, including potential risks, to make an informed decision about whether to participate</a:t>
            </a:r>
          </a:p>
          <a:p>
            <a:r>
              <a:rPr lang="en-US" dirty="0"/>
              <a:t>Participation must be voluntary</a:t>
            </a:r>
          </a:p>
          <a:p>
            <a:r>
              <a:rPr lang="en-US" dirty="0"/>
              <a:t>Information about the study must be conveyed clearly</a:t>
            </a:r>
          </a:p>
        </p:txBody>
      </p:sp>
    </p:spTree>
    <p:extLst>
      <p:ext uri="{BB962C8B-B14F-4D97-AF65-F5344CB8AC3E}">
        <p14:creationId xmlns:p14="http://schemas.microsoft.com/office/powerpoint/2010/main" val="4191343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Checklist for Social Research</a:t>
            </a:r>
          </a:p>
        </p:txBody>
      </p:sp>
      <p:sp>
        <p:nvSpPr>
          <p:cNvPr id="3" name="Content Placeholder 2"/>
          <p:cNvSpPr>
            <a:spLocks noGrp="1"/>
          </p:cNvSpPr>
          <p:nvPr>
            <p:ph idx="1"/>
          </p:nvPr>
        </p:nvSpPr>
        <p:spPr/>
        <p:txBody>
          <a:bodyPr>
            <a:normAutofit/>
          </a:bodyPr>
          <a:lstStyle/>
          <a:p>
            <a:r>
              <a:rPr lang="en-US" dirty="0"/>
              <a:t>A statement that the study involves research</a:t>
            </a:r>
          </a:p>
          <a:p>
            <a:r>
              <a:rPr lang="en-US" dirty="0"/>
              <a:t>An explanation of the purposes of the research</a:t>
            </a:r>
          </a:p>
          <a:p>
            <a:r>
              <a:rPr lang="en-US" dirty="0"/>
              <a:t>The expected duration of the participant’s participation</a:t>
            </a:r>
          </a:p>
          <a:p>
            <a:r>
              <a:rPr lang="en-US" dirty="0"/>
              <a:t>A description of the procedures to be followed</a:t>
            </a:r>
          </a:p>
          <a:p>
            <a:r>
              <a:rPr lang="en-US" dirty="0"/>
              <a:t>A description of any reasonably foreseeable risks or discomforts to the participant</a:t>
            </a:r>
          </a:p>
          <a:p>
            <a:r>
              <a:rPr lang="en-US" dirty="0"/>
              <a:t>A description of any benefits to the participant or to others which may reasonably be expected from the research</a:t>
            </a:r>
          </a:p>
        </p:txBody>
      </p:sp>
    </p:spTree>
    <p:extLst>
      <p:ext uri="{BB962C8B-B14F-4D97-AF65-F5344CB8AC3E}">
        <p14:creationId xmlns:p14="http://schemas.microsoft.com/office/powerpoint/2010/main" val="329864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Checklist for Social Research</a:t>
            </a:r>
            <a:r>
              <a:rPr lang="en-US" sz="2000" dirty="0"/>
              <a:t> (2)</a:t>
            </a:r>
          </a:p>
        </p:txBody>
      </p:sp>
      <p:sp>
        <p:nvSpPr>
          <p:cNvPr id="3" name="Content Placeholder 2"/>
          <p:cNvSpPr>
            <a:spLocks noGrp="1"/>
          </p:cNvSpPr>
          <p:nvPr>
            <p:ph idx="1"/>
          </p:nvPr>
        </p:nvSpPr>
        <p:spPr/>
        <p:txBody>
          <a:bodyPr>
            <a:normAutofit fontScale="92500" lnSpcReduction="10000"/>
          </a:bodyPr>
          <a:lstStyle/>
          <a:p>
            <a:r>
              <a:rPr lang="en-US" dirty="0"/>
              <a:t>A statement describing how, if applicable, the confidentiality of records will be maintained</a:t>
            </a:r>
          </a:p>
          <a:p>
            <a:r>
              <a:rPr lang="en-US" dirty="0"/>
              <a:t>An explanation of whom to contact for answers to pertinent questions about the research and research participants’ rights and whom to contact in the event of a research-related injury to the participant</a:t>
            </a:r>
          </a:p>
          <a:p>
            <a:r>
              <a:rPr lang="en-US" dirty="0"/>
              <a:t>A statement that participation is voluntary, refusal to participate will involve no penalty or loss of benefits to which the participant is otherwise entitled, and the participant may discontinue participation at any time without penalty or loss of benefits </a:t>
            </a:r>
          </a:p>
          <a:p>
            <a:endParaRPr lang="en-US" dirty="0"/>
          </a:p>
        </p:txBody>
      </p:sp>
    </p:spTree>
    <p:extLst>
      <p:ext uri="{BB962C8B-B14F-4D97-AF65-F5344CB8AC3E}">
        <p14:creationId xmlns:p14="http://schemas.microsoft.com/office/powerpoint/2010/main" val="2174465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Deception Ground Rules</a:t>
            </a:r>
          </a:p>
        </p:txBody>
      </p:sp>
      <p:sp>
        <p:nvSpPr>
          <p:cNvPr id="3" name="Content Placeholder 2"/>
          <p:cNvSpPr>
            <a:spLocks noGrp="1"/>
          </p:cNvSpPr>
          <p:nvPr>
            <p:ph idx="1"/>
          </p:nvPr>
        </p:nvSpPr>
        <p:spPr/>
        <p:txBody>
          <a:bodyPr>
            <a:normAutofit/>
          </a:bodyPr>
          <a:lstStyle/>
          <a:p>
            <a:r>
              <a:rPr lang="en-US" dirty="0"/>
              <a:t>APA and ASA ethical codes rule out deception when there is substantial risk of harm or stress.</a:t>
            </a:r>
          </a:p>
          <a:p>
            <a:r>
              <a:rPr lang="en-US" dirty="0"/>
              <a:t>However, the same codes allow deception under certain conditions:</a:t>
            </a:r>
          </a:p>
          <a:p>
            <a:pPr lvl="1"/>
            <a:r>
              <a:rPr lang="en-US" dirty="0"/>
              <a:t>It is a method of “last resort”—when there is no effective alternative procedure</a:t>
            </a:r>
          </a:p>
          <a:p>
            <a:pPr lvl="1"/>
            <a:r>
              <a:rPr lang="en-US" dirty="0"/>
              <a:t>Participants must be informed of the deception at the conclusion of their participation</a:t>
            </a:r>
          </a:p>
          <a:p>
            <a:endParaRPr lang="en-US" dirty="0"/>
          </a:p>
        </p:txBody>
      </p:sp>
    </p:spTree>
    <p:extLst>
      <p:ext uri="{BB962C8B-B14F-4D97-AF65-F5344CB8AC3E}">
        <p14:creationId xmlns:p14="http://schemas.microsoft.com/office/powerpoint/2010/main" val="421044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Debriefing</a:t>
            </a:r>
          </a:p>
        </p:txBody>
      </p:sp>
      <p:sp>
        <p:nvSpPr>
          <p:cNvPr id="3" name="Content Placeholder 2"/>
          <p:cNvSpPr>
            <a:spLocks noGrp="1"/>
          </p:cNvSpPr>
          <p:nvPr>
            <p:ph idx="1"/>
          </p:nvPr>
        </p:nvSpPr>
        <p:spPr/>
        <p:txBody>
          <a:bodyPr>
            <a:normAutofit lnSpcReduction="10000"/>
          </a:bodyPr>
          <a:lstStyle/>
          <a:p>
            <a:r>
              <a:rPr lang="en-US" dirty="0"/>
              <a:t>A short interview between investigator and research participants at the conclusion of their participation</a:t>
            </a:r>
          </a:p>
          <a:p>
            <a:r>
              <a:rPr lang="en-US" dirty="0"/>
              <a:t>Why is </a:t>
            </a:r>
            <a:r>
              <a:rPr lang="en-US" b="1" dirty="0"/>
              <a:t>debriefing</a:t>
            </a:r>
            <a:r>
              <a:rPr lang="en-US" dirty="0"/>
              <a:t> important?</a:t>
            </a:r>
          </a:p>
          <a:p>
            <a:pPr lvl="1"/>
            <a:r>
              <a:rPr lang="en-US" dirty="0"/>
              <a:t>Serves both educational and methodological purposes</a:t>
            </a:r>
          </a:p>
          <a:p>
            <a:pPr lvl="2"/>
            <a:r>
              <a:rPr lang="en-US" dirty="0"/>
              <a:t>Researchers gain valuable information about the participants’ interpretation of research procedures</a:t>
            </a:r>
          </a:p>
          <a:p>
            <a:pPr lvl="1"/>
            <a:r>
              <a:rPr lang="en-US" dirty="0"/>
              <a:t>Essential when a study involves deception</a:t>
            </a:r>
          </a:p>
          <a:p>
            <a:pPr lvl="2"/>
            <a:r>
              <a:rPr lang="en-US" dirty="0"/>
              <a:t>Participants must be fully informed about how they were deceived</a:t>
            </a:r>
          </a:p>
          <a:p>
            <a:pPr lvl="2"/>
            <a:r>
              <a:rPr lang="en-US" dirty="0"/>
              <a:t>Participants should not leave the experiment feeling worse about themselves than before they began </a:t>
            </a:r>
          </a:p>
        </p:txBody>
      </p:sp>
    </p:spTree>
    <p:extLst>
      <p:ext uri="{BB962C8B-B14F-4D97-AF65-F5344CB8AC3E}">
        <p14:creationId xmlns:p14="http://schemas.microsoft.com/office/powerpoint/2010/main" val="2944206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Protecting Privacy: Anonymity and Confidentiality</a:t>
            </a:r>
          </a:p>
        </p:txBody>
      </p:sp>
      <p:sp>
        <p:nvSpPr>
          <p:cNvPr id="3" name="Content Placeholder 2"/>
          <p:cNvSpPr>
            <a:spLocks noGrp="1"/>
          </p:cNvSpPr>
          <p:nvPr>
            <p:ph idx="1"/>
          </p:nvPr>
        </p:nvSpPr>
        <p:spPr>
          <a:xfrm>
            <a:off x="609600" y="1600201"/>
            <a:ext cx="10972800" cy="4648199"/>
          </a:xfrm>
        </p:spPr>
        <p:txBody>
          <a:bodyPr>
            <a:normAutofit fontScale="92500" lnSpcReduction="20000"/>
          </a:bodyPr>
          <a:lstStyle/>
          <a:p>
            <a:r>
              <a:rPr lang="en-US" dirty="0"/>
              <a:t>How is privacy protected?</a:t>
            </a:r>
          </a:p>
          <a:p>
            <a:r>
              <a:rPr lang="en-US" b="1" dirty="0"/>
              <a:t>Anonymity</a:t>
            </a:r>
            <a:r>
              <a:rPr lang="en-US" dirty="0"/>
              <a:t>: participants cannot be identified</a:t>
            </a:r>
          </a:p>
          <a:p>
            <a:pPr lvl="1"/>
            <a:r>
              <a:rPr lang="en-US" dirty="0"/>
              <a:t>Best means of protection but difficult to achieve</a:t>
            </a:r>
          </a:p>
          <a:p>
            <a:pPr lvl="1"/>
            <a:r>
              <a:rPr lang="en-US" dirty="0"/>
              <a:t>Possible in self-administered surveys and some forms of existing data </a:t>
            </a:r>
          </a:p>
          <a:p>
            <a:r>
              <a:rPr lang="en-US" b="1" dirty="0"/>
              <a:t>Confidentiality</a:t>
            </a:r>
            <a:r>
              <a:rPr lang="en-US" dirty="0"/>
              <a:t>: data from participants are not shared with others without their permission; may be insured by:</a:t>
            </a:r>
          </a:p>
          <a:p>
            <a:pPr lvl="1"/>
            <a:r>
              <a:rPr lang="en-US" dirty="0"/>
              <a:t>Removing names and other identifying information from the data</a:t>
            </a:r>
          </a:p>
          <a:p>
            <a:pPr lvl="1"/>
            <a:r>
              <a:rPr lang="en-US" dirty="0"/>
              <a:t>Keeping data in a secure place</a:t>
            </a:r>
          </a:p>
          <a:p>
            <a:pPr lvl="1"/>
            <a:r>
              <a:rPr lang="en-US" dirty="0"/>
              <a:t>Not disclosing participants’ identities in reports</a:t>
            </a:r>
          </a:p>
          <a:p>
            <a:pPr lvl="1"/>
            <a:r>
              <a:rPr lang="en-US" dirty="0"/>
              <a:t>Not divulging participants’ identities to authorities</a:t>
            </a:r>
          </a:p>
          <a:p>
            <a:pPr lvl="1"/>
            <a:r>
              <a:rPr lang="en-US" dirty="0"/>
              <a:t>Using fictitious names </a:t>
            </a:r>
          </a:p>
        </p:txBody>
      </p:sp>
    </p:spTree>
    <p:extLst>
      <p:ext uri="{BB962C8B-B14F-4D97-AF65-F5344CB8AC3E}">
        <p14:creationId xmlns:p14="http://schemas.microsoft.com/office/powerpoint/2010/main" val="145510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Chapter Learning Objectives</a:t>
            </a: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3000" dirty="0"/>
              <a:t>Explain the four major ethical issues in the treatment of research participants: potential harm, informed consent, deception, and privacy invasion.</a:t>
            </a:r>
          </a:p>
          <a:p>
            <a:pPr marL="514350" indent="-514350">
              <a:buFont typeface="+mj-lt"/>
              <a:buAutoNum type="arabicPeriod"/>
            </a:pPr>
            <a:r>
              <a:rPr lang="en-US" sz="3000" dirty="0"/>
              <a:t>Use federal regulations and professional guidelines concerning the ethical treatment of research participants.</a:t>
            </a:r>
          </a:p>
          <a:p>
            <a:pPr marL="514350" indent="-514350">
              <a:buFont typeface="+mj-lt"/>
              <a:buAutoNum type="arabicPeriod"/>
            </a:pPr>
            <a:r>
              <a:rPr lang="en-US" sz="3000" dirty="0"/>
              <a:t>Apply the process of ethical decision-making to your own research.</a:t>
            </a:r>
          </a:p>
          <a:p>
            <a:pPr marL="514350" indent="-514350">
              <a:buFont typeface="+mj-lt"/>
              <a:buAutoNum type="arabicPeriod"/>
            </a:pPr>
            <a:r>
              <a:rPr lang="en-US" sz="3000" dirty="0"/>
              <a:t>Discuss the relationship between politics and social research.</a:t>
            </a:r>
          </a:p>
          <a:p>
            <a:pPr marL="514350" indent="-514350">
              <a:buFont typeface="+mj-lt"/>
              <a:buAutoNum type="arabicPeriod"/>
            </a:pPr>
            <a:r>
              <a:rPr lang="en-US" sz="3000" dirty="0"/>
              <a:t>Describe how ethics and politics may be related in social research.</a:t>
            </a:r>
          </a:p>
        </p:txBody>
      </p:sp>
    </p:spTree>
    <p:extLst>
      <p:ext uri="{BB962C8B-B14F-4D97-AF65-F5344CB8AC3E}">
        <p14:creationId xmlns:p14="http://schemas.microsoft.com/office/powerpoint/2010/main" val="685823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9332"/>
          </a:xfrm>
        </p:spPr>
        <p:txBody>
          <a:bodyPr/>
          <a:lstStyle/>
          <a:p>
            <a:r>
              <a:rPr lang="en-US" dirty="0"/>
              <a:t>Figure 3.2 The Process of Ethical Decision-Making</a:t>
            </a:r>
          </a:p>
        </p:txBody>
      </p:sp>
      <p:pic>
        <p:nvPicPr>
          <p:cNvPr id="3" name="Picture 2" descr="A flowchart shows the steps in ethical decision-making process. The phases, from top to bottom, are as follows. Review Federal Regulations and Professional Ethics Codes, Assess Costs and Benefits of Proposed Research, Identify and Address Areas of Ethical Concern, Prepare/Submit Application for I R B Approval, Collect Data/Secure Participants’ Rights." title="Figure 3.2 The Process of Ethical Decision-Making">
            <a:extLst>
              <a:ext uri="{FF2B5EF4-FFF2-40B4-BE49-F238E27FC236}">
                <a16:creationId xmlns:a16="http://schemas.microsoft.com/office/drawing/2014/main" id="{F4442DEC-F1CC-486C-8239-5D7B62C95FDD}"/>
              </a:ext>
            </a:extLst>
          </p:cNvPr>
          <p:cNvPicPr>
            <a:picLocks noChangeAspect="1"/>
          </p:cNvPicPr>
          <p:nvPr/>
        </p:nvPicPr>
        <p:blipFill>
          <a:blip r:embed="rId2"/>
          <a:stretch>
            <a:fillRect/>
          </a:stretch>
        </p:blipFill>
        <p:spPr>
          <a:xfrm>
            <a:off x="4446252" y="750199"/>
            <a:ext cx="3299497" cy="5357602"/>
          </a:xfrm>
          <a:prstGeom prst="rect">
            <a:avLst/>
          </a:prstGeom>
        </p:spPr>
      </p:pic>
    </p:spTree>
    <p:extLst>
      <p:ext uri="{BB962C8B-B14F-4D97-AF65-F5344CB8AC3E}">
        <p14:creationId xmlns:p14="http://schemas.microsoft.com/office/powerpoint/2010/main" val="3689865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Review Board (IRB)</a:t>
            </a:r>
          </a:p>
        </p:txBody>
      </p:sp>
      <p:sp>
        <p:nvSpPr>
          <p:cNvPr id="3" name="Content Placeholder 2"/>
          <p:cNvSpPr>
            <a:spLocks noGrp="1"/>
          </p:cNvSpPr>
          <p:nvPr>
            <p:ph idx="1"/>
          </p:nvPr>
        </p:nvSpPr>
        <p:spPr/>
        <p:txBody>
          <a:bodyPr/>
          <a:lstStyle/>
          <a:p>
            <a:r>
              <a:rPr lang="en-US" dirty="0"/>
              <a:t>Committee which exists at nearly all U.S. colleges and universities</a:t>
            </a:r>
          </a:p>
          <a:p>
            <a:r>
              <a:rPr lang="en-US" dirty="0"/>
              <a:t>Required to assure compliance with federal regulations</a:t>
            </a:r>
          </a:p>
          <a:p>
            <a:r>
              <a:rPr lang="en-US" dirty="0"/>
              <a:t>Researchers must submit a research proposal to IRB</a:t>
            </a:r>
          </a:p>
          <a:p>
            <a:pPr lvl="1"/>
            <a:r>
              <a:rPr lang="en-US" dirty="0"/>
              <a:t>Specify how participants’ rights are protected</a:t>
            </a:r>
          </a:p>
          <a:p>
            <a:pPr lvl="1"/>
            <a:r>
              <a:rPr lang="en-US" dirty="0"/>
              <a:t>May be judged as exempt, approved, disapproved, or require modification</a:t>
            </a:r>
          </a:p>
        </p:txBody>
      </p:sp>
    </p:spTree>
    <p:extLst>
      <p:ext uri="{BB962C8B-B14F-4D97-AF65-F5344CB8AC3E}">
        <p14:creationId xmlns:p14="http://schemas.microsoft.com/office/powerpoint/2010/main" val="1478074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DA910-EFC8-467B-BA30-65E719521C3E}"/>
              </a:ext>
            </a:extLst>
          </p:cNvPr>
          <p:cNvSpPr>
            <a:spLocks noGrp="1"/>
          </p:cNvSpPr>
          <p:nvPr>
            <p:ph type="title"/>
          </p:nvPr>
        </p:nvSpPr>
        <p:spPr>
          <a:xfrm>
            <a:off x="0" y="381000"/>
            <a:ext cx="12192000" cy="1036638"/>
          </a:xfrm>
        </p:spPr>
        <p:txBody>
          <a:bodyPr>
            <a:normAutofit fontScale="90000"/>
          </a:bodyPr>
          <a:lstStyle/>
          <a:p>
            <a:r>
              <a:rPr lang="en-US" dirty="0"/>
              <a:t>Principles and Recommendations for Ethical Data Collection and Analysis</a:t>
            </a:r>
          </a:p>
        </p:txBody>
      </p:sp>
      <p:sp>
        <p:nvSpPr>
          <p:cNvPr id="3" name="Content Placeholder 2">
            <a:extLst>
              <a:ext uri="{FF2B5EF4-FFF2-40B4-BE49-F238E27FC236}">
                <a16:creationId xmlns:a16="http://schemas.microsoft.com/office/drawing/2014/main" id="{DBCB1574-6FF8-4762-BEEE-86A0DA44A95C}"/>
              </a:ext>
            </a:extLst>
          </p:cNvPr>
          <p:cNvSpPr>
            <a:spLocks noGrp="1"/>
          </p:cNvSpPr>
          <p:nvPr>
            <p:ph sz="half" idx="1"/>
          </p:nvPr>
        </p:nvSpPr>
        <p:spPr/>
        <p:txBody>
          <a:bodyPr/>
          <a:lstStyle/>
          <a:p>
            <a:r>
              <a:rPr lang="en-US" dirty="0"/>
              <a:t>Integrity is a guiding principle of the APA and ASA ethical codes.</a:t>
            </a:r>
          </a:p>
          <a:p>
            <a:r>
              <a:rPr lang="en-US" b="1" dirty="0"/>
              <a:t>Research misconduct </a:t>
            </a:r>
            <a:r>
              <a:rPr lang="en-US" dirty="0"/>
              <a:t>violates integrity and can include:</a:t>
            </a:r>
          </a:p>
          <a:p>
            <a:pPr lvl="1"/>
            <a:r>
              <a:rPr lang="en-US" dirty="0"/>
              <a:t>Fabrication</a:t>
            </a:r>
          </a:p>
          <a:p>
            <a:pPr lvl="1"/>
            <a:r>
              <a:rPr lang="en-US" dirty="0"/>
              <a:t>Falsification</a:t>
            </a:r>
          </a:p>
          <a:p>
            <a:pPr lvl="1"/>
            <a:r>
              <a:rPr lang="en-US" dirty="0"/>
              <a:t>Plagiarism</a:t>
            </a:r>
          </a:p>
          <a:p>
            <a:pPr lvl="1"/>
            <a:r>
              <a:rPr lang="en-US" dirty="0"/>
              <a:t>Careless and/or poorly conducted research</a:t>
            </a:r>
          </a:p>
        </p:txBody>
      </p:sp>
      <p:sp>
        <p:nvSpPr>
          <p:cNvPr id="4" name="Content Placeholder 3">
            <a:extLst>
              <a:ext uri="{FF2B5EF4-FFF2-40B4-BE49-F238E27FC236}">
                <a16:creationId xmlns:a16="http://schemas.microsoft.com/office/drawing/2014/main" id="{A5634704-F90F-4991-A1CF-5FBF83CF3C01}"/>
              </a:ext>
            </a:extLst>
          </p:cNvPr>
          <p:cNvSpPr>
            <a:spLocks noGrp="1"/>
          </p:cNvSpPr>
          <p:nvPr>
            <p:ph sz="half" idx="2"/>
          </p:nvPr>
        </p:nvSpPr>
        <p:spPr/>
        <p:txBody>
          <a:bodyPr/>
          <a:lstStyle/>
          <a:p>
            <a:r>
              <a:rPr lang="en-US" dirty="0"/>
              <a:t>Integrity can be promoted and enhanced by:</a:t>
            </a:r>
          </a:p>
          <a:p>
            <a:pPr lvl="1"/>
            <a:r>
              <a:rPr lang="en-US" dirty="0"/>
              <a:t>Discussing work with others at all stages</a:t>
            </a:r>
          </a:p>
          <a:p>
            <a:pPr lvl="1"/>
            <a:r>
              <a:rPr lang="en-US" dirty="0"/>
              <a:t>Providing detailed information in the research reporting about how data was collected, processed, and analyzed</a:t>
            </a:r>
          </a:p>
          <a:p>
            <a:pPr lvl="1"/>
            <a:r>
              <a:rPr lang="en-US" dirty="0"/>
              <a:t>Quality checks</a:t>
            </a:r>
          </a:p>
          <a:p>
            <a:pPr lvl="1"/>
            <a:r>
              <a:rPr lang="en-US" dirty="0"/>
              <a:t>Share data with others</a:t>
            </a:r>
          </a:p>
        </p:txBody>
      </p:sp>
    </p:spTree>
    <p:extLst>
      <p:ext uri="{BB962C8B-B14F-4D97-AF65-F5344CB8AC3E}">
        <p14:creationId xmlns:p14="http://schemas.microsoft.com/office/powerpoint/2010/main" val="2770129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Politics and Social Research</a:t>
            </a:r>
          </a:p>
        </p:txBody>
      </p:sp>
      <p:sp>
        <p:nvSpPr>
          <p:cNvPr id="3" name="Content Placeholder 2"/>
          <p:cNvSpPr>
            <a:spLocks noGrp="1"/>
          </p:cNvSpPr>
          <p:nvPr>
            <p:ph idx="1"/>
          </p:nvPr>
        </p:nvSpPr>
        <p:spPr/>
        <p:txBody>
          <a:bodyPr>
            <a:normAutofit/>
          </a:bodyPr>
          <a:lstStyle/>
          <a:p>
            <a:r>
              <a:rPr lang="en-US" dirty="0"/>
              <a:t>Politics involves value judgments</a:t>
            </a:r>
          </a:p>
          <a:p>
            <a:r>
              <a:rPr lang="en-US" dirty="0"/>
              <a:t>Politics may influence research at an individual or structural level</a:t>
            </a:r>
          </a:p>
          <a:p>
            <a:pPr lvl="1"/>
            <a:r>
              <a:rPr lang="en-US" dirty="0"/>
              <a:t>Personal values and political ideology</a:t>
            </a:r>
          </a:p>
          <a:p>
            <a:pPr lvl="1"/>
            <a:r>
              <a:rPr lang="en-US" dirty="0"/>
              <a:t>Groups, professional organizations, and political systems at all levels</a:t>
            </a:r>
          </a:p>
          <a:p>
            <a:r>
              <a:rPr lang="en-US" dirty="0"/>
              <a:t>Max Weber’s position on value neutrality: personal values should not influence the collection and analysis of data</a:t>
            </a:r>
          </a:p>
          <a:p>
            <a:r>
              <a:rPr lang="en-US" dirty="0"/>
              <a:t>In reality, value-neutrality is difficult to achieve </a:t>
            </a:r>
          </a:p>
        </p:txBody>
      </p:sp>
    </p:spTree>
    <p:extLst>
      <p:ext uri="{BB962C8B-B14F-4D97-AF65-F5344CB8AC3E}">
        <p14:creationId xmlns:p14="http://schemas.microsoft.com/office/powerpoint/2010/main" val="3702206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Selection, Political Ideology, and Research Funding</a:t>
            </a:r>
          </a:p>
        </p:txBody>
      </p:sp>
      <p:sp>
        <p:nvSpPr>
          <p:cNvPr id="3" name="Content Placeholder 2"/>
          <p:cNvSpPr>
            <a:spLocks noGrp="1"/>
          </p:cNvSpPr>
          <p:nvPr>
            <p:ph idx="1"/>
          </p:nvPr>
        </p:nvSpPr>
        <p:spPr/>
        <p:txBody>
          <a:bodyPr>
            <a:normAutofit lnSpcReduction="10000"/>
          </a:bodyPr>
          <a:lstStyle/>
          <a:p>
            <a:r>
              <a:rPr lang="en-US" dirty="0"/>
              <a:t>How does politics shape topic selection?</a:t>
            </a:r>
          </a:p>
          <a:p>
            <a:pPr lvl="1"/>
            <a:r>
              <a:rPr lang="en-US" dirty="0"/>
              <a:t>Personal values of the researcher</a:t>
            </a:r>
          </a:p>
          <a:p>
            <a:pPr lvl="1"/>
            <a:r>
              <a:rPr lang="en-US" dirty="0"/>
              <a:t>Values and, therefore, topic selection are products of the culture and time</a:t>
            </a:r>
          </a:p>
          <a:p>
            <a:pPr lvl="1"/>
            <a:r>
              <a:rPr lang="en-US" dirty="0"/>
              <a:t>Progressivism of sociology has had a continuing influence</a:t>
            </a:r>
          </a:p>
          <a:p>
            <a:r>
              <a:rPr lang="en-US" dirty="0"/>
              <a:t>Politics of research funding</a:t>
            </a:r>
          </a:p>
          <a:p>
            <a:pPr lvl="1"/>
            <a:r>
              <a:rPr lang="en-US" dirty="0"/>
              <a:t>Most social research requires financial support</a:t>
            </a:r>
          </a:p>
          <a:p>
            <a:pPr lvl="1"/>
            <a:r>
              <a:rPr lang="en-US" dirty="0"/>
              <a:t>Sources of support prioritize particular topics</a:t>
            </a:r>
          </a:p>
          <a:p>
            <a:pPr lvl="1"/>
            <a:r>
              <a:rPr lang="en-US" dirty="0"/>
              <a:t>Coburn amendment to 2013 spending bill is an example </a:t>
            </a:r>
          </a:p>
        </p:txBody>
      </p:sp>
    </p:spTree>
    <p:extLst>
      <p:ext uri="{BB962C8B-B14F-4D97-AF65-F5344CB8AC3E}">
        <p14:creationId xmlns:p14="http://schemas.microsoft.com/office/powerpoint/2010/main" val="4012590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Analysis and Interpretation and Political Ideology</a:t>
            </a:r>
          </a:p>
        </p:txBody>
      </p:sp>
      <p:sp>
        <p:nvSpPr>
          <p:cNvPr id="3" name="Content Placeholder 2"/>
          <p:cNvSpPr>
            <a:spLocks noGrp="1"/>
          </p:cNvSpPr>
          <p:nvPr>
            <p:ph idx="1"/>
          </p:nvPr>
        </p:nvSpPr>
        <p:spPr/>
        <p:txBody>
          <a:bodyPr>
            <a:normAutofit fontScale="92500" lnSpcReduction="10000"/>
          </a:bodyPr>
          <a:lstStyle/>
          <a:p>
            <a:r>
              <a:rPr lang="en-US" dirty="0"/>
              <a:t>Despite controls for investigator bias, political ideology can affect data analysis and interpretation.</a:t>
            </a:r>
          </a:p>
          <a:p>
            <a:r>
              <a:rPr lang="en-US" dirty="0"/>
              <a:t>Research on same-sex parenting</a:t>
            </a:r>
          </a:p>
          <a:p>
            <a:pPr lvl="1"/>
            <a:r>
              <a:rPr lang="en-US" dirty="0"/>
              <a:t>Researchers with political views hostile to homosexual adoption are likely to report more negative outcomes for children of same-sex than opposite-sex parents</a:t>
            </a:r>
          </a:p>
          <a:p>
            <a:pPr lvl="1"/>
            <a:r>
              <a:rPr lang="en-US" dirty="0"/>
              <a:t>Researchers sympathetic to homosexual adoption are likely to report no differences in children raised by same- and opposite-sex parents</a:t>
            </a:r>
          </a:p>
          <a:p>
            <a:pPr lvl="1"/>
            <a:r>
              <a:rPr lang="en-US" dirty="0"/>
              <a:t>Analysis shows some differences, particularly in gender and sexual preferences and behavior</a:t>
            </a:r>
          </a:p>
        </p:txBody>
      </p:sp>
    </p:spTree>
    <p:extLst>
      <p:ext uri="{BB962C8B-B14F-4D97-AF65-F5344CB8AC3E}">
        <p14:creationId xmlns:p14="http://schemas.microsoft.com/office/powerpoint/2010/main" val="1663226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884238"/>
          </a:xfrm>
        </p:spPr>
        <p:txBody>
          <a:bodyPr>
            <a:normAutofit fontScale="90000"/>
          </a:bodyPr>
          <a:lstStyle/>
          <a:p>
            <a:r>
              <a:rPr lang="en-US" dirty="0"/>
              <a:t>Dissemination of Research Findings: Science, Politics, and Public Policy</a:t>
            </a:r>
          </a:p>
        </p:txBody>
      </p:sp>
      <p:sp>
        <p:nvSpPr>
          <p:cNvPr id="3" name="Content Placeholder 2"/>
          <p:cNvSpPr>
            <a:spLocks noGrp="1"/>
          </p:cNvSpPr>
          <p:nvPr>
            <p:ph idx="1"/>
          </p:nvPr>
        </p:nvSpPr>
        <p:spPr/>
        <p:txBody>
          <a:bodyPr>
            <a:normAutofit/>
          </a:bodyPr>
          <a:lstStyle/>
          <a:p>
            <a:r>
              <a:rPr lang="en-US" dirty="0"/>
              <a:t>What are the researcher’s obligations regarding the dissemination of research findings?</a:t>
            </a:r>
          </a:p>
          <a:p>
            <a:r>
              <a:rPr lang="en-US" dirty="0"/>
              <a:t>Social scientists need to consider how others may use their research findings</a:t>
            </a:r>
          </a:p>
          <a:p>
            <a:pPr lvl="1"/>
            <a:r>
              <a:rPr lang="en-US" dirty="0"/>
              <a:t>They should speak out against misuses</a:t>
            </a:r>
          </a:p>
          <a:p>
            <a:pPr lvl="1"/>
            <a:r>
              <a:rPr lang="en-US" dirty="0"/>
              <a:t>They may choose to offer their expert testimony when appropriate</a:t>
            </a:r>
          </a:p>
          <a:p>
            <a:r>
              <a:rPr lang="en-US" dirty="0"/>
              <a:t>Professional associations may choose to present consensus research findings in court cases  </a:t>
            </a:r>
          </a:p>
        </p:txBody>
      </p:sp>
    </p:spTree>
    <p:extLst>
      <p:ext uri="{BB962C8B-B14F-4D97-AF65-F5344CB8AC3E}">
        <p14:creationId xmlns:p14="http://schemas.microsoft.com/office/powerpoint/2010/main" val="1090127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Regnerus Study</a:t>
            </a:r>
          </a:p>
        </p:txBody>
      </p:sp>
      <p:sp>
        <p:nvSpPr>
          <p:cNvPr id="3" name="Content Placeholder 2"/>
          <p:cNvSpPr>
            <a:spLocks noGrp="1"/>
          </p:cNvSpPr>
          <p:nvPr>
            <p:ph idx="1"/>
          </p:nvPr>
        </p:nvSpPr>
        <p:spPr/>
        <p:txBody>
          <a:bodyPr>
            <a:normAutofit lnSpcReduction="10000"/>
          </a:bodyPr>
          <a:lstStyle/>
          <a:p>
            <a:r>
              <a:rPr lang="en-US" dirty="0"/>
              <a:t>Research question: Do children raised by same-sex parents have more negative outcomes than children raised by opposite-sex parents?</a:t>
            </a:r>
          </a:p>
          <a:p>
            <a:r>
              <a:rPr lang="en-US" dirty="0"/>
              <a:t>Conducted online survey of adults aged 18 to 39</a:t>
            </a:r>
          </a:p>
          <a:p>
            <a:r>
              <a:rPr lang="en-US" dirty="0"/>
              <a:t>Results showed that compared to young adults growing up in intact families, young adults with lesbian or gay parents had more negative outcomes</a:t>
            </a:r>
          </a:p>
          <a:p>
            <a:r>
              <a:rPr lang="en-US" dirty="0"/>
              <a:t>This study was controversial, received significant media coverage, and the results were contested</a:t>
            </a:r>
          </a:p>
        </p:txBody>
      </p:sp>
    </p:spTree>
    <p:extLst>
      <p:ext uri="{BB962C8B-B14F-4D97-AF65-F5344CB8AC3E}">
        <p14:creationId xmlns:p14="http://schemas.microsoft.com/office/powerpoint/2010/main" val="3268744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Intersection of Ethics and </a:t>
            </a:r>
            <a:br>
              <a:rPr lang="en-US" dirty="0"/>
            </a:br>
            <a:r>
              <a:rPr lang="en-US" dirty="0"/>
              <a:t>Politics in Social Research</a:t>
            </a:r>
          </a:p>
        </p:txBody>
      </p:sp>
      <p:sp>
        <p:nvSpPr>
          <p:cNvPr id="3" name="Content Placeholder 2"/>
          <p:cNvSpPr>
            <a:spLocks noGrp="1"/>
          </p:cNvSpPr>
          <p:nvPr>
            <p:ph idx="1"/>
          </p:nvPr>
        </p:nvSpPr>
        <p:spPr/>
        <p:txBody>
          <a:bodyPr>
            <a:normAutofit/>
          </a:bodyPr>
          <a:lstStyle/>
          <a:p>
            <a:r>
              <a:rPr lang="en-US" dirty="0"/>
              <a:t>How do ethics and politics intersect?</a:t>
            </a:r>
          </a:p>
          <a:p>
            <a:pPr lvl="1"/>
            <a:r>
              <a:rPr lang="en-US" b="1" dirty="0"/>
              <a:t>Conflict of interest</a:t>
            </a:r>
            <a:r>
              <a:rPr lang="en-US" dirty="0"/>
              <a:t>: conflict between the goal of producing unbiased knowledge and other motives such as financial gain and political interests</a:t>
            </a:r>
          </a:p>
          <a:p>
            <a:pPr lvl="1"/>
            <a:r>
              <a:rPr lang="en-US" dirty="0"/>
              <a:t>Social responsibility: researchers’ ethical obligation to be aware of and provide direction to how others use their findings</a:t>
            </a:r>
          </a:p>
        </p:txBody>
      </p:sp>
    </p:spTree>
    <p:extLst>
      <p:ext uri="{BB962C8B-B14F-4D97-AF65-F5344CB8AC3E}">
        <p14:creationId xmlns:p14="http://schemas.microsoft.com/office/powerpoint/2010/main" val="350185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Chapter Outline</a:t>
            </a:r>
          </a:p>
        </p:txBody>
      </p:sp>
      <p:sp>
        <p:nvSpPr>
          <p:cNvPr id="3" name="Content Placeholder 2"/>
          <p:cNvSpPr>
            <a:spLocks noGrp="1"/>
          </p:cNvSpPr>
          <p:nvPr>
            <p:ph idx="1"/>
          </p:nvPr>
        </p:nvSpPr>
        <p:spPr/>
        <p:txBody>
          <a:bodyPr>
            <a:normAutofit/>
          </a:bodyPr>
          <a:lstStyle/>
          <a:p>
            <a:r>
              <a:rPr lang="en-US" dirty="0"/>
              <a:t>Overview: Ethics</a:t>
            </a:r>
          </a:p>
          <a:p>
            <a:r>
              <a:rPr lang="en-US" dirty="0"/>
              <a:t>Ethical Issues in the Treatment of Research Participants</a:t>
            </a:r>
          </a:p>
          <a:p>
            <a:r>
              <a:rPr lang="en-US" dirty="0"/>
              <a:t>Federal and Professional Ethical Guidelines</a:t>
            </a:r>
          </a:p>
          <a:p>
            <a:r>
              <a:rPr lang="en-US" dirty="0"/>
              <a:t>The Process of Ethical Decision-Making</a:t>
            </a:r>
          </a:p>
          <a:p>
            <a:r>
              <a:rPr lang="en-US" dirty="0"/>
              <a:t>Politics and Social Research</a:t>
            </a:r>
          </a:p>
          <a:p>
            <a:r>
              <a:rPr lang="en-US" dirty="0"/>
              <a:t>The Intersection of Ethics and Politics in Social Research</a:t>
            </a:r>
          </a:p>
        </p:txBody>
      </p:sp>
    </p:spTree>
    <p:extLst>
      <p:ext uri="{BB962C8B-B14F-4D97-AF65-F5344CB8AC3E}">
        <p14:creationId xmlns:p14="http://schemas.microsoft.com/office/powerpoint/2010/main" val="88857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and Social Research</a:t>
            </a:r>
          </a:p>
        </p:txBody>
      </p:sp>
      <p:sp>
        <p:nvSpPr>
          <p:cNvPr id="3" name="Content Placeholder 2"/>
          <p:cNvSpPr>
            <a:spLocks noGrp="1"/>
          </p:cNvSpPr>
          <p:nvPr>
            <p:ph idx="1"/>
          </p:nvPr>
        </p:nvSpPr>
        <p:spPr/>
        <p:txBody>
          <a:bodyPr>
            <a:noAutofit/>
          </a:bodyPr>
          <a:lstStyle/>
          <a:p>
            <a:r>
              <a:rPr lang="en-US" dirty="0"/>
              <a:t>What are </a:t>
            </a:r>
            <a:r>
              <a:rPr lang="en-US" b="1" dirty="0"/>
              <a:t>ethics</a:t>
            </a:r>
            <a:r>
              <a:rPr lang="en-US" dirty="0"/>
              <a:t>?</a:t>
            </a:r>
          </a:p>
          <a:p>
            <a:pPr lvl="1"/>
            <a:r>
              <a:rPr lang="en-US" dirty="0"/>
              <a:t>Standards of conduct that distinguish right from wrong</a:t>
            </a:r>
          </a:p>
          <a:p>
            <a:r>
              <a:rPr lang="en-US" dirty="0"/>
              <a:t>What are research ethics?</a:t>
            </a:r>
          </a:p>
          <a:p>
            <a:pPr lvl="1"/>
            <a:r>
              <a:rPr lang="en-US" dirty="0"/>
              <a:t>Ethical standards that apply to conducting and reporting research </a:t>
            </a:r>
          </a:p>
        </p:txBody>
      </p:sp>
    </p:spTree>
    <p:extLst>
      <p:ext uri="{BB962C8B-B14F-4D97-AF65-F5344CB8AC3E}">
        <p14:creationId xmlns:p14="http://schemas.microsoft.com/office/powerpoint/2010/main" val="18387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and Social Research </a:t>
            </a:r>
            <a:r>
              <a:rPr lang="en-US" sz="2000" dirty="0"/>
              <a:t>(2)</a:t>
            </a:r>
          </a:p>
        </p:txBody>
      </p:sp>
      <p:sp>
        <p:nvSpPr>
          <p:cNvPr id="3" name="Content Placeholder 2"/>
          <p:cNvSpPr>
            <a:spLocks noGrp="1"/>
          </p:cNvSpPr>
          <p:nvPr>
            <p:ph idx="1"/>
          </p:nvPr>
        </p:nvSpPr>
        <p:spPr/>
        <p:txBody>
          <a:bodyPr>
            <a:noAutofit/>
          </a:bodyPr>
          <a:lstStyle/>
          <a:p>
            <a:r>
              <a:rPr lang="en-US" dirty="0"/>
              <a:t>What are the sources of ethical standards?</a:t>
            </a:r>
          </a:p>
          <a:p>
            <a:pPr lvl="1"/>
            <a:r>
              <a:rPr lang="en-US" dirty="0"/>
              <a:t>Norms and values of the larger society</a:t>
            </a:r>
          </a:p>
          <a:p>
            <a:pPr lvl="1"/>
            <a:r>
              <a:rPr lang="en-US" dirty="0"/>
              <a:t>Professional codes of conduct</a:t>
            </a:r>
          </a:p>
          <a:p>
            <a:pPr lvl="1"/>
            <a:r>
              <a:rPr lang="en-US" dirty="0"/>
              <a:t>Federal ethical regulations</a:t>
            </a:r>
          </a:p>
          <a:p>
            <a:r>
              <a:rPr lang="en-US" dirty="0"/>
              <a:t>Many ethical standards are not clear-cut </a:t>
            </a:r>
          </a:p>
          <a:p>
            <a:pPr lvl="1"/>
            <a:r>
              <a:rPr lang="en-US" dirty="0"/>
              <a:t>They depend on the situation and are subject to interpretation</a:t>
            </a:r>
          </a:p>
        </p:txBody>
      </p:sp>
    </p:spTree>
    <p:extLst>
      <p:ext uri="{BB962C8B-B14F-4D97-AF65-F5344CB8AC3E}">
        <p14:creationId xmlns:p14="http://schemas.microsoft.com/office/powerpoint/2010/main" val="254137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Ethical Issues in the Treatment of Research Participants</a:t>
            </a:r>
          </a:p>
        </p:txBody>
      </p:sp>
      <p:sp>
        <p:nvSpPr>
          <p:cNvPr id="3" name="Content Placeholder 2"/>
          <p:cNvSpPr>
            <a:spLocks noGrp="1"/>
          </p:cNvSpPr>
          <p:nvPr>
            <p:ph idx="1"/>
          </p:nvPr>
        </p:nvSpPr>
        <p:spPr/>
        <p:txBody>
          <a:bodyPr>
            <a:normAutofit lnSpcReduction="10000"/>
          </a:bodyPr>
          <a:lstStyle/>
          <a:p>
            <a:r>
              <a:rPr lang="en-US" dirty="0"/>
              <a:t>Potential harm</a:t>
            </a:r>
          </a:p>
          <a:p>
            <a:pPr lvl="1"/>
            <a:r>
              <a:rPr lang="en-US" dirty="0"/>
              <a:t>Personal safety is the right of every research participant</a:t>
            </a:r>
          </a:p>
          <a:p>
            <a:pPr lvl="1"/>
            <a:r>
              <a:rPr lang="en-US" dirty="0"/>
              <a:t>Harm may be physical or psychological</a:t>
            </a:r>
          </a:p>
          <a:p>
            <a:r>
              <a:rPr lang="en-US" dirty="0"/>
              <a:t>Informed consent</a:t>
            </a:r>
          </a:p>
          <a:p>
            <a:pPr lvl="1"/>
            <a:r>
              <a:rPr lang="en-US" dirty="0"/>
              <a:t>Arises from the value placed on freedom of choice</a:t>
            </a:r>
          </a:p>
          <a:p>
            <a:pPr lvl="1"/>
            <a:r>
              <a:rPr lang="en-US" dirty="0"/>
              <a:t>Research participants must be given enough information about the research, including risks and benefits, to make a rational decision about whether to participate </a:t>
            </a:r>
          </a:p>
          <a:p>
            <a:pPr lvl="1"/>
            <a:r>
              <a:rPr lang="en-US" dirty="0"/>
              <a:t>Participation must be voluntary</a:t>
            </a:r>
          </a:p>
          <a:p>
            <a:pPr lvl="1"/>
            <a:endParaRPr lang="en-US" dirty="0"/>
          </a:p>
        </p:txBody>
      </p:sp>
    </p:spTree>
    <p:extLst>
      <p:ext uri="{BB962C8B-B14F-4D97-AF65-F5344CB8AC3E}">
        <p14:creationId xmlns:p14="http://schemas.microsoft.com/office/powerpoint/2010/main" val="284112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Ethical Issues in the Treatment of Research Participants </a:t>
            </a:r>
            <a:r>
              <a:rPr lang="en-US" sz="2200" dirty="0"/>
              <a:t>(2)</a:t>
            </a:r>
          </a:p>
        </p:txBody>
      </p:sp>
      <p:sp>
        <p:nvSpPr>
          <p:cNvPr id="3" name="Content Placeholder 2"/>
          <p:cNvSpPr>
            <a:spLocks noGrp="1"/>
          </p:cNvSpPr>
          <p:nvPr>
            <p:ph idx="1"/>
          </p:nvPr>
        </p:nvSpPr>
        <p:spPr/>
        <p:txBody>
          <a:bodyPr/>
          <a:lstStyle/>
          <a:p>
            <a:r>
              <a:rPr lang="en-US" dirty="0"/>
              <a:t>Deception</a:t>
            </a:r>
          </a:p>
          <a:p>
            <a:pPr lvl="1"/>
            <a:r>
              <a:rPr lang="en-US" dirty="0"/>
              <a:t>Intentionally misleading or misinforming participants about a study</a:t>
            </a:r>
          </a:p>
          <a:p>
            <a:pPr lvl="1"/>
            <a:r>
              <a:rPr lang="en-US" dirty="0"/>
              <a:t>Usage is controversial</a:t>
            </a:r>
          </a:p>
          <a:p>
            <a:r>
              <a:rPr lang="en-US" dirty="0"/>
              <a:t>Invasion of privacy</a:t>
            </a:r>
          </a:p>
          <a:p>
            <a:pPr lvl="1"/>
            <a:r>
              <a:rPr lang="en-US" dirty="0"/>
              <a:t>Individuals have the right to decide when, where, to whom, and to what extent personal information is revealed</a:t>
            </a:r>
          </a:p>
        </p:txBody>
      </p:sp>
    </p:spTree>
    <p:extLst>
      <p:ext uri="{BB962C8B-B14F-4D97-AF65-F5344CB8AC3E}">
        <p14:creationId xmlns:p14="http://schemas.microsoft.com/office/powerpoint/2010/main" val="141065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Ethical Regulations</a:t>
            </a:r>
          </a:p>
        </p:txBody>
      </p:sp>
      <p:sp>
        <p:nvSpPr>
          <p:cNvPr id="3" name="Content Placeholder 2"/>
          <p:cNvSpPr>
            <a:spLocks noGrp="1"/>
          </p:cNvSpPr>
          <p:nvPr>
            <p:ph idx="1"/>
          </p:nvPr>
        </p:nvSpPr>
        <p:spPr/>
        <p:txBody>
          <a:bodyPr>
            <a:normAutofit/>
          </a:bodyPr>
          <a:lstStyle/>
          <a:p>
            <a:r>
              <a:rPr lang="en-US" dirty="0"/>
              <a:t>Belmont Report identified three ethical principles that underlie federal regulations</a:t>
            </a:r>
          </a:p>
          <a:p>
            <a:pPr marL="971550" lvl="1" indent="-514350">
              <a:buFont typeface="+mj-lt"/>
              <a:buAutoNum type="arabicPeriod"/>
            </a:pPr>
            <a:r>
              <a:rPr lang="en-US" b="1" dirty="0"/>
              <a:t>Respect for persons</a:t>
            </a:r>
            <a:r>
              <a:rPr lang="en-US" dirty="0"/>
              <a:t>: individuals must have the freedom to decide what happens to them</a:t>
            </a:r>
          </a:p>
          <a:p>
            <a:pPr marL="971550" lvl="1" indent="-514350">
              <a:buFont typeface="+mj-lt"/>
              <a:buAutoNum type="arabicPeriod"/>
            </a:pPr>
            <a:r>
              <a:rPr lang="en-US" b="1" dirty="0"/>
              <a:t>Beneficence</a:t>
            </a:r>
            <a:r>
              <a:rPr lang="en-US" dirty="0"/>
              <a:t>: research procedures should maximize benefits and minimize costs</a:t>
            </a:r>
          </a:p>
          <a:p>
            <a:pPr marL="971550" lvl="1" indent="-514350">
              <a:buFont typeface="+mj-lt"/>
              <a:buAutoNum type="arabicPeriod"/>
            </a:pPr>
            <a:r>
              <a:rPr lang="en-US" b="1" dirty="0"/>
              <a:t>Justice</a:t>
            </a:r>
            <a:r>
              <a:rPr lang="en-US" dirty="0"/>
              <a:t>: benefits and burdens of research should be fairly distributed</a:t>
            </a:r>
          </a:p>
          <a:p>
            <a:pPr marL="457200" lvl="1" indent="0">
              <a:buNone/>
            </a:pPr>
            <a:endParaRPr lang="en-US" dirty="0"/>
          </a:p>
        </p:txBody>
      </p:sp>
    </p:spTree>
    <p:extLst>
      <p:ext uri="{BB962C8B-B14F-4D97-AF65-F5344CB8AC3E}">
        <p14:creationId xmlns:p14="http://schemas.microsoft.com/office/powerpoint/2010/main" val="108714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EE91-29BC-4295-BB46-68A65FAD36D7}"/>
              </a:ext>
            </a:extLst>
          </p:cNvPr>
          <p:cNvSpPr>
            <a:spLocks noGrp="1"/>
          </p:cNvSpPr>
          <p:nvPr>
            <p:ph type="title"/>
          </p:nvPr>
        </p:nvSpPr>
        <p:spPr/>
        <p:txBody>
          <a:bodyPr/>
          <a:lstStyle/>
          <a:p>
            <a:r>
              <a:rPr lang="en-US" dirty="0"/>
              <a:t>Federal Ethical Regulations</a:t>
            </a:r>
            <a:r>
              <a:rPr lang="en-US" sz="2000" dirty="0"/>
              <a:t> (2)</a:t>
            </a:r>
            <a:endParaRPr lang="en-US" dirty="0"/>
          </a:p>
        </p:txBody>
      </p:sp>
      <p:sp>
        <p:nvSpPr>
          <p:cNvPr id="3" name="Content Placeholder 2">
            <a:extLst>
              <a:ext uri="{FF2B5EF4-FFF2-40B4-BE49-F238E27FC236}">
                <a16:creationId xmlns:a16="http://schemas.microsoft.com/office/drawing/2014/main" id="{D16E4AF9-F298-4964-8BC6-6C636AB64768}"/>
              </a:ext>
            </a:extLst>
          </p:cNvPr>
          <p:cNvSpPr>
            <a:spLocks noGrp="1"/>
          </p:cNvSpPr>
          <p:nvPr>
            <p:ph idx="1"/>
          </p:nvPr>
        </p:nvSpPr>
        <p:spPr/>
        <p:txBody>
          <a:bodyPr/>
          <a:lstStyle/>
          <a:p>
            <a:r>
              <a:rPr lang="en-US" dirty="0"/>
              <a:t>Federal regulations are codified in the </a:t>
            </a:r>
            <a:r>
              <a:rPr lang="en-US" b="1" dirty="0"/>
              <a:t>Common Rule</a:t>
            </a:r>
          </a:p>
          <a:p>
            <a:pPr lvl="1"/>
            <a:r>
              <a:rPr lang="en-US" dirty="0"/>
              <a:t>Provides information about the application of regulations and criteria to approve research</a:t>
            </a:r>
          </a:p>
          <a:p>
            <a:pPr lvl="1"/>
            <a:r>
              <a:rPr lang="en-US" dirty="0"/>
              <a:t>Applies to all federally funded research</a:t>
            </a:r>
          </a:p>
          <a:p>
            <a:pPr lvl="1"/>
            <a:r>
              <a:rPr lang="en-US" dirty="0"/>
              <a:t>Applies at virtually all U.S. colleges and universities</a:t>
            </a:r>
          </a:p>
          <a:p>
            <a:endParaRPr lang="en-US" dirty="0"/>
          </a:p>
        </p:txBody>
      </p:sp>
    </p:spTree>
    <p:extLst>
      <p:ext uri="{BB962C8B-B14F-4D97-AF65-F5344CB8AC3E}">
        <p14:creationId xmlns:p14="http://schemas.microsoft.com/office/powerpoint/2010/main" val="708136801"/>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 id="{CD8836A7-F1E0-49CC-B4D6-EA210C3082B7}" vid="{3760A358-8092-41A0-B4F0-63809DEDF2A5}"/>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 id="{CD8836A7-F1E0-49CC-B4D6-EA210C3082B7}" vid="{5CD8189B-DA88-4D10-8FCC-C938911366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OUP US HE Widescreen Template 3.0 (TH)</Template>
  <TotalTime>3999</TotalTime>
  <Words>1615</Words>
  <Application>Microsoft Office PowerPoint</Application>
  <PresentationFormat>Widescreen</PresentationFormat>
  <Paragraphs>174</Paragraphs>
  <Slides>28</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ＭＳ Ｐゴシック</vt:lpstr>
      <vt:lpstr>Arial</vt:lpstr>
      <vt:lpstr>Calibri</vt:lpstr>
      <vt:lpstr>Text Content Templates</vt:lpstr>
      <vt:lpstr>Figure-Only Templates</vt:lpstr>
      <vt:lpstr>Chapter 3: The Ethics and Politics of Research Doing What’s “Right”   </vt:lpstr>
      <vt:lpstr>  Chapter Learning Objectives</vt:lpstr>
      <vt:lpstr>  Chapter Outline</vt:lpstr>
      <vt:lpstr>Ethics and Social Research</vt:lpstr>
      <vt:lpstr>Ethics and Social Research (2)</vt:lpstr>
      <vt:lpstr>Ethical Issues in the Treatment of Research Participants</vt:lpstr>
      <vt:lpstr>Ethical Issues in the Treatment of Research Participants (2)</vt:lpstr>
      <vt:lpstr>Federal Ethical Regulations</vt:lpstr>
      <vt:lpstr>Federal Ethical Regulations (2)</vt:lpstr>
      <vt:lpstr>Professional Ethical Guidelines</vt:lpstr>
      <vt:lpstr>Evaluating Potential Harm</vt:lpstr>
      <vt:lpstr>Evaluating Potential Harm (2)</vt:lpstr>
      <vt:lpstr>Minimizing Harm</vt:lpstr>
      <vt:lpstr>Informed Consent Procedures</vt:lpstr>
      <vt:lpstr>Informed Consent Checklist for Social Research</vt:lpstr>
      <vt:lpstr>Informed Consent Checklist for Social Research (2)</vt:lpstr>
      <vt:lpstr>  Deception Ground Rules</vt:lpstr>
      <vt:lpstr>  Debriefing</vt:lpstr>
      <vt:lpstr>  Protecting Privacy: Anonymity and Confidentiality</vt:lpstr>
      <vt:lpstr>Figure 3.2 The Process of Ethical Decision-Making</vt:lpstr>
      <vt:lpstr>Institutional Review Board (IRB)</vt:lpstr>
      <vt:lpstr>Principles and Recommendations for Ethical Data Collection and Analysis</vt:lpstr>
      <vt:lpstr>Politics and Social Research</vt:lpstr>
      <vt:lpstr>Topic Selection, Political Ideology, and Research Funding</vt:lpstr>
      <vt:lpstr>Data Analysis and Interpretation and Political Ideology</vt:lpstr>
      <vt:lpstr>Dissemination of Research Findings: Science, Politics, and Public Policy</vt:lpstr>
      <vt:lpstr>Regnerus Study</vt:lpstr>
      <vt:lpstr>Intersection of Ethics and  Politics in Social Research</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Albis, Katy</dc:creator>
  <cp:lastModifiedBy>VENNE, Karissa</cp:lastModifiedBy>
  <cp:revision>85</cp:revision>
  <dcterms:created xsi:type="dcterms:W3CDTF">2015-05-21T15:49:53Z</dcterms:created>
  <dcterms:modified xsi:type="dcterms:W3CDTF">2022-01-24T22:06:30Z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2021-08-25T16:15:40Z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60e090db-1d29-4278-ae80-03cf9dccfbbe</vt:lpwstr>
  </property>
  <property fmtid="{D5CDD505-2E9C-101B-9397-08002B2CF9AE}" pid="8" name="MSIP_Label_be5cb09a-2992-49d6-8ac9-5f63e7b1ad2f_ContentBits">
    <vt:lpwstr>0</vt:lpwstr>
  </property>
</Properties>
</file>