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68" r:id="rId4"/>
    <p:sldId id="269" r:id="rId5"/>
    <p:sldId id="270" r:id="rId6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18">
          <p15:clr>
            <a:srgbClr val="A4A3A4"/>
          </p15:clr>
        </p15:guide>
        <p15:guide id="3" orient="horz" pos="3793">
          <p15:clr>
            <a:srgbClr val="A4A3A4"/>
          </p15:clr>
        </p15:guide>
        <p15:guide id="4" orient="horz" pos="636">
          <p15:clr>
            <a:srgbClr val="A4A3A4"/>
          </p15:clr>
        </p15:guide>
        <p15:guide id="5" pos="2880">
          <p15:clr>
            <a:srgbClr val="A4A3A4"/>
          </p15:clr>
        </p15:guide>
        <p15:guide id="6" pos="144">
          <p15:clr>
            <a:srgbClr val="A4A3A4"/>
          </p15:clr>
        </p15:guide>
        <p15:guide id="7" pos="5602" userDrawn="1">
          <p15:clr>
            <a:srgbClr val="A4A3A4"/>
          </p15:clr>
        </p15:guide>
        <p15:guide id="8" orient="horz" pos="3539" userDrawn="1">
          <p15:clr>
            <a:srgbClr val="A4A3A4"/>
          </p15:clr>
        </p15:guide>
        <p15:guide id="9" orient="horz" pos="3430" userDrawn="1">
          <p15:clr>
            <a:srgbClr val="A4A3A4"/>
          </p15:clr>
        </p15:guide>
        <p15:guide id="10" pos="545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63" autoAdjust="0"/>
    <p:restoredTop sz="94660"/>
  </p:normalViewPr>
  <p:slideViewPr>
    <p:cSldViewPr>
      <p:cViewPr varScale="1">
        <p:scale>
          <a:sx n="108" d="100"/>
          <a:sy n="108" d="100"/>
        </p:scale>
        <p:origin x="1818" y="108"/>
      </p:cViewPr>
      <p:guideLst>
        <p:guide orient="horz" pos="2160"/>
        <p:guide orient="horz" pos="418"/>
        <p:guide orient="horz" pos="3793"/>
        <p:guide orient="horz" pos="636"/>
        <p:guide pos="2880"/>
        <p:guide pos="144"/>
        <p:guide pos="5602"/>
        <p:guide orient="horz" pos="3539"/>
        <p:guide orient="horz" pos="3430"/>
        <p:guide pos="54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57607" cy="57607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AA88AA-0CF7-49AF-9991-219FB5A159B5}" type="datetimeFigureOut">
              <a:rPr lang="en-US" smtClean="0"/>
              <a:t>2/23/2022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FE1EA-F46E-40ED-B3D6-EC97718CB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834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7FE1EA-F46E-40ED-B3D6-EC97718CB60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9707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7FE1EA-F46E-40ED-B3D6-EC97718CB60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0873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7FE1EA-F46E-40ED-B3D6-EC97718CB60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1489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7FE1EA-F46E-40ED-B3D6-EC97718CB60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4567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37094-BB73-4236-A699-AFBBB273BDC9}" type="datetime1">
              <a:rPr lang="en-US" smtClean="0"/>
              <a:t>2/23/2022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6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363BEC-CB90-44DF-8FED-6E03A273B98A}" type="datetime1">
              <a:rPr lang="en-US" smtClean="0"/>
              <a:t>2/23/2022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AFDB0-F2A3-49AE-857D-0F383DD279B3}" type="datetime1">
              <a:rPr lang="en-US" smtClean="0"/>
              <a:t>2/23/2022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9563D1-4CAD-4964-8984-BA52576E5EA0}" type="datetime1">
              <a:rPr lang="en-US" smtClean="0"/>
              <a:t>2/23/2022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A18E38-10F9-4AB2-A7C7-003C31983848}" type="datetime1">
              <a:rPr lang="en-US" smtClean="0"/>
              <a:t>2/23/2022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6330696"/>
            <a:ext cx="1164336" cy="52730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426589" y="475673"/>
            <a:ext cx="2290821" cy="10572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656909" y="1780922"/>
            <a:ext cx="5830181" cy="35229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244600" y="6540500"/>
            <a:ext cx="1675130" cy="152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B0B7A-F963-45C4-B913-C0E1956F73C1}" type="datetime1">
              <a:rPr lang="en-US" smtClean="0"/>
              <a:t>2/23/2022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869993" y="6533642"/>
            <a:ext cx="153670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8822" y="475673"/>
            <a:ext cx="6509591" cy="1399742"/>
          </a:xfrm>
          <a:prstGeom prst="rect">
            <a:avLst/>
          </a:prstGeom>
        </p:spPr>
        <p:txBody>
          <a:bodyPr vert="horz" wrap="square" lIns="0" tIns="136525" rIns="0" bIns="0" rtlCol="0">
            <a:spAutoFit/>
          </a:bodyPr>
          <a:lstStyle/>
          <a:p>
            <a:pPr algn="ctr"/>
            <a:r>
              <a:rPr lang="en-US" dirty="0"/>
              <a:t>COMPLETE LAND LAW</a:t>
            </a:r>
            <a:br>
              <a:rPr lang="en-US" dirty="0"/>
            </a:br>
            <a:r>
              <a:rPr lang="en-US" sz="2700" dirty="0"/>
              <a:t>Text, Cases, and Materials</a:t>
            </a:r>
            <a:br>
              <a:rPr lang="en-US" dirty="0"/>
            </a:br>
            <a:r>
              <a:rPr sz="2200" i="0" spc="-10" dirty="0">
                <a:solidFill>
                  <a:srgbClr val="3A6599"/>
                </a:solidFill>
                <a:latin typeface="Calibri"/>
                <a:cs typeface="Calibri"/>
              </a:rPr>
              <a:t>by </a:t>
            </a:r>
            <a:r>
              <a:rPr lang="en-US" sz="2200" i="0" spc="-10" dirty="0">
                <a:solidFill>
                  <a:srgbClr val="3A6599"/>
                </a:solidFill>
              </a:rPr>
              <a:t>Barbara </a:t>
            </a:r>
            <a:r>
              <a:rPr lang="en-US" sz="2200" i="0" spc="-10" dirty="0" err="1">
                <a:solidFill>
                  <a:srgbClr val="3A6599"/>
                </a:solidFill>
              </a:rPr>
              <a:t>Bogusz</a:t>
            </a:r>
            <a:r>
              <a:rPr lang="en-US" sz="2200" i="0" spc="-10" dirty="0">
                <a:solidFill>
                  <a:srgbClr val="3A6599"/>
                </a:solidFill>
              </a:rPr>
              <a:t> and Roger Sexton</a:t>
            </a:r>
            <a:endParaRPr sz="2200" i="0" spc="-10" dirty="0">
              <a:solidFill>
                <a:srgbClr val="3A6599"/>
              </a:solidFill>
            </a:endParaRPr>
          </a:p>
        </p:txBody>
      </p:sp>
      <p:pic>
        <p:nvPicPr>
          <p:cNvPr id="3" name="Picture 2" title="Cove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024616" y="1995607"/>
            <a:ext cx="3094769" cy="4029001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0432BF0-375B-4986-93A7-BF6566844601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lang="sv-S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xfrm>
            <a:off x="1244600" y="6540500"/>
            <a:ext cx="1675130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6" name="object 2"/>
          <p:cNvSpPr txBox="1">
            <a:spLocks noGrp="1"/>
          </p:cNvSpPr>
          <p:nvPr>
            <p:ph type="title"/>
          </p:nvPr>
        </p:nvSpPr>
        <p:spPr>
          <a:xfrm>
            <a:off x="228600" y="1022869"/>
            <a:ext cx="8686800" cy="4015843"/>
          </a:xfrm>
          <a:prstGeom prst="rect">
            <a:avLst/>
          </a:prstGeom>
        </p:spPr>
        <p:txBody>
          <a:bodyPr vert="horz" wrap="square" lIns="0" tIns="136525" rIns="0" bIns="0" rtlCol="0">
            <a:spAutoFit/>
          </a:bodyPr>
          <a:lstStyle/>
          <a:p>
            <a:pPr marL="1270" algn="ctr">
              <a:lnSpc>
                <a:spcPct val="100000"/>
              </a:lnSpc>
            </a:pPr>
            <a:r>
              <a:rPr lang="en-US" sz="3600" spc="-10" dirty="0"/>
              <a:t>Part 1</a:t>
            </a:r>
            <a:br>
              <a:rPr lang="en-US" sz="3600" dirty="0"/>
            </a:br>
            <a:br>
              <a:rPr lang="en-US" sz="3600" dirty="0"/>
            </a:br>
            <a:r>
              <a:rPr lang="en-US" sz="3600" i="0" spc="-5" dirty="0">
                <a:solidFill>
                  <a:srgbClr val="4D81BE"/>
                </a:solidFill>
              </a:rPr>
              <a:t>Introduction: Estates and Interests In Land</a:t>
            </a:r>
            <a:br>
              <a:rPr lang="en-US" sz="3600" spc="-10" dirty="0"/>
            </a:br>
            <a:br>
              <a:rPr lang="en-US" sz="3600" spc="-10" dirty="0"/>
            </a:br>
            <a:r>
              <a:rPr lang="en-US" sz="3600" spc="-10" dirty="0"/>
              <a:t>Chapter </a:t>
            </a:r>
            <a:r>
              <a:rPr lang="en-US" sz="3600" dirty="0"/>
              <a:t>02</a:t>
            </a:r>
            <a:br>
              <a:rPr lang="en-US" sz="3600" dirty="0"/>
            </a:br>
            <a:br>
              <a:rPr lang="en-US" sz="3600" dirty="0"/>
            </a:br>
            <a:r>
              <a:rPr lang="en-US" sz="3600" i="0" spc="-5" dirty="0">
                <a:solidFill>
                  <a:srgbClr val="4D81BE"/>
                </a:solidFill>
              </a:rPr>
              <a:t>Tenures and Estates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xfrm>
            <a:off x="1244600" y="6540500"/>
            <a:ext cx="1675130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805871"/>
            <a:ext cx="8686800" cy="215444"/>
          </a:xfrm>
        </p:spPr>
        <p:txBody>
          <a:bodyPr/>
          <a:lstStyle/>
          <a:p>
            <a:r>
              <a:rPr lang="en-US" sz="1400" b="1" i="0" dirty="0"/>
              <a:t>Diagram 2.1 </a:t>
            </a:r>
            <a:r>
              <a:rPr lang="en-US" sz="1400" i="0" dirty="0"/>
              <a:t>Estates in common law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1DBC993-49CD-43C2-9560-14816497FD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277" y="1857953"/>
            <a:ext cx="7145447" cy="3142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81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xfrm>
            <a:off x="1244600" y="6540500"/>
            <a:ext cx="1675130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805871"/>
            <a:ext cx="8686800" cy="215444"/>
          </a:xfrm>
        </p:spPr>
        <p:txBody>
          <a:bodyPr/>
          <a:lstStyle/>
          <a:p>
            <a:r>
              <a:rPr lang="it-IT" sz="1400" b="1" i="0" dirty="0"/>
              <a:t>Diagram 2.2 </a:t>
            </a:r>
            <a:r>
              <a:rPr lang="it-IT" sz="1400" i="0" dirty="0"/>
              <a:t>Tenures</a:t>
            </a:r>
            <a:endParaRPr lang="en-US" sz="1400" i="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B6625F1-A1E0-4E39-8AE0-4752DEF486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090" y="2097970"/>
            <a:ext cx="7251820" cy="2662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9580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xfrm>
            <a:off x="1244600" y="6540500"/>
            <a:ext cx="1675130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805871"/>
            <a:ext cx="8686800" cy="215444"/>
          </a:xfrm>
        </p:spPr>
        <p:txBody>
          <a:bodyPr/>
          <a:lstStyle/>
          <a:p>
            <a:r>
              <a:rPr lang="en-US" sz="1400" b="1" i="0" dirty="0"/>
              <a:t>Diagram 2.3 </a:t>
            </a:r>
            <a:r>
              <a:rPr lang="en-US" sz="1400" i="0" dirty="0"/>
              <a:t>Three types of freehold estate in land in common law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A77DD26-AB25-4EC0-951C-CD037A172A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635" y="1352563"/>
            <a:ext cx="6906731" cy="4152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9910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570</TotalTime>
  <Words>65</Words>
  <Application>Microsoft Office PowerPoint</Application>
  <PresentationFormat>On-screen Show (4:3)</PresentationFormat>
  <Paragraphs>14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Calibri</vt:lpstr>
      <vt:lpstr>Office Theme</vt:lpstr>
      <vt:lpstr>COMPLETE LAND LAW Text, Cases, and Materials by Barbara Bogusz and Roger Sexton</vt:lpstr>
      <vt:lpstr>Part 1  Introduction: Estates and Interests In Land  Chapter 02  Tenures and Estates</vt:lpstr>
      <vt:lpstr>Diagram 2.1 Estates in common law</vt:lpstr>
      <vt:lpstr>Diagram 2.2 Tenures</vt:lpstr>
      <vt:lpstr>Diagram 2.3 Three types of freehold estate in land in common law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Political Research by Sandra Halperin and Oliver Heath</dc:title>
  <dc:creator>Bala</dc:creator>
  <cp:lastModifiedBy>SHEFFIELD, Emma</cp:lastModifiedBy>
  <cp:revision>66</cp:revision>
  <dcterms:created xsi:type="dcterms:W3CDTF">2020-02-29T09:02:36Z</dcterms:created>
  <dcterms:modified xsi:type="dcterms:W3CDTF">2022-02-23T17:14:55Z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2020-02-29T00:00:00Z</vt:filetime>
  </property>
  <property fmtid="{D5CDD505-2E9C-101B-9397-08002B2CF9AE}" pid="3" name="Creator">
    <vt:lpwstr>Adobe InDesign CC 13.0 (Windows)</vt:lpwstr>
  </property>
  <property fmtid="{D5CDD505-2E9C-101B-9397-08002B2CF9AE}" pid="4" name="LastSaved">
    <vt:filetime>2020-02-29T00:00:00Z</vt:filetime>
  </property>
  <property fmtid="{D5CDD505-2E9C-101B-9397-08002B2CF9AE}" pid="5" name="MSIP_Label_be5cb09a-2992-49d6-8ac9-5f63e7b1ad2f_Enabled">
    <vt:lpwstr>true</vt:lpwstr>
  </property>
  <property fmtid="{D5CDD505-2E9C-101B-9397-08002B2CF9AE}" pid="6" name="MSIP_Label_be5cb09a-2992-49d6-8ac9-5f63e7b1ad2f_SetDate">
    <vt:lpwstr>2022-02-23T17:14:55Z</vt:lpwstr>
  </property>
  <property fmtid="{D5CDD505-2E9C-101B-9397-08002B2CF9AE}" pid="7" name="MSIP_Label_be5cb09a-2992-49d6-8ac9-5f63e7b1ad2f_Method">
    <vt:lpwstr>Standard</vt:lpwstr>
  </property>
  <property fmtid="{D5CDD505-2E9C-101B-9397-08002B2CF9AE}" pid="8" name="MSIP_Label_be5cb09a-2992-49d6-8ac9-5f63e7b1ad2f_Name">
    <vt:lpwstr>Controlled</vt:lpwstr>
  </property>
  <property fmtid="{D5CDD505-2E9C-101B-9397-08002B2CF9AE}" pid="9" name="MSIP_Label_be5cb09a-2992-49d6-8ac9-5f63e7b1ad2f_SiteId">
    <vt:lpwstr>91761b62-4c45-43f5-9f0e-be8ad9b551ff</vt:lpwstr>
  </property>
  <property fmtid="{D5CDD505-2E9C-101B-9397-08002B2CF9AE}" pid="10" name="MSIP_Label_be5cb09a-2992-49d6-8ac9-5f63e7b1ad2f_ActionId">
    <vt:lpwstr>cc731e95-31a0-4769-9df9-0000fe0901cd</vt:lpwstr>
  </property>
  <property fmtid="{D5CDD505-2E9C-101B-9397-08002B2CF9AE}" pid="11" name="MSIP_Label_be5cb09a-2992-49d6-8ac9-5f63e7b1ad2f_ContentBits">
    <vt:lpwstr>0</vt:lpwstr>
  </property>
</Properties>
</file>