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8" r:id="rId4"/>
    <p:sldId id="269" r:id="rId5"/>
    <p:sldId id="270" r:id="rId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18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636">
          <p15:clr>
            <a:srgbClr val="A4A3A4"/>
          </p15:clr>
        </p15:guide>
        <p15:guide id="5" pos="2880">
          <p15:clr>
            <a:srgbClr val="A4A3A4"/>
          </p15:clr>
        </p15:guide>
        <p15:guide id="6" pos="144">
          <p15:clr>
            <a:srgbClr val="A4A3A4"/>
          </p15:clr>
        </p15:guide>
        <p15:guide id="7" pos="5602" userDrawn="1">
          <p15:clr>
            <a:srgbClr val="A4A3A4"/>
          </p15:clr>
        </p15:guide>
        <p15:guide id="8" orient="horz" pos="3539" userDrawn="1">
          <p15:clr>
            <a:srgbClr val="A4A3A4"/>
          </p15:clr>
        </p15:guide>
        <p15:guide id="9" orient="horz" pos="3430" userDrawn="1">
          <p15:clr>
            <a:srgbClr val="A4A3A4"/>
          </p15:clr>
        </p15:guide>
        <p15:guide id="10" pos="5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3" autoAdjust="0"/>
    <p:restoredTop sz="94660"/>
  </p:normalViewPr>
  <p:slideViewPr>
    <p:cSldViewPr>
      <p:cViewPr varScale="1">
        <p:scale>
          <a:sx n="108" d="100"/>
          <a:sy n="108" d="100"/>
        </p:scale>
        <p:origin x="1818" y="108"/>
      </p:cViewPr>
      <p:guideLst>
        <p:guide orient="horz" pos="2160"/>
        <p:guide orient="horz" pos="418"/>
        <p:guide orient="horz" pos="3793"/>
        <p:guide orient="horz" pos="636"/>
        <p:guide pos="2880"/>
        <p:guide pos="144"/>
        <p:guide pos="5602"/>
        <p:guide orient="horz" pos="3539"/>
        <p:guide orient="horz" pos="3430"/>
        <p:guide pos="5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A88AA-0CF7-49AF-9991-219FB5A159B5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FE1EA-F46E-40ED-B3D6-EC97718CB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3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70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87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10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06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A526C-4547-4EDE-B269-8422F7B438D6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DA20C-CAE9-4623-96F8-5A6C561C104C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E0F50-43B2-430B-A4F4-68AA68B45A7C}" type="datetime1">
              <a:rPr lang="en-US" smtClean="0"/>
              <a:t>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3656E-2641-4074-8DCD-CD73396588DB}" type="datetime1">
              <a:rPr lang="en-US" smtClean="0"/>
              <a:t>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C2275-6D0C-47E4-B16F-DB62AF57F91C}" type="datetime1">
              <a:rPr lang="en-US" smtClean="0"/>
              <a:t>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6" cy="5273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6589" y="475673"/>
            <a:ext cx="2290821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56909" y="1780922"/>
            <a:ext cx="5830181" cy="3522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07D9A-9EC6-47C3-AF38-4C28FCECEBC1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69993" y="6533642"/>
            <a:ext cx="1536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8822" y="475673"/>
            <a:ext cx="6509591" cy="1399742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algn="ctr"/>
            <a:r>
              <a:rPr lang="en-US" dirty="0"/>
              <a:t>COMPLETE LAND LAW</a:t>
            </a:r>
            <a:br>
              <a:rPr lang="en-US" dirty="0"/>
            </a:br>
            <a:r>
              <a:rPr lang="en-US" sz="2700" dirty="0"/>
              <a:t>Text, Cases, and Materials</a:t>
            </a:r>
            <a:br>
              <a:rPr lang="en-US" dirty="0"/>
            </a:br>
            <a:r>
              <a:rPr sz="2200" i="0" spc="-10" dirty="0">
                <a:solidFill>
                  <a:srgbClr val="3A6599"/>
                </a:solidFill>
                <a:latin typeface="Calibri"/>
                <a:cs typeface="Calibri"/>
              </a:rPr>
              <a:t>by </a:t>
            </a:r>
            <a:r>
              <a:rPr lang="en-US" sz="2200" i="0" spc="-10" dirty="0">
                <a:solidFill>
                  <a:srgbClr val="3A6599"/>
                </a:solidFill>
              </a:rPr>
              <a:t>Barbara </a:t>
            </a:r>
            <a:r>
              <a:rPr lang="en-US" sz="2200" i="0" spc="-10" dirty="0" err="1">
                <a:solidFill>
                  <a:srgbClr val="3A6599"/>
                </a:solidFill>
              </a:rPr>
              <a:t>Bogusz</a:t>
            </a:r>
            <a:r>
              <a:rPr lang="en-US" sz="2200" i="0" spc="-10" dirty="0">
                <a:solidFill>
                  <a:srgbClr val="3A6599"/>
                </a:solidFill>
              </a:rPr>
              <a:t> and Roger Sexton</a:t>
            </a:r>
            <a:endParaRPr sz="2200" i="0" spc="-10" dirty="0">
              <a:solidFill>
                <a:srgbClr val="3A6599"/>
              </a:solidFill>
            </a:endParaRPr>
          </a:p>
        </p:txBody>
      </p:sp>
      <p:pic>
        <p:nvPicPr>
          <p:cNvPr id="3" name="Picture 2" title="Cove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24616" y="1995607"/>
            <a:ext cx="3094769" cy="402900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15CCC6-A60D-4669-9BFB-6645B4436735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228600" y="1022869"/>
            <a:ext cx="8686800" cy="4015843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lang="en-US" sz="3600" spc="-10" dirty="0"/>
              <a:t>Part 6</a:t>
            </a:r>
            <a:br>
              <a:rPr lang="en-US" sz="3600" dirty="0"/>
            </a:b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Leases</a:t>
            </a:r>
            <a:br>
              <a:rPr lang="en-US" sz="3600" spc="-10" dirty="0"/>
            </a:br>
            <a:br>
              <a:rPr lang="en-US" sz="3600" spc="-10" dirty="0"/>
            </a:br>
            <a:r>
              <a:rPr lang="en-US" sz="3600" spc="-10" dirty="0"/>
              <a:t>Chapter </a:t>
            </a:r>
            <a:r>
              <a:rPr lang="en-US" sz="3600" dirty="0"/>
              <a:t>11</a:t>
            </a:r>
            <a:br>
              <a:rPr lang="en-US" sz="3600" dirty="0"/>
            </a:b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Leases—the Basic Requirements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11.1 </a:t>
            </a:r>
            <a:r>
              <a:rPr lang="en-US" sz="1400" i="0" dirty="0"/>
              <a:t>Formalities—creation of a legal lease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8D0C67-48FD-4D40-8E39-9AE04156EB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52" y="1722689"/>
            <a:ext cx="5788497" cy="3412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8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11.2 </a:t>
            </a:r>
            <a:r>
              <a:rPr lang="en-US" sz="1400" i="0" dirty="0"/>
              <a:t>Creation of a legal lease of less than three years under s54(2) </a:t>
            </a:r>
            <a:r>
              <a:rPr lang="en-US" sz="1400" i="0" dirty="0" err="1"/>
              <a:t>LPa</a:t>
            </a:r>
            <a:r>
              <a:rPr lang="en-US" sz="1400" i="0" dirty="0"/>
              <a:t> 1925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9F9CF9-1E07-4392-A5A5-C303991D26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665" y="836685"/>
            <a:ext cx="4540671" cy="4594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341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Table 11.1 </a:t>
            </a:r>
            <a:r>
              <a:rPr lang="en-US" sz="1400" i="0" dirty="0"/>
              <a:t>Priorities of legal and equitable leases in registered land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2FFF82-FEC5-4096-BE20-EA0A936460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920" y="1182327"/>
            <a:ext cx="7368161" cy="422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194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</TotalTime>
  <Words>81</Words>
  <Application>Microsoft Office PowerPoint</Application>
  <PresentationFormat>On-screen Show (4:3)</PresentationFormat>
  <Paragraphs>14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Calibri</vt:lpstr>
      <vt:lpstr>Office Theme</vt:lpstr>
      <vt:lpstr>COMPLETE LAND LAW Text, Cases, and Materials by Barbara Bogusz and Roger Sexton</vt:lpstr>
      <vt:lpstr>Part 6  Leases  Chapter 11  Leases—the Basic Requirements</vt:lpstr>
      <vt:lpstr>Diagram 11.1 Formalities—creation of a legal lease</vt:lpstr>
      <vt:lpstr>Diagram 11.2 Creation of a legal lease of less than three years under s54(2) LPa 1925</vt:lpstr>
      <vt:lpstr>Table 11.1 Priorities of legal and equitable leases in registered land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Research by Sandra Halperin and Oliver Heath</dc:title>
  <dc:creator>Bala</dc:creator>
  <cp:lastModifiedBy>SHEFFIELD, Emma</cp:lastModifiedBy>
  <cp:revision>66</cp:revision>
  <dcterms:created xsi:type="dcterms:W3CDTF">2020-02-29T09:02:36Z</dcterms:created>
  <dcterms:modified xsi:type="dcterms:W3CDTF">2022-02-23T17:24:47Z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2020-02-29T00:00:00Z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2020-02-29T00:00:00Z</vt:filetime>
  </property>
  <property fmtid="{D5CDD505-2E9C-101B-9397-08002B2CF9AE}" pid="5" name="MSIP_Label_be5cb09a-2992-49d6-8ac9-5f63e7b1ad2f_Enabled">
    <vt:lpwstr>true</vt:lpwstr>
  </property>
  <property fmtid="{D5CDD505-2E9C-101B-9397-08002B2CF9AE}" pid="6" name="MSIP_Label_be5cb09a-2992-49d6-8ac9-5f63e7b1ad2f_SetDate">
    <vt:lpwstr>2022-02-23T17:24:47Z</vt:lpwstr>
  </property>
  <property fmtid="{D5CDD505-2E9C-101B-9397-08002B2CF9AE}" pid="7" name="MSIP_Label_be5cb09a-2992-49d6-8ac9-5f63e7b1ad2f_Method">
    <vt:lpwstr>Standard</vt:lpwstr>
  </property>
  <property fmtid="{D5CDD505-2E9C-101B-9397-08002B2CF9AE}" pid="8" name="MSIP_Label_be5cb09a-2992-49d6-8ac9-5f63e7b1ad2f_Name">
    <vt:lpwstr>Controlled</vt:lpwstr>
  </property>
  <property fmtid="{D5CDD505-2E9C-101B-9397-08002B2CF9AE}" pid="9" name="MSIP_Label_be5cb09a-2992-49d6-8ac9-5f63e7b1ad2f_SiteId">
    <vt:lpwstr>91761b62-4c45-43f5-9f0e-be8ad9b551ff</vt:lpwstr>
  </property>
  <property fmtid="{D5CDD505-2E9C-101B-9397-08002B2CF9AE}" pid="10" name="MSIP_Label_be5cb09a-2992-49d6-8ac9-5f63e7b1ad2f_ActionId">
    <vt:lpwstr>b9746f62-caf8-4c12-9592-0000d4dcaf68</vt:lpwstr>
  </property>
  <property fmtid="{D5CDD505-2E9C-101B-9397-08002B2CF9AE}" pid="11" name="MSIP_Label_be5cb09a-2992-49d6-8ac9-5f63e7b1ad2f_ContentBits">
    <vt:lpwstr>0</vt:lpwstr>
  </property>
</Properties>
</file>