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8" r:id="rId4"/>
    <p:sldId id="269" r:id="rId5"/>
    <p:sldId id="270" r:id="rId6"/>
    <p:sldId id="271" r:id="rId7"/>
    <p:sldId id="272" r:id="rId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18">
          <p15:clr>
            <a:srgbClr val="A4A3A4"/>
          </p15:clr>
        </p15:guide>
        <p15:guide id="3" orient="horz" pos="3793">
          <p15:clr>
            <a:srgbClr val="A4A3A4"/>
          </p15:clr>
        </p15:guide>
        <p15:guide id="4" orient="horz" pos="636">
          <p15:clr>
            <a:srgbClr val="A4A3A4"/>
          </p15:clr>
        </p15:guide>
        <p15:guide id="5" pos="2880">
          <p15:clr>
            <a:srgbClr val="A4A3A4"/>
          </p15:clr>
        </p15:guide>
        <p15:guide id="6" pos="144">
          <p15:clr>
            <a:srgbClr val="A4A3A4"/>
          </p15:clr>
        </p15:guide>
        <p15:guide id="7" pos="5602" userDrawn="1">
          <p15:clr>
            <a:srgbClr val="A4A3A4"/>
          </p15:clr>
        </p15:guide>
        <p15:guide id="8" orient="horz" pos="3539" userDrawn="1">
          <p15:clr>
            <a:srgbClr val="A4A3A4"/>
          </p15:clr>
        </p15:guide>
        <p15:guide id="9" orient="horz" pos="3430" userDrawn="1">
          <p15:clr>
            <a:srgbClr val="A4A3A4"/>
          </p15:clr>
        </p15:guide>
        <p15:guide id="10" pos="54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63" autoAdjust="0"/>
    <p:restoredTop sz="94660"/>
  </p:normalViewPr>
  <p:slideViewPr>
    <p:cSldViewPr>
      <p:cViewPr varScale="1">
        <p:scale>
          <a:sx n="108" d="100"/>
          <a:sy n="108" d="100"/>
        </p:scale>
        <p:origin x="1818" y="108"/>
      </p:cViewPr>
      <p:guideLst>
        <p:guide orient="horz" pos="2160"/>
        <p:guide orient="horz" pos="418"/>
        <p:guide orient="horz" pos="3793"/>
        <p:guide orient="horz" pos="636"/>
        <p:guide pos="2880"/>
        <p:guide pos="144"/>
        <p:guide pos="5602"/>
        <p:guide orient="horz" pos="3539"/>
        <p:guide orient="horz" pos="3430"/>
        <p:guide pos="5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AA88AA-0CF7-49AF-9991-219FB5A159B5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FE1EA-F46E-40ED-B3D6-EC97718CB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834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FE1EA-F46E-40ED-B3D6-EC97718CB60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970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FE1EA-F46E-40ED-B3D6-EC97718CB60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873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FE1EA-F46E-40ED-B3D6-EC97718CB60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2435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FE1EA-F46E-40ED-B3D6-EC97718CB60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338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FE1EA-F46E-40ED-B3D6-EC97718CB60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2196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FE1EA-F46E-40ED-B3D6-EC97718CB60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991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C0B0F-39D4-4EC0-83DB-80C7329F7C18}" type="datetime1">
              <a:rPr lang="en-US" smtClean="0"/>
              <a:t>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6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0871D-590D-4B9D-9F4C-A15B7A14E24E}" type="datetime1">
              <a:rPr lang="en-US" smtClean="0"/>
              <a:t>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CBAA5-45E5-43D7-B72F-F47A240EB1F4}" type="datetime1">
              <a:rPr lang="en-US" smtClean="0"/>
              <a:t>2/23/2022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422F5-CAED-4B80-A8E0-A4E10DE44AF8}" type="datetime1">
              <a:rPr lang="en-US" smtClean="0"/>
              <a:t>2/23/2022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A19A4-E120-4F6D-9999-49565AD759B2}" type="datetime1">
              <a:rPr lang="en-US" smtClean="0"/>
              <a:t>2/23/2022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330696"/>
            <a:ext cx="1164336" cy="52730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26589" y="475673"/>
            <a:ext cx="2290821" cy="1057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56909" y="1780922"/>
            <a:ext cx="5830181" cy="35229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8A368-D08A-44DC-A74F-B5FE4E7DAB8D}" type="datetime1">
              <a:rPr lang="en-US" smtClean="0"/>
              <a:t>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869993" y="6533642"/>
            <a:ext cx="15367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8822" y="475673"/>
            <a:ext cx="6509591" cy="1399742"/>
          </a:xfrm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algn="ctr"/>
            <a:r>
              <a:rPr lang="en-US" dirty="0"/>
              <a:t>COMPLETE LAND LAW</a:t>
            </a:r>
            <a:br>
              <a:rPr lang="en-US" dirty="0"/>
            </a:br>
            <a:r>
              <a:rPr lang="en-US" sz="2700" dirty="0"/>
              <a:t>Text, Cases, and Materials</a:t>
            </a:r>
            <a:br>
              <a:rPr lang="en-US" dirty="0"/>
            </a:br>
            <a:r>
              <a:rPr sz="2200" i="0" spc="-10" dirty="0">
                <a:solidFill>
                  <a:srgbClr val="3A6599"/>
                </a:solidFill>
                <a:latin typeface="Calibri"/>
                <a:cs typeface="Calibri"/>
              </a:rPr>
              <a:t>by </a:t>
            </a:r>
            <a:r>
              <a:rPr lang="en-US" sz="2200" i="0" spc="-10" dirty="0">
                <a:solidFill>
                  <a:srgbClr val="3A6599"/>
                </a:solidFill>
              </a:rPr>
              <a:t>Barbara </a:t>
            </a:r>
            <a:r>
              <a:rPr lang="en-US" sz="2200" i="0" spc="-10" dirty="0" err="1">
                <a:solidFill>
                  <a:srgbClr val="3A6599"/>
                </a:solidFill>
              </a:rPr>
              <a:t>Bogusz</a:t>
            </a:r>
            <a:r>
              <a:rPr lang="en-US" sz="2200" i="0" spc="-10" dirty="0">
                <a:solidFill>
                  <a:srgbClr val="3A6599"/>
                </a:solidFill>
              </a:rPr>
              <a:t> and Roger Sexton</a:t>
            </a:r>
            <a:endParaRPr sz="2200" i="0" spc="-10" dirty="0">
              <a:solidFill>
                <a:srgbClr val="3A6599"/>
              </a:solidFill>
            </a:endParaRPr>
          </a:p>
        </p:txBody>
      </p:sp>
      <p:pic>
        <p:nvPicPr>
          <p:cNvPr id="3" name="Picture 2" title="Cove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24616" y="1995607"/>
            <a:ext cx="3094769" cy="402900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0D7FE3-2E05-49F4-AE18-A93C078346F6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lang="sv-S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6" name="object 2"/>
          <p:cNvSpPr txBox="1">
            <a:spLocks noGrp="1"/>
          </p:cNvSpPr>
          <p:nvPr>
            <p:ph type="title"/>
          </p:nvPr>
        </p:nvSpPr>
        <p:spPr>
          <a:xfrm>
            <a:off x="228600" y="1022869"/>
            <a:ext cx="8686800" cy="4015843"/>
          </a:xfrm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marL="1270" algn="ctr">
              <a:lnSpc>
                <a:spcPct val="100000"/>
              </a:lnSpc>
            </a:pPr>
            <a:r>
              <a:rPr lang="en-US" sz="3600" spc="-10" dirty="0"/>
              <a:t>Part 1</a:t>
            </a:r>
            <a:br>
              <a:rPr lang="en-US" sz="3600" dirty="0"/>
            </a:br>
            <a:br>
              <a:rPr lang="en-US" sz="3600" dirty="0"/>
            </a:br>
            <a:r>
              <a:rPr lang="en-US" sz="3600" i="0" spc="-5" dirty="0">
                <a:solidFill>
                  <a:srgbClr val="4D81BE"/>
                </a:solidFill>
              </a:rPr>
              <a:t>Introduction: Estates and Interests In Land</a:t>
            </a:r>
            <a:br>
              <a:rPr lang="en-US" sz="3600" spc="-10" dirty="0"/>
            </a:br>
            <a:br>
              <a:rPr lang="en-US" sz="3600" spc="-10" dirty="0"/>
            </a:br>
            <a:r>
              <a:rPr lang="en-US" sz="3600" spc="-10" dirty="0"/>
              <a:t>Chapter </a:t>
            </a:r>
            <a:r>
              <a:rPr lang="en-US" sz="3600" dirty="0"/>
              <a:t>03</a:t>
            </a:r>
            <a:br>
              <a:rPr lang="en-US" sz="3600" dirty="0"/>
            </a:br>
            <a:br>
              <a:rPr lang="en-US" sz="3600"/>
            </a:br>
            <a:r>
              <a:rPr lang="en-US" sz="3600" i="0" spc="-5">
                <a:solidFill>
                  <a:srgbClr val="4D81BE"/>
                </a:solidFill>
              </a:rPr>
              <a:t>Creation of Legal and Equitable Rights in Land</a:t>
            </a:r>
            <a:endParaRPr lang="en-US" sz="3600" i="0" spc="-5" dirty="0">
              <a:solidFill>
                <a:srgbClr val="4D81BE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805871"/>
            <a:ext cx="8686800" cy="215444"/>
          </a:xfrm>
        </p:spPr>
        <p:txBody>
          <a:bodyPr/>
          <a:lstStyle/>
          <a:p>
            <a:r>
              <a:rPr lang="en-US" sz="1400" b="1" i="0" dirty="0"/>
              <a:t>Diagram 3.1 </a:t>
            </a:r>
            <a:r>
              <a:rPr lang="en-US" sz="1400" i="0" dirty="0"/>
              <a:t>Legal estates in land after 1925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5F97B6F-6EAD-4C2D-8417-423175DA0DD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2252" y="1254682"/>
            <a:ext cx="5599496" cy="4173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81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805871"/>
            <a:ext cx="8686800" cy="215444"/>
          </a:xfrm>
        </p:spPr>
        <p:txBody>
          <a:bodyPr/>
          <a:lstStyle/>
          <a:p>
            <a:r>
              <a:rPr lang="en-US" sz="1400" b="1" i="0" dirty="0"/>
              <a:t>Diagram 3.2 </a:t>
            </a:r>
            <a:r>
              <a:rPr lang="en-US" sz="1400" i="0" dirty="0"/>
              <a:t>interests capable of being legal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597F1FE-494D-4703-B803-144E5662BF5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7447" y="980055"/>
            <a:ext cx="4669106" cy="4462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773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805871"/>
            <a:ext cx="8686800" cy="215444"/>
          </a:xfrm>
        </p:spPr>
        <p:txBody>
          <a:bodyPr/>
          <a:lstStyle/>
          <a:p>
            <a:r>
              <a:rPr lang="en-US" sz="1400" b="1" i="0" dirty="0"/>
              <a:t>Diagram 3.3 </a:t>
            </a:r>
            <a:r>
              <a:rPr lang="en-US" sz="1400" i="0" dirty="0"/>
              <a:t>Creation or transfer of legal property rights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64FF64A-2D7C-4EE9-A7C9-5FA76BEB7F9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447" y="682938"/>
            <a:ext cx="4103106" cy="4927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170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805871"/>
            <a:ext cx="8686800" cy="215444"/>
          </a:xfrm>
        </p:spPr>
        <p:txBody>
          <a:bodyPr/>
          <a:lstStyle/>
          <a:p>
            <a:r>
              <a:rPr lang="en-US" sz="1400" b="1" i="0" dirty="0"/>
              <a:t>Diagram 3.4 </a:t>
            </a:r>
            <a:r>
              <a:rPr lang="en-US" sz="1400" i="0" dirty="0"/>
              <a:t>Equitable interests: there is no legal equivalent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275EF74-D4FB-47D6-A81B-4FE214E48D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5717" y="859948"/>
            <a:ext cx="4652567" cy="4652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114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805871"/>
            <a:ext cx="8686800" cy="215444"/>
          </a:xfrm>
        </p:spPr>
        <p:txBody>
          <a:bodyPr/>
          <a:lstStyle/>
          <a:p>
            <a:r>
              <a:rPr lang="en-US" sz="1400" b="1" i="0" dirty="0"/>
              <a:t>Diagram 3.5 </a:t>
            </a:r>
            <a:r>
              <a:rPr lang="en-US" sz="1400" i="0" dirty="0"/>
              <a:t>Contract to create rights in land can be an equitable interest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36625FE-CDE9-4114-BE07-F53ED12D4F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440" y="2226336"/>
            <a:ext cx="6401120" cy="2405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185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405</TotalTime>
  <Words>107</Words>
  <Application>Microsoft Office PowerPoint</Application>
  <PresentationFormat>On-screen Show (4:3)</PresentationFormat>
  <Paragraphs>20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Calibri</vt:lpstr>
      <vt:lpstr>Office Theme</vt:lpstr>
      <vt:lpstr>COMPLETE LAND LAW Text, Cases, and Materials by Barbara Bogusz and Roger Sexton</vt:lpstr>
      <vt:lpstr>Part 1  Introduction: Estates and Interests In Land  Chapter 03  Creation of Legal and Equitable Rights in Land</vt:lpstr>
      <vt:lpstr>Diagram 3.1 Legal estates in land after 1925</vt:lpstr>
      <vt:lpstr>Diagram 3.2 interests capable of being legal</vt:lpstr>
      <vt:lpstr>Diagram 3.3 Creation or transfer of legal property rights</vt:lpstr>
      <vt:lpstr>Diagram 3.4 Equitable interests: there is no legal equivalent</vt:lpstr>
      <vt:lpstr>Diagram 3.5 Contract to create rights in land can be an equitable interest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Political Research by Sandra Halperin and Oliver Heath</dc:title>
  <dc:creator>Bala</dc:creator>
  <cp:lastModifiedBy>SHEFFIELD, Emma</cp:lastModifiedBy>
  <cp:revision>69</cp:revision>
  <dcterms:created xsi:type="dcterms:W3CDTF">2020-02-29T09:02:36Z</dcterms:created>
  <dcterms:modified xsi:type="dcterms:W3CDTF">2022-02-23T17:29:11Z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2020-02-29T00:00:00Z</vt:filetime>
  </property>
  <property fmtid="{D5CDD505-2E9C-101B-9397-08002B2CF9AE}" pid="3" name="Creator">
    <vt:lpwstr>Adobe InDesign CC 13.0 (Windows)</vt:lpwstr>
  </property>
  <property fmtid="{D5CDD505-2E9C-101B-9397-08002B2CF9AE}" pid="4" name="LastSaved">
    <vt:filetime>2020-02-29T00:00:00Z</vt:filetime>
  </property>
  <property fmtid="{D5CDD505-2E9C-101B-9397-08002B2CF9AE}" pid="5" name="MSIP_Label_be5cb09a-2992-49d6-8ac9-5f63e7b1ad2f_Enabled">
    <vt:lpwstr>true</vt:lpwstr>
  </property>
  <property fmtid="{D5CDD505-2E9C-101B-9397-08002B2CF9AE}" pid="6" name="MSIP_Label_be5cb09a-2992-49d6-8ac9-5f63e7b1ad2f_SetDate">
    <vt:lpwstr>2022-02-23T17:29:11Z</vt:lpwstr>
  </property>
  <property fmtid="{D5CDD505-2E9C-101B-9397-08002B2CF9AE}" pid="7" name="MSIP_Label_be5cb09a-2992-49d6-8ac9-5f63e7b1ad2f_Method">
    <vt:lpwstr>Standard</vt:lpwstr>
  </property>
  <property fmtid="{D5CDD505-2E9C-101B-9397-08002B2CF9AE}" pid="8" name="MSIP_Label_be5cb09a-2992-49d6-8ac9-5f63e7b1ad2f_Name">
    <vt:lpwstr>Controlled</vt:lpwstr>
  </property>
  <property fmtid="{D5CDD505-2E9C-101B-9397-08002B2CF9AE}" pid="9" name="MSIP_Label_be5cb09a-2992-49d6-8ac9-5f63e7b1ad2f_SiteId">
    <vt:lpwstr>91761b62-4c45-43f5-9f0e-be8ad9b551ff</vt:lpwstr>
  </property>
  <property fmtid="{D5CDD505-2E9C-101B-9397-08002B2CF9AE}" pid="10" name="MSIP_Label_be5cb09a-2992-49d6-8ac9-5f63e7b1ad2f_ActionId">
    <vt:lpwstr>b1709c4c-87da-4c11-ab62-0000c6652472</vt:lpwstr>
  </property>
  <property fmtid="{D5CDD505-2E9C-101B-9397-08002B2CF9AE}" pid="11" name="MSIP_Label_be5cb09a-2992-49d6-8ac9-5f63e7b1ad2f_ContentBits">
    <vt:lpwstr>0</vt:lpwstr>
  </property>
</Properties>
</file>