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5" r:id="rId5"/>
  </p:sldMasterIdLst>
  <p:notesMasterIdLst>
    <p:notesMasterId r:id="rId36"/>
  </p:notesMasterIdLst>
  <p:handoutMasterIdLst>
    <p:handoutMasterId r:id="rId37"/>
  </p:handoutMasterIdLst>
  <p:sldIdLst>
    <p:sldId id="284" r:id="rId6"/>
    <p:sldId id="271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81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11" r:id="rId32"/>
    <p:sldId id="308" r:id="rId33"/>
    <p:sldId id="309" r:id="rId34"/>
    <p:sldId id="31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47"/>
    <a:srgbClr val="014478"/>
    <a:srgbClr val="001B47"/>
    <a:srgbClr val="1F497D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42EF75-25C3-43D7-9F87-D3509391FF25}" v="43" dt="2022-03-03T20:43:39.3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 autoAdjust="0"/>
    <p:restoredTop sz="82444" autoAdjust="0"/>
  </p:normalViewPr>
  <p:slideViewPr>
    <p:cSldViewPr snapToGrid="0" snapToObjects="1">
      <p:cViewPr varScale="1">
        <p:scale>
          <a:sx n="56" d="100"/>
          <a:sy n="56" d="100"/>
        </p:scale>
        <p:origin x="82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, Isabelle" userId="44dca15e-1bef-405a-ac9b-867d940ed7b2" providerId="ADAL" clId="{C26CCFB2-6159-4657-8E04-8A48F340C69F}"/>
  </pc:docChgLst>
  <pc:docChgLst>
    <pc:chgData name="SHI, Isabelle" userId="44dca15e-1bef-405a-ac9b-867d940ed7b2" providerId="ADAL" clId="{9E42EF75-25C3-43D7-9F87-D3509391FF25}"/>
    <pc:docChg chg="undo modSld modMainMaster">
      <pc:chgData name="SHI, Isabelle" userId="44dca15e-1bef-405a-ac9b-867d940ed7b2" providerId="ADAL" clId="{9E42EF75-25C3-43D7-9F87-D3509391FF25}" dt="2022-03-04T17:04:41.447" v="77" actId="2711"/>
      <pc:docMkLst>
        <pc:docMk/>
      </pc:docMkLst>
      <pc:sldChg chg="addSp delSp modSp">
        <pc:chgData name="SHI, Isabelle" userId="44dca15e-1bef-405a-ac9b-867d940ed7b2" providerId="ADAL" clId="{9E42EF75-25C3-43D7-9F87-D3509391FF25}" dt="2022-03-04T17:00:06.575" v="48" actId="1076"/>
        <pc:sldMkLst>
          <pc:docMk/>
          <pc:sldMk cId="3634454208" sldId="281"/>
        </pc:sldMkLst>
        <pc:spChg chg="del mod">
          <ac:chgData name="SHI, Isabelle" userId="44dca15e-1bef-405a-ac9b-867d940ed7b2" providerId="ADAL" clId="{9E42EF75-25C3-43D7-9F87-D3509391FF25}" dt="2022-03-04T17:00:01.013" v="44"/>
          <ac:spMkLst>
            <pc:docMk/>
            <pc:sldMk cId="3634454208" sldId="281"/>
            <ac:spMk id="4" creationId="{22E462D7-0502-BA43-80E4-EB999D2F3615}"/>
          </ac:spMkLst>
        </pc:spChg>
        <pc:picChg chg="add mod">
          <ac:chgData name="SHI, Isabelle" userId="44dca15e-1bef-405a-ac9b-867d940ed7b2" providerId="ADAL" clId="{9E42EF75-25C3-43D7-9F87-D3509391FF25}" dt="2022-03-04T17:00:06.575" v="48" actId="1076"/>
          <ac:picMkLst>
            <pc:docMk/>
            <pc:sldMk cId="3634454208" sldId="281"/>
            <ac:picMk id="5" creationId="{E350C68A-B3D9-4125-8DFC-63D9CB914557}"/>
          </ac:picMkLst>
        </pc:picChg>
      </pc:sldChg>
      <pc:sldChg chg="addSp delSp modSp">
        <pc:chgData name="SHI, Isabelle" userId="44dca15e-1bef-405a-ac9b-867d940ed7b2" providerId="ADAL" clId="{9E42EF75-25C3-43D7-9F87-D3509391FF25}" dt="2022-03-04T17:04:41.447" v="77" actId="2711"/>
        <pc:sldMkLst>
          <pc:docMk/>
          <pc:sldMk cId="2797470817" sldId="284"/>
        </pc:sldMkLst>
        <pc:spChg chg="mod">
          <ac:chgData name="SHI, Isabelle" userId="44dca15e-1bef-405a-ac9b-867d940ed7b2" providerId="ADAL" clId="{9E42EF75-25C3-43D7-9F87-D3509391FF25}" dt="2022-03-04T17:04:41.447" v="77" actId="2711"/>
          <ac:spMkLst>
            <pc:docMk/>
            <pc:sldMk cId="2797470817" sldId="284"/>
            <ac:spMk id="2" creationId="{00000000-0000-0000-0000-000000000000}"/>
          </ac:spMkLst>
        </pc:spChg>
        <pc:spChg chg="add del mod">
          <ac:chgData name="SHI, Isabelle" userId="44dca15e-1bef-405a-ac9b-867d940ed7b2" providerId="ADAL" clId="{9E42EF75-25C3-43D7-9F87-D3509391FF25}" dt="2022-03-03T20:43:19.264" v="30"/>
          <ac:spMkLst>
            <pc:docMk/>
            <pc:sldMk cId="2797470817" sldId="284"/>
            <ac:spMk id="4" creationId="{00000000-0000-0000-0000-000000000000}"/>
          </ac:spMkLst>
        </pc:spChg>
      </pc:sldChg>
      <pc:sldChg chg="addSp delSp modSp">
        <pc:chgData name="SHI, Isabelle" userId="44dca15e-1bef-405a-ac9b-867d940ed7b2" providerId="ADAL" clId="{9E42EF75-25C3-43D7-9F87-D3509391FF25}" dt="2022-03-04T17:00:39.431" v="56" actId="1076"/>
        <pc:sldMkLst>
          <pc:docMk/>
          <pc:sldMk cId="1326858761" sldId="300"/>
        </pc:sldMkLst>
        <pc:spChg chg="del mod">
          <ac:chgData name="SHI, Isabelle" userId="44dca15e-1bef-405a-ac9b-867d940ed7b2" providerId="ADAL" clId="{9E42EF75-25C3-43D7-9F87-D3509391FF25}" dt="2022-03-04T17:00:27.337" v="50"/>
          <ac:spMkLst>
            <pc:docMk/>
            <pc:sldMk cId="1326858761" sldId="300"/>
            <ac:spMk id="4" creationId="{B491D0AE-8B8F-4943-9B4D-14AC6B8661DB}"/>
          </ac:spMkLst>
        </pc:spChg>
        <pc:picChg chg="add mod">
          <ac:chgData name="SHI, Isabelle" userId="44dca15e-1bef-405a-ac9b-867d940ed7b2" providerId="ADAL" clId="{9E42EF75-25C3-43D7-9F87-D3509391FF25}" dt="2022-03-04T17:00:39.431" v="56" actId="1076"/>
          <ac:picMkLst>
            <pc:docMk/>
            <pc:sldMk cId="1326858761" sldId="300"/>
            <ac:picMk id="5" creationId="{0B889CBC-05B8-482D-BF80-A2F86B1EF9C6}"/>
          </ac:picMkLst>
        </pc:picChg>
      </pc:sldChg>
      <pc:sldChg chg="addSp delSp modSp">
        <pc:chgData name="SHI, Isabelle" userId="44dca15e-1bef-405a-ac9b-867d940ed7b2" providerId="ADAL" clId="{9E42EF75-25C3-43D7-9F87-D3509391FF25}" dt="2022-03-04T17:02:11.975" v="75" actId="1076"/>
        <pc:sldMkLst>
          <pc:docMk/>
          <pc:sldMk cId="9069564" sldId="308"/>
        </pc:sldMkLst>
        <pc:spChg chg="del mod">
          <ac:chgData name="SHI, Isabelle" userId="44dca15e-1bef-405a-ac9b-867d940ed7b2" providerId="ADAL" clId="{9E42EF75-25C3-43D7-9F87-D3509391FF25}" dt="2022-03-04T17:01:32.280" v="64"/>
          <ac:spMkLst>
            <pc:docMk/>
            <pc:sldMk cId="9069564" sldId="308"/>
            <ac:spMk id="4" creationId="{D9404982-523E-1C4F-AA7A-7B754F057FFA}"/>
          </ac:spMkLst>
        </pc:spChg>
        <pc:picChg chg="add mod">
          <ac:chgData name="SHI, Isabelle" userId="44dca15e-1bef-405a-ac9b-867d940ed7b2" providerId="ADAL" clId="{9E42EF75-25C3-43D7-9F87-D3509391FF25}" dt="2022-03-04T17:02:11.975" v="75" actId="1076"/>
          <ac:picMkLst>
            <pc:docMk/>
            <pc:sldMk cId="9069564" sldId="308"/>
            <ac:picMk id="5" creationId="{7B596689-6216-4ADA-8527-22FBF92DEBD0}"/>
          </ac:picMkLst>
        </pc:picChg>
      </pc:sldChg>
      <pc:sldChg chg="addSp delSp modSp">
        <pc:chgData name="SHI, Isabelle" userId="44dca15e-1bef-405a-ac9b-867d940ed7b2" providerId="ADAL" clId="{9E42EF75-25C3-43D7-9F87-D3509391FF25}" dt="2022-03-04T17:01:08.710" v="62" actId="1076"/>
        <pc:sldMkLst>
          <pc:docMk/>
          <pc:sldMk cId="3106093257" sldId="311"/>
        </pc:sldMkLst>
        <pc:spChg chg="del mod">
          <ac:chgData name="SHI, Isabelle" userId="44dca15e-1bef-405a-ac9b-867d940ed7b2" providerId="ADAL" clId="{9E42EF75-25C3-43D7-9F87-D3509391FF25}" dt="2022-03-04T17:01:00.543" v="58"/>
          <ac:spMkLst>
            <pc:docMk/>
            <pc:sldMk cId="3106093257" sldId="311"/>
            <ac:spMk id="3" creationId="{CB0D6256-9B05-004A-83F9-335783CC3AD4}"/>
          </ac:spMkLst>
        </pc:spChg>
        <pc:picChg chg="add mod">
          <ac:chgData name="SHI, Isabelle" userId="44dca15e-1bef-405a-ac9b-867d940ed7b2" providerId="ADAL" clId="{9E42EF75-25C3-43D7-9F87-D3509391FF25}" dt="2022-03-04T17:01:08.710" v="62" actId="1076"/>
          <ac:picMkLst>
            <pc:docMk/>
            <pc:sldMk cId="3106093257" sldId="311"/>
            <ac:picMk id="4" creationId="{A7100536-ED66-405A-938C-D5FF4FBB1B91}"/>
          </ac:picMkLst>
        </pc:picChg>
      </pc:sldChg>
      <pc:sldMasterChg chg="modSp">
        <pc:chgData name="SHI, Isabelle" userId="44dca15e-1bef-405a-ac9b-867d940ed7b2" providerId="ADAL" clId="{9E42EF75-25C3-43D7-9F87-D3509391FF25}" dt="2022-03-04T16:53:07.479" v="39" actId="20577"/>
        <pc:sldMasterMkLst>
          <pc:docMk/>
          <pc:sldMasterMk cId="839490661" sldId="2147483650"/>
        </pc:sldMasterMkLst>
        <pc:spChg chg="mod">
          <ac:chgData name="SHI, Isabelle" userId="44dca15e-1bef-405a-ac9b-867d940ed7b2" providerId="ADAL" clId="{9E42EF75-25C3-43D7-9F87-D3509391FF25}" dt="2022-03-04T16:53:07.479" v="39" actId="20577"/>
          <ac:spMkLst>
            <pc:docMk/>
            <pc:sldMasterMk cId="839490661" sldId="2147483650"/>
            <ac:spMk id="9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85613-ADFF-4141-B66C-A45235623B50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E8A8-05A8-499B-9FC4-E546163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6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2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9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70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57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3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 descr="Oxford University Press logo">
            <a:extLst>
              <a:ext uri="{FF2B5EF4-FFF2-40B4-BE49-F238E27FC236}">
                <a16:creationId xmlns:a16="http://schemas.microsoft.com/office/drawing/2014/main" id="{8590439F-3AAE-4FE6-B28E-69B3789AD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76152"/>
            <a:ext cx="2505812" cy="8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1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4AFEAB-6CC2-4F6A-8644-10935AED3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096" y="512748"/>
            <a:ext cx="11947020" cy="60760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03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4" r:id="rId3"/>
    <p:sldLayoutId id="214748367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CD7AE-E6DE-4592-894F-F3E075B9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52107"/>
            <a:ext cx="10515600" cy="522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2022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5795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2557290"/>
            <a:ext cx="11317356" cy="2484610"/>
          </a:xfrm>
        </p:spPr>
        <p:txBody>
          <a:bodyPr>
            <a:noAutofit/>
          </a:bodyPr>
          <a:lstStyle/>
          <a:p>
            <a:r>
              <a:rPr lang="en-US" sz="4000" b="0" i="0" dirty="0">
                <a:latin typeface="+mn-lt"/>
              </a:rPr>
              <a:t>Chapter 1</a:t>
            </a:r>
            <a:br>
              <a:rPr lang="en-US" sz="4400" i="0" dirty="0"/>
            </a:br>
            <a:r>
              <a:rPr lang="en-US" sz="4400" i="0" dirty="0">
                <a:latin typeface="+mn-lt"/>
              </a:rPr>
              <a:t>Introduction to Research in Kinesiology</a:t>
            </a:r>
            <a:br>
              <a:rPr lang="en-US" sz="4400" i="0" dirty="0"/>
            </a:br>
            <a:endParaRPr lang="en-US" sz="4400" b="1" i="0" dirty="0"/>
          </a:p>
        </p:txBody>
      </p:sp>
    </p:spTree>
    <p:extLst>
      <p:ext uri="{BB962C8B-B14F-4D97-AF65-F5344CB8AC3E}">
        <p14:creationId xmlns:p14="http://schemas.microsoft.com/office/powerpoint/2010/main" val="279747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Research Methods in Kinesiology </a:t>
            </a:r>
            <a:r>
              <a:rPr lang="en-US" sz="1800" dirty="0">
                <a:solidFill>
                  <a:srgbClr val="1F497D"/>
                </a:solidFill>
              </a:rPr>
              <a:t>(3 of 7)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Quantitative research</a:t>
            </a:r>
          </a:p>
          <a:p>
            <a:pPr lvl="1"/>
            <a:r>
              <a:rPr lang="en-US" dirty="0"/>
              <a:t>The generation of numerical data to answer research questions</a:t>
            </a:r>
          </a:p>
          <a:p>
            <a:pPr lvl="1"/>
            <a:r>
              <a:rPr lang="en-US" dirty="0"/>
              <a:t>Suited to questions related to the testing of theory, status on variables, differences among groups, and relationships among variables</a:t>
            </a:r>
          </a:p>
          <a:p>
            <a:pPr lvl="1"/>
            <a:r>
              <a:rPr lang="en-US" dirty="0"/>
              <a:t>Validity is fundamental so that any conclusions that are made are accurate and can be applied to populations beyond the study sample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7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Research Methods in Kinesiology </a:t>
            </a:r>
            <a:r>
              <a:rPr lang="en-US" sz="1800" dirty="0">
                <a:solidFill>
                  <a:srgbClr val="1F497D"/>
                </a:solidFill>
              </a:rPr>
              <a:t>(4 of 7)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Quantitative research</a:t>
            </a:r>
          </a:p>
          <a:p>
            <a:pPr lvl="1"/>
            <a:r>
              <a:rPr lang="en-US" dirty="0"/>
              <a:t>Researchers attempt to be as objective as possible</a:t>
            </a:r>
          </a:p>
          <a:p>
            <a:pPr lvl="1"/>
            <a:r>
              <a:rPr lang="en-US" dirty="0"/>
              <a:t>Typically use large sample sizes</a:t>
            </a:r>
          </a:p>
          <a:p>
            <a:pPr lvl="1"/>
            <a:r>
              <a:rPr lang="en-US" dirty="0"/>
              <a:t>Focus heavily on measurement of variables</a:t>
            </a:r>
          </a:p>
          <a:p>
            <a:pPr lvl="1"/>
            <a:r>
              <a:rPr lang="en-US" dirty="0"/>
              <a:t>Use statistics for data analysis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4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Research Methods in Kinesiology </a:t>
            </a:r>
            <a:r>
              <a:rPr lang="en-US" sz="1800" dirty="0">
                <a:solidFill>
                  <a:srgbClr val="1F497D"/>
                </a:solidFill>
              </a:rPr>
              <a:t>(5 of 7)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Qualitative research</a:t>
            </a:r>
          </a:p>
          <a:p>
            <a:pPr lvl="1"/>
            <a:r>
              <a:rPr lang="en-US" dirty="0"/>
              <a:t>Generation and interpretation of non-numerical data</a:t>
            </a:r>
          </a:p>
          <a:p>
            <a:pPr lvl="1"/>
            <a:r>
              <a:rPr lang="en-US" dirty="0"/>
              <a:t>Sources of data include open-ended interviews, direct observations, written documents, art-based methods</a:t>
            </a:r>
          </a:p>
          <a:p>
            <a:pPr lvl="1"/>
            <a:r>
              <a:rPr lang="en-US" dirty="0"/>
              <a:t>Well-suited to understanding peoples’ meanings of experience</a:t>
            </a:r>
          </a:p>
          <a:p>
            <a:pPr lvl="1"/>
            <a:r>
              <a:rPr lang="en-US" dirty="0"/>
              <a:t>Design is emergent and flexible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08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Research Methods in Kinesiology </a:t>
            </a:r>
            <a:r>
              <a:rPr lang="en-US" sz="1800" dirty="0">
                <a:solidFill>
                  <a:srgbClr val="1F497D"/>
                </a:solidFill>
              </a:rPr>
              <a:t>(6 of 7)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Qualitative research</a:t>
            </a:r>
          </a:p>
          <a:p>
            <a:pPr lvl="1"/>
            <a:r>
              <a:rPr lang="en-US" dirty="0"/>
              <a:t>Data is typically generated in the participants’ natural settings</a:t>
            </a:r>
          </a:p>
          <a:p>
            <a:pPr lvl="1"/>
            <a:r>
              <a:rPr lang="en-US" dirty="0"/>
              <a:t>Themes are generated from the data</a:t>
            </a:r>
          </a:p>
          <a:p>
            <a:pPr lvl="1"/>
            <a:r>
              <a:rPr lang="en-US" dirty="0"/>
              <a:t>The researcher is an integral part of the research process</a:t>
            </a:r>
          </a:p>
          <a:p>
            <a:pPr lvl="1"/>
            <a:r>
              <a:rPr lang="en-US" dirty="0"/>
              <a:t>Samples sizes tend to be much smaller than in quantitative research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62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Research Methods in Kinesiology </a:t>
            </a:r>
            <a:r>
              <a:rPr lang="en-US" sz="1800" dirty="0">
                <a:solidFill>
                  <a:srgbClr val="1F497D"/>
                </a:solidFill>
              </a:rPr>
              <a:t>(7 of 7)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Mixed methods research</a:t>
            </a:r>
          </a:p>
          <a:p>
            <a:pPr lvl="1"/>
            <a:r>
              <a:rPr lang="en-US" dirty="0"/>
              <a:t>Combines quantitative and qualitative research methods</a:t>
            </a:r>
          </a:p>
          <a:p>
            <a:pPr lvl="1"/>
            <a:r>
              <a:rPr lang="en-US" dirty="0"/>
              <a:t>Can take many forms</a:t>
            </a:r>
          </a:p>
          <a:p>
            <a:pPr lvl="2"/>
            <a:r>
              <a:rPr lang="en-US" dirty="0"/>
              <a:t>Designs that prioritize either one or both quantitative and qualitative methods</a:t>
            </a:r>
          </a:p>
          <a:p>
            <a:pPr lvl="2"/>
            <a:r>
              <a:rPr lang="en-US" dirty="0"/>
              <a:t>Designs in which quantitative and qualitative methods are conducted simultaneously or one following the other</a:t>
            </a:r>
          </a:p>
          <a:p>
            <a:pPr lvl="2"/>
            <a:r>
              <a:rPr lang="en-US" dirty="0"/>
              <a:t>Larger programs of research combining quantitative and qualitative research studies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2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Research Design </a:t>
            </a:r>
            <a:r>
              <a:rPr lang="en-US" sz="1800" dirty="0">
                <a:solidFill>
                  <a:srgbClr val="1F497D"/>
                </a:solidFill>
              </a:rPr>
              <a:t>(1 of 4)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research approach and methods employed in a study are inherently linked</a:t>
            </a:r>
          </a:p>
          <a:p>
            <a:pPr lvl="1"/>
            <a:r>
              <a:rPr lang="en-US" dirty="0"/>
              <a:t>For example, the quantitative approach to research requires the application of appropriate quantitative methods</a:t>
            </a:r>
          </a:p>
          <a:p>
            <a:r>
              <a:rPr lang="en-US" dirty="0"/>
              <a:t>There are several decisions to make and steps to take when planning and designing a research study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1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Research Design </a:t>
            </a:r>
            <a:r>
              <a:rPr lang="en-US" sz="1800" dirty="0">
                <a:solidFill>
                  <a:srgbClr val="1F497D"/>
                </a:solidFill>
              </a:rPr>
              <a:t>(2 of 4)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researcher’s philosophical worldview represents a set of beliefs related to the general orientation of the world and the nature of research</a:t>
            </a:r>
          </a:p>
          <a:p>
            <a:pPr lvl="1"/>
            <a:r>
              <a:rPr lang="en-US" dirty="0"/>
              <a:t>Dictates what a researcher believes counts as knowledge</a:t>
            </a:r>
          </a:p>
          <a:p>
            <a:pPr lvl="1"/>
            <a:r>
              <a:rPr lang="en-US" dirty="0"/>
              <a:t>Permeates the entire research process from beginning to end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13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Research Design </a:t>
            </a:r>
            <a:r>
              <a:rPr lang="en-US" sz="1800" dirty="0">
                <a:solidFill>
                  <a:srgbClr val="1F497D"/>
                </a:solidFill>
              </a:rPr>
              <a:t>(3 of 4)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Ontology and epistemology are two concepts aligned closely with philosophical worldview</a:t>
            </a:r>
          </a:p>
          <a:p>
            <a:pPr lvl="1"/>
            <a:r>
              <a:rPr lang="en-US" dirty="0"/>
              <a:t>Ontology refers to someone’s belief in the nature of truth and reality</a:t>
            </a:r>
          </a:p>
          <a:p>
            <a:pPr lvl="1"/>
            <a:r>
              <a:rPr lang="en-US" dirty="0"/>
              <a:t>Epistemology refers to someone’s belief about how we acquire knowledge about truth and reality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51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9108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/>
              <a:t>The Relationship between </a:t>
            </a:r>
            <a:br>
              <a:rPr lang="en-US" dirty="0"/>
            </a:br>
            <a:r>
              <a:rPr lang="en-US" dirty="0"/>
              <a:t>Philosophical Worldview, Ontology, and Epistemology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0C68A-B3D9-4125-8DFC-63D9CB914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178" y="1689269"/>
            <a:ext cx="6773436" cy="489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54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Components of Research Designs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889CBC-05B8-482D-BF80-A2F86B1EF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555" y="1633454"/>
            <a:ext cx="9402889" cy="4453243"/>
          </a:xfrm>
        </p:spPr>
      </p:pic>
    </p:spTree>
    <p:extLst>
      <p:ext uri="{BB962C8B-B14F-4D97-AF65-F5344CB8AC3E}">
        <p14:creationId xmlns:p14="http://schemas.microsoft.com/office/powerpoint/2010/main" val="132685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how the research process is important to understanding the current knowledge base in kinesiology</a:t>
            </a:r>
          </a:p>
          <a:p>
            <a:r>
              <a:rPr lang="en-US" dirty="0"/>
              <a:t>Describe a variety of research methods used in kinesiology</a:t>
            </a:r>
          </a:p>
          <a:p>
            <a:r>
              <a:rPr lang="en-US" dirty="0"/>
              <a:t>Identify implications that different philosophical worldviews have on the research process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09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Research Design </a:t>
            </a:r>
            <a:r>
              <a:rPr lang="en-US" sz="1800" dirty="0">
                <a:solidFill>
                  <a:srgbClr val="1F497D"/>
                </a:solidFill>
              </a:rPr>
              <a:t>(4 of 4)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Creswell (2014) identified four worldviews that are common in the literature:</a:t>
            </a:r>
          </a:p>
          <a:p>
            <a:pPr lvl="1"/>
            <a:r>
              <a:rPr lang="en-US" dirty="0" err="1"/>
              <a:t>Postpositivism</a:t>
            </a:r>
            <a:r>
              <a:rPr lang="en-US" dirty="0"/>
              <a:t>, constructivism, pragmatism, and transformative</a:t>
            </a:r>
          </a:p>
          <a:p>
            <a:r>
              <a:rPr lang="en-US" dirty="0"/>
              <a:t>Another increasingly visible worldview in Indigenous health research is two-eyed seeing</a:t>
            </a:r>
          </a:p>
          <a:p>
            <a:r>
              <a:rPr lang="en-US" dirty="0"/>
              <a:t>Each worldview has inherent assumptions about knowledge that drive the research approach and distinct methods or procedures used in research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3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9953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/>
              <a:t>Philosophical Worldviews as </a:t>
            </a:r>
            <a:br>
              <a:rPr lang="en-US" dirty="0"/>
            </a:br>
            <a:r>
              <a:rPr lang="en-US" dirty="0"/>
              <a:t>Guiding Frameworks of Research </a:t>
            </a:r>
            <a:r>
              <a:rPr lang="en-US" sz="1800" dirty="0">
                <a:solidFill>
                  <a:srgbClr val="1F497D"/>
                </a:solidFill>
              </a:rPr>
              <a:t>(1 of 6)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Postpositivism</a:t>
            </a:r>
            <a:endParaRPr lang="en-US" dirty="0"/>
          </a:p>
          <a:p>
            <a:pPr lvl="1"/>
            <a:r>
              <a:rPr lang="en-US" dirty="0"/>
              <a:t>Premised on the notion that there is a single reality or objective truth </a:t>
            </a:r>
          </a:p>
          <a:p>
            <a:pPr lvl="1"/>
            <a:r>
              <a:rPr lang="en-US" dirty="0"/>
              <a:t>Includes assumptions of determinism (causes determine effects) and reductionism (ideas can be reduced to testable research questions)</a:t>
            </a:r>
          </a:p>
          <a:p>
            <a:pPr lvl="1"/>
            <a:r>
              <a:rPr lang="en-US" dirty="0"/>
              <a:t>Relies on theory to uncover objective reality</a:t>
            </a:r>
          </a:p>
          <a:p>
            <a:pPr lvl="1"/>
            <a:r>
              <a:rPr lang="en-US" dirty="0"/>
              <a:t>Guided by the scientific method</a:t>
            </a:r>
          </a:p>
          <a:p>
            <a:pPr lvl="1"/>
            <a:r>
              <a:rPr lang="en-US" dirty="0"/>
              <a:t>Characteristics of the quantitative approach align with </a:t>
            </a:r>
            <a:r>
              <a:rPr lang="en-US" dirty="0" err="1"/>
              <a:t>postpositivism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75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Constructivism</a:t>
            </a:r>
          </a:p>
          <a:p>
            <a:pPr lvl="1"/>
            <a:r>
              <a:rPr lang="en-US" dirty="0"/>
              <a:t>Based on the notion that multiple realities exist and that meaning is varied and complex</a:t>
            </a:r>
          </a:p>
          <a:p>
            <a:pPr lvl="2"/>
            <a:r>
              <a:rPr lang="en-US" dirty="0"/>
              <a:t>Meanings of experience are subjective and socially constructed</a:t>
            </a:r>
          </a:p>
          <a:p>
            <a:pPr lvl="1"/>
            <a:r>
              <a:rPr lang="en-US" dirty="0"/>
              <a:t>Researchers seek complexity of views</a:t>
            </a:r>
          </a:p>
          <a:p>
            <a:pPr lvl="1"/>
            <a:r>
              <a:rPr lang="en-US" dirty="0"/>
              <a:t>Researchers recognize that their own realities and views shape the research process</a:t>
            </a:r>
          </a:p>
          <a:p>
            <a:pPr lvl="1"/>
            <a:r>
              <a:rPr lang="en-US" dirty="0"/>
              <a:t>Characteristics of the qualitative approach align with constructivism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2811D5-5C68-3F49-A842-4BDFC4A9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9953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/>
              <a:t>Philosophical Worldviews as </a:t>
            </a:r>
            <a:br>
              <a:rPr lang="en-US" dirty="0"/>
            </a:br>
            <a:r>
              <a:rPr lang="en-US" dirty="0"/>
              <a:t>Guiding Frameworks of Research </a:t>
            </a:r>
            <a:r>
              <a:rPr lang="en-US" sz="1800" dirty="0">
                <a:solidFill>
                  <a:srgbClr val="1F497D"/>
                </a:solidFill>
              </a:rPr>
              <a:t>(2 of 6)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01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Pragmatism</a:t>
            </a:r>
          </a:p>
          <a:p>
            <a:pPr lvl="1"/>
            <a:r>
              <a:rPr lang="en-US" dirty="0"/>
              <a:t>Premised on the idea that researchers need to be concerned with solutions to problems</a:t>
            </a:r>
          </a:p>
          <a:p>
            <a:pPr lvl="1"/>
            <a:r>
              <a:rPr lang="en-US" dirty="0"/>
              <a:t>No commitment to any single notion of reality</a:t>
            </a:r>
          </a:p>
          <a:p>
            <a:pPr lvl="1"/>
            <a:r>
              <a:rPr lang="en-US" dirty="0"/>
              <a:t>Researchers are concerned about application, or doing what works</a:t>
            </a:r>
          </a:p>
          <a:p>
            <a:pPr lvl="1"/>
            <a:r>
              <a:rPr lang="en-US" dirty="0"/>
              <a:t>Researchers incorporate all research approaches that are appropriate and necessary to understand their research problem</a:t>
            </a:r>
          </a:p>
          <a:p>
            <a:pPr lvl="1"/>
            <a:r>
              <a:rPr lang="en-US" dirty="0"/>
              <a:t>Characteristics of mixed methods approaches align with pragmatism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0A6BDA-89F3-234C-BF6E-E69A6C1C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9953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/>
              <a:t>Philosophical Worldviews as </a:t>
            </a:r>
            <a:br>
              <a:rPr lang="en-US" dirty="0"/>
            </a:br>
            <a:r>
              <a:rPr lang="en-US" dirty="0"/>
              <a:t>Guiding Frameworks of Research </a:t>
            </a:r>
            <a:r>
              <a:rPr lang="en-US" sz="1800" dirty="0">
                <a:solidFill>
                  <a:srgbClr val="1F497D"/>
                </a:solidFill>
              </a:rPr>
              <a:t>(3 of 6)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59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1665516"/>
            <a:ext cx="10972800" cy="4722222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/>
              <a:t>Transformative</a:t>
            </a:r>
          </a:p>
          <a:p>
            <a:pPr lvl="1"/>
            <a:r>
              <a:rPr lang="en-US" sz="3000" dirty="0"/>
              <a:t>Based on the notion that research needs to be closely connected with politics and have an action agenda </a:t>
            </a:r>
          </a:p>
          <a:p>
            <a:pPr lvl="1"/>
            <a:r>
              <a:rPr lang="en-US" sz="3000" dirty="0"/>
              <a:t>Researchers focus on reform and change to better the lives of participants </a:t>
            </a:r>
          </a:p>
          <a:p>
            <a:pPr lvl="1"/>
            <a:r>
              <a:rPr lang="en-US" sz="3000" dirty="0"/>
              <a:t>Research is inherently collaborative </a:t>
            </a:r>
          </a:p>
          <a:p>
            <a:pPr lvl="1"/>
            <a:r>
              <a:rPr lang="en-US" sz="3000" dirty="0"/>
              <a:t>Often guided by specific theoretical frameworks (e.g., feminist theory)</a:t>
            </a:r>
          </a:p>
          <a:p>
            <a:pPr lvl="1"/>
            <a:r>
              <a:rPr lang="en-US" sz="3000" dirty="0"/>
              <a:t>Characteristics of the qualitative approach align with a transformative philosophical worldview</a:t>
            </a:r>
          </a:p>
          <a:p>
            <a:pPr lvl="2"/>
            <a:r>
              <a:rPr lang="en-US" sz="2600" dirty="0"/>
              <a:t>Though the quantitative approach can add important elements</a:t>
            </a:r>
          </a:p>
          <a:p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E772C3-3EDD-2642-9C14-8EEBCD8E5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9953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/>
              <a:t>Philosophical Worldviews as </a:t>
            </a:r>
            <a:br>
              <a:rPr lang="en-US" dirty="0"/>
            </a:br>
            <a:r>
              <a:rPr lang="en-US" dirty="0"/>
              <a:t>Guiding Frameworks of Research </a:t>
            </a:r>
            <a:r>
              <a:rPr lang="en-US" sz="1800" dirty="0">
                <a:solidFill>
                  <a:srgbClr val="1F497D"/>
                </a:solidFill>
              </a:rPr>
              <a:t>(4 of 6)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Two-eyed seeing</a:t>
            </a:r>
          </a:p>
          <a:p>
            <a:pPr lvl="1"/>
            <a:r>
              <a:rPr lang="en-US" dirty="0"/>
              <a:t>Rooted in the belief that there are many ways of understanding the world, some represented by Indigenous knowledge systems and others by European-derived sciences</a:t>
            </a:r>
          </a:p>
          <a:p>
            <a:pPr lvl="1"/>
            <a:r>
              <a:rPr lang="en-US" dirty="0"/>
              <a:t>Reflects the “bringing together” of knowledge from the strengths of Indigenous ways of knowing and the strengths of Western ways of knowing</a:t>
            </a:r>
          </a:p>
          <a:p>
            <a:pPr lvl="1"/>
            <a:r>
              <a:rPr lang="en-US" dirty="0"/>
              <a:t>All knowledge systems are equitable</a:t>
            </a:r>
          </a:p>
          <a:p>
            <a:pPr lvl="1"/>
            <a:r>
              <a:rPr lang="en-US" dirty="0"/>
              <a:t>Particularly valuable in allowing for diversity of perspectives 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2E233F-63AD-FD4D-93DC-C89E19BB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9953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/>
              <a:t>Philosophical Worldviews as </a:t>
            </a:r>
            <a:br>
              <a:rPr lang="en-US" dirty="0"/>
            </a:br>
            <a:r>
              <a:rPr lang="en-US" dirty="0"/>
              <a:t>Guiding Frameworks of Research </a:t>
            </a:r>
            <a:r>
              <a:rPr lang="en-US" sz="1800" dirty="0">
                <a:solidFill>
                  <a:srgbClr val="1F497D"/>
                </a:solidFill>
              </a:rPr>
              <a:t>(5 of 6)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64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“counts” as knowledge to researchers will influence their entire program of research</a:t>
            </a:r>
          </a:p>
          <a:p>
            <a:pPr lvl="1"/>
            <a:r>
              <a:rPr lang="en-US" dirty="0"/>
              <a:t>Including their research approach, strategy of inquiry, and methods used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33CA3A-0290-464D-9B53-E429EAAF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9953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/>
              <a:t>Philosophical Worldviews as </a:t>
            </a:r>
            <a:br>
              <a:rPr lang="en-US" dirty="0"/>
            </a:br>
            <a:r>
              <a:rPr lang="en-US" dirty="0"/>
              <a:t>Guiding Frameworks of Research </a:t>
            </a:r>
            <a:r>
              <a:rPr lang="en-US" sz="1800" dirty="0">
                <a:solidFill>
                  <a:srgbClr val="1F497D"/>
                </a:solidFill>
              </a:rPr>
              <a:t>(6 of 6)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96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100536-ED66-405A-938C-D5FF4FBB1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3672" y="1440180"/>
            <a:ext cx="11324656" cy="3977640"/>
          </a:xfrm>
        </p:spPr>
      </p:pic>
    </p:spTree>
    <p:extLst>
      <p:ext uri="{BB962C8B-B14F-4D97-AF65-F5344CB8AC3E}">
        <p14:creationId xmlns:p14="http://schemas.microsoft.com/office/powerpoint/2010/main" val="3106093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Summary of Five Philosophical Worldviews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596689-6216-4ADA-8527-22FBF92DE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7405" y="1337628"/>
            <a:ext cx="8657189" cy="5146956"/>
          </a:xfrm>
        </p:spPr>
      </p:pic>
    </p:spTree>
    <p:extLst>
      <p:ext uri="{BB962C8B-B14F-4D97-AF65-F5344CB8AC3E}">
        <p14:creationId xmlns:p14="http://schemas.microsoft.com/office/powerpoint/2010/main" val="9069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the research process important to understanding the current knowledge base in kinesiology?</a:t>
            </a:r>
          </a:p>
          <a:p>
            <a:r>
              <a:rPr lang="en-US" dirty="0"/>
              <a:t>What are key characteristics of (a) the three research approaches and (b) the five philosophical worldviews used in kinesiology?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0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Current Knowledge in Kinesiology </a:t>
            </a:r>
            <a:r>
              <a:rPr lang="en-US" sz="1800" dirty="0">
                <a:solidFill>
                  <a:srgbClr val="1F497D"/>
                </a:solidFill>
              </a:rPr>
              <a:t>(1 of 5)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how knowledge within a field is generated is important because it allows us the skills to critique an existing body of literature</a:t>
            </a:r>
          </a:p>
          <a:p>
            <a:r>
              <a:rPr lang="en-US" dirty="0"/>
              <a:t>Understanding the research process provides the background needed to answer questions that no one knows the answer to yet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09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Bartlett, C., Marshall, M., &amp; Marshall, A. (2012). Two-eyed seeing and other lessons learned within a co-learning journey of bringing together Indigenous and mainstream knowledges and ways of knowing. </a:t>
            </a:r>
            <a:r>
              <a:rPr lang="en-US" i="1" dirty="0"/>
              <a:t>Journal of Environmental Studies and Sciences, 2</a:t>
            </a:r>
            <a:r>
              <a:rPr lang="en-US" dirty="0"/>
              <a:t>, 331–40. </a:t>
            </a:r>
          </a:p>
          <a:p>
            <a:r>
              <a:rPr lang="en-US" dirty="0"/>
              <a:t>Elliott, D. (2007). Forty years of kinesiology: A Canadian perspective. </a:t>
            </a:r>
            <a:r>
              <a:rPr lang="en-US" i="1" dirty="0"/>
              <a:t>Quest, 59, </a:t>
            </a:r>
            <a:r>
              <a:rPr lang="en-US" dirty="0"/>
              <a:t>154–62. </a:t>
            </a:r>
          </a:p>
          <a:p>
            <a:r>
              <a:rPr lang="en-US" dirty="0"/>
              <a:t>Sagan, C. (1997). </a:t>
            </a:r>
            <a:r>
              <a:rPr lang="en-US" i="1" dirty="0"/>
              <a:t>The Demon-haunted world: Science as a candle in the dark. </a:t>
            </a:r>
            <a:r>
              <a:rPr lang="en-US" dirty="0"/>
              <a:t>London Headline.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5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Current Knowledge in Kinesiology </a:t>
            </a:r>
            <a:r>
              <a:rPr lang="en-US" sz="1800" dirty="0">
                <a:solidFill>
                  <a:srgbClr val="1F497D"/>
                </a:solidFill>
              </a:rPr>
              <a:t>(2 of 5)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facts become known as truths?</a:t>
            </a:r>
          </a:p>
          <a:p>
            <a:pPr lvl="1"/>
            <a:r>
              <a:rPr lang="en-US" dirty="0"/>
              <a:t>For example, weight training can result in strength gains</a:t>
            </a:r>
          </a:p>
          <a:p>
            <a:r>
              <a:rPr lang="en-US" dirty="0"/>
              <a:t>Sometimes what we “know” is based on our own experiences</a:t>
            </a:r>
          </a:p>
          <a:p>
            <a:pPr lvl="1"/>
            <a:r>
              <a:rPr lang="en-US" dirty="0"/>
              <a:t>But personal experience is limiting and can vary substantially</a:t>
            </a:r>
          </a:p>
          <a:p>
            <a:r>
              <a:rPr lang="en-US" dirty="0"/>
              <a:t>If we haven’t experienced something directly, we tend to rely on information gathered from outside sources</a:t>
            </a:r>
          </a:p>
          <a:p>
            <a:pPr lvl="1"/>
            <a:r>
              <a:rPr lang="en-US" dirty="0"/>
              <a:t>For example, an expert, professor, certified coach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2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Current Knowledge in Kinesiology </a:t>
            </a:r>
            <a:r>
              <a:rPr lang="en-US" sz="1800" dirty="0">
                <a:solidFill>
                  <a:srgbClr val="1F497D"/>
                </a:solidFill>
              </a:rPr>
              <a:t>(3 of 5)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discoveries are being made all the time</a:t>
            </a:r>
          </a:p>
          <a:p>
            <a:r>
              <a:rPr lang="en-US" dirty="0"/>
              <a:t>What was previously accepted as “fact” might actually be fallacy</a:t>
            </a:r>
          </a:p>
          <a:p>
            <a:r>
              <a:rPr lang="en-US" dirty="0"/>
              <a:t>An understanding of science and </a:t>
            </a:r>
            <a:r>
              <a:rPr lang="en-US"/>
              <a:t>research is </a:t>
            </a:r>
            <a:r>
              <a:rPr lang="en-US" dirty="0"/>
              <a:t>essential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5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Current Knowledge in Kinesiology</a:t>
            </a:r>
            <a:r>
              <a:rPr lang="en-US" sz="1800" dirty="0">
                <a:solidFill>
                  <a:srgbClr val="1F497D"/>
                </a:solidFill>
              </a:rPr>
              <a:t> (4 of 5)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a range of professionals with kinesiology-related backgrounds</a:t>
            </a:r>
          </a:p>
          <a:p>
            <a:pPr lvl="1"/>
            <a:r>
              <a:rPr lang="en-US" dirty="0"/>
              <a:t>For example, fitness trainers, recreation directors, exercise therapists</a:t>
            </a:r>
          </a:p>
          <a:p>
            <a:pPr lvl="1"/>
            <a:r>
              <a:rPr lang="en-US" dirty="0"/>
              <a:t>Many who graduate with kinesiology degrees also go on to other professional programs such as physical therapy, dentistry, medicine</a:t>
            </a:r>
          </a:p>
          <a:p>
            <a:pPr lvl="1"/>
            <a:r>
              <a:rPr lang="en-US" dirty="0"/>
              <a:t>Other professions include the police force, border service, business, clinical psychology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3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Current Knowledge in Kinesiology </a:t>
            </a:r>
            <a:r>
              <a:rPr lang="en-US" sz="1800" dirty="0">
                <a:solidFill>
                  <a:srgbClr val="1F497D"/>
                </a:solidFill>
              </a:rPr>
              <a:t>(5 of 5)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Digby Elliot (2007) provided a historical review of kinesiology programs developed in Canada</a:t>
            </a:r>
          </a:p>
          <a:p>
            <a:r>
              <a:rPr lang="en-US" dirty="0"/>
              <a:t>Emergence of kinesiology programs in Canadian universities began in the 1960s at Simon Fraser University and the University of Waterloo</a:t>
            </a:r>
          </a:p>
          <a:p>
            <a:r>
              <a:rPr lang="en-US" dirty="0"/>
              <a:t>Kinesiology refers to the study of movement</a:t>
            </a:r>
          </a:p>
          <a:p>
            <a:pPr lvl="1"/>
            <a:r>
              <a:rPr lang="en-US" dirty="0"/>
              <a:t>A diverse field inclusive of a wide range of subdisciplines and professions</a:t>
            </a:r>
          </a:p>
          <a:p>
            <a:pPr lvl="1"/>
            <a:r>
              <a:rPr lang="en-US" dirty="0"/>
              <a:t>Research is easily recognized as core to the discipline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1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Research Methods in Kinesiology </a:t>
            </a:r>
            <a:r>
              <a:rPr lang="en-US" sz="1800" dirty="0">
                <a:solidFill>
                  <a:srgbClr val="1F497D"/>
                </a:solidFill>
              </a:rPr>
              <a:t>(1 of 7)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terms science and research are commonly used by researchers in kinesiology</a:t>
            </a:r>
          </a:p>
          <a:p>
            <a:r>
              <a:rPr lang="en-US" dirty="0"/>
              <a:t>Science is the discovery of knowledge</a:t>
            </a:r>
          </a:p>
          <a:p>
            <a:r>
              <a:rPr lang="en-US" dirty="0"/>
              <a:t>Research is a specific method used to discover knowledge</a:t>
            </a:r>
          </a:p>
          <a:p>
            <a:r>
              <a:rPr lang="en-US" dirty="0"/>
              <a:t>The terms are intimately tied together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Research Methods in Kinesiology </a:t>
            </a:r>
            <a:r>
              <a:rPr lang="en-US" sz="1800" dirty="0">
                <a:solidFill>
                  <a:srgbClr val="1F497D"/>
                </a:solidFill>
              </a:rPr>
              <a:t>(2 of 7)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Creswell (2014) identified three approaches to research</a:t>
            </a:r>
          </a:p>
          <a:p>
            <a:pPr lvl="1"/>
            <a:r>
              <a:rPr lang="en-US" dirty="0"/>
              <a:t>Quantitative research designs</a:t>
            </a:r>
          </a:p>
          <a:p>
            <a:pPr lvl="1"/>
            <a:r>
              <a:rPr lang="en-US" dirty="0"/>
              <a:t>Qualitative research designs</a:t>
            </a:r>
          </a:p>
          <a:p>
            <a:pPr lvl="1"/>
            <a:r>
              <a:rPr lang="en-US" dirty="0"/>
              <a:t>Mixed methods research designs</a:t>
            </a:r>
          </a:p>
          <a:p>
            <a:r>
              <a:rPr lang="en-US" dirty="0"/>
              <a:t>Each approach differs in underlying assumptions, the types of questions asked, the specific methods used, the type of data that results, and analysis of the data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71896"/>
      </p:ext>
    </p:extLst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4735E286A8A478CDABE780C9EC78F" ma:contentTypeVersion="13" ma:contentTypeDescription="Create a new document." ma:contentTypeScope="" ma:versionID="9b8825675e62d57985c81b74d5b14a7f">
  <xsd:schema xmlns:xsd="http://www.w3.org/2001/XMLSchema" xmlns:xs="http://www.w3.org/2001/XMLSchema" xmlns:p="http://schemas.microsoft.com/office/2006/metadata/properties" xmlns:ns3="fd39d560-5c7d-4158-98a0-f420f8fdebce" xmlns:ns4="a6c716b4-9090-4de7-aadc-2aa5f812ad24" targetNamespace="http://schemas.microsoft.com/office/2006/metadata/properties" ma:root="true" ma:fieldsID="bdbc9fd47a72f6438c4442bb9222e145" ns3:_="" ns4:_="">
    <xsd:import namespace="fd39d560-5c7d-4158-98a0-f420f8fdebce"/>
    <xsd:import namespace="a6c716b4-9090-4de7-aadc-2aa5f812ad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9d560-5c7d-4158-98a0-f420f8fde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716b4-9090-4de7-aadc-2aa5f812ad2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56919D-3723-464B-9967-427A087CBD61}">
  <ds:schemaRefs>
    <ds:schemaRef ds:uri="http://purl.org/dc/terms/"/>
    <ds:schemaRef ds:uri="http://schemas.microsoft.com/office/2006/documentManagement/types"/>
    <ds:schemaRef ds:uri="a6c716b4-9090-4de7-aadc-2aa5f812ad2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d39d560-5c7d-4158-98a0-f420f8fdebce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307B2A-FA70-43CE-A010-B3D8154DE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39d560-5c7d-4158-98a0-f420f8fdebce"/>
    <ds:schemaRef ds:uri="a6c716b4-9090-4de7-aadc-2aa5f812a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57C1AB-C2BF-4446-AECB-681D578552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Oxford Template 2020-05-05</Template>
  <TotalTime>784</TotalTime>
  <Words>1419</Words>
  <Application>Microsoft Office PowerPoint</Application>
  <PresentationFormat>Widescreen</PresentationFormat>
  <Paragraphs>147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ＭＳ Ｐゴシック</vt:lpstr>
      <vt:lpstr>Arial</vt:lpstr>
      <vt:lpstr>Calibri</vt:lpstr>
      <vt:lpstr>Text Content Templates</vt:lpstr>
      <vt:lpstr>Figure-Only Templates</vt:lpstr>
      <vt:lpstr>Chapter 1 Introduction to Research in Kinesiology </vt:lpstr>
      <vt:lpstr>Learning Outcomes</vt:lpstr>
      <vt:lpstr>Introduction: Current Knowledge in Kinesiology (1 of 5) </vt:lpstr>
      <vt:lpstr>Introduction: Current Knowledge in Kinesiology (2 of 5) </vt:lpstr>
      <vt:lpstr>Introduction: Current Knowledge in Kinesiology (3 of 5) </vt:lpstr>
      <vt:lpstr>Introduction: Current Knowledge in Kinesiology (4 of 5) </vt:lpstr>
      <vt:lpstr>Introduction: Current Knowledge in Kinesiology (5 of 5) </vt:lpstr>
      <vt:lpstr>Introduction to Research Methods in Kinesiology (1 of 7) </vt:lpstr>
      <vt:lpstr>Introduction to Research Methods in Kinesiology (2 of 7) </vt:lpstr>
      <vt:lpstr>Introduction to Research Methods in Kinesiology (3 of 7) </vt:lpstr>
      <vt:lpstr>Introduction to Research Methods in Kinesiology (4 of 7) </vt:lpstr>
      <vt:lpstr>Introduction to Research Methods in Kinesiology (5 of 7) </vt:lpstr>
      <vt:lpstr>Introduction to Research Methods in Kinesiology (6 of 7) </vt:lpstr>
      <vt:lpstr>Introduction to Research Methods in Kinesiology (7 of 7) </vt:lpstr>
      <vt:lpstr>Components of a Research Design (1 of 4) </vt:lpstr>
      <vt:lpstr>Components of a Research Design (2 of 4) </vt:lpstr>
      <vt:lpstr>Components of a Research Design (3 of 4) </vt:lpstr>
      <vt:lpstr>The Relationship between  Philosophical Worldview, Ontology, and Epistemology</vt:lpstr>
      <vt:lpstr>Three Components of Research Designs</vt:lpstr>
      <vt:lpstr>Components of a Research Design (4 of 4) </vt:lpstr>
      <vt:lpstr>Philosophical Worldviews as  Guiding Frameworks of Research (1 of 6) </vt:lpstr>
      <vt:lpstr>Philosophical Worldviews as  Guiding Frameworks of Research (2 of 6) </vt:lpstr>
      <vt:lpstr>Philosophical Worldviews as  Guiding Frameworks of Research (3 of 6) </vt:lpstr>
      <vt:lpstr>Philosophical Worldviews as  Guiding Frameworks of Research (4 of 6) </vt:lpstr>
      <vt:lpstr>Philosophical Worldviews as  Guiding Frameworks of Research (5 of 6) </vt:lpstr>
      <vt:lpstr>Philosophical Worldviews as  Guiding Frameworks of Research (6 of 6) </vt:lpstr>
      <vt:lpstr>PowerPoint Presentation</vt:lpstr>
      <vt:lpstr>A Summary of Five Philosophical Worldviews</vt:lpstr>
      <vt:lpstr>Discussion Questions</vt:lpstr>
      <vt:lpstr>Recommended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Oxford University Press</dc:creator>
  <cp:lastModifiedBy>SHI, Isabelle</cp:lastModifiedBy>
  <cp:revision>19</cp:revision>
  <dcterms:created xsi:type="dcterms:W3CDTF">2021-01-21T20:31:29Z</dcterms:created>
  <dcterms:modified xsi:type="dcterms:W3CDTF">2022-03-04T17:04:43Z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2020-04-27T21:10:48Z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69912cf1-8f32-4f1f-9ade-00009ae8a75a</vt:lpwstr>
  </property>
  <property fmtid="{D5CDD505-2E9C-101B-9397-08002B2CF9AE}" pid="8" name="MSIP_Label_89f61502-7731-4690-a118-333634878cc9_ContentBits">
    <vt:lpwstr>0</vt:lpwstr>
  </property>
  <property fmtid="{D5CDD505-2E9C-101B-9397-08002B2CF9AE}" pid="9" name="ContentTypeId">
    <vt:lpwstr>0x0101006034735E286A8A478CDABE780C9EC78F</vt:lpwstr>
  </property>
</Properties>
</file>