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5" r:id="rId5"/>
  </p:sldMasterIdLst>
  <p:notesMasterIdLst>
    <p:notesMasterId r:id="rId38"/>
  </p:notesMasterIdLst>
  <p:handoutMasterIdLst>
    <p:handoutMasterId r:id="rId39"/>
  </p:handoutMasterIdLst>
  <p:sldIdLst>
    <p:sldId id="261" r:id="rId6"/>
    <p:sldId id="270" r:id="rId7"/>
    <p:sldId id="271" r:id="rId8"/>
    <p:sldId id="284" r:id="rId9"/>
    <p:sldId id="285" r:id="rId10"/>
    <p:sldId id="286" r:id="rId11"/>
    <p:sldId id="288" r:id="rId12"/>
    <p:sldId id="287" r:id="rId13"/>
    <p:sldId id="280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8" r:id="rId23"/>
    <p:sldId id="300" r:id="rId24"/>
    <p:sldId id="301" r:id="rId25"/>
    <p:sldId id="302" r:id="rId26"/>
    <p:sldId id="303" r:id="rId27"/>
    <p:sldId id="305" r:id="rId28"/>
    <p:sldId id="304" r:id="rId29"/>
    <p:sldId id="306" r:id="rId30"/>
    <p:sldId id="307" r:id="rId31"/>
    <p:sldId id="309" r:id="rId32"/>
    <p:sldId id="308" r:id="rId33"/>
    <p:sldId id="310" r:id="rId34"/>
    <p:sldId id="311" r:id="rId35"/>
    <p:sldId id="312" r:id="rId36"/>
    <p:sldId id="31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47"/>
    <a:srgbClr val="014478"/>
    <a:srgbClr val="001B47"/>
    <a:srgbClr val="1F497D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85985" autoAdjust="0"/>
  </p:normalViewPr>
  <p:slideViewPr>
    <p:cSldViewPr snapToGrid="0" snapToObjects="1">
      <p:cViewPr>
        <p:scale>
          <a:sx n="60" d="100"/>
          <a:sy n="60" d="100"/>
        </p:scale>
        <p:origin x="832" y="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, Isabelle" userId="44dca15e-1bef-405a-ac9b-867d940ed7b2" providerId="ADAL" clId="{9166E889-42EA-42C9-AA64-10B94BFA26D4}"/>
    <pc:docChg chg="undo custSel modSld modMainMaster">
      <pc:chgData name="SHI, Isabelle" userId="44dca15e-1bef-405a-ac9b-867d940ed7b2" providerId="ADAL" clId="{9166E889-42EA-42C9-AA64-10B94BFA26D4}" dt="2022-03-04T17:15:34.897" v="113" actId="14100"/>
      <pc:docMkLst>
        <pc:docMk/>
      </pc:docMkLst>
      <pc:sldChg chg="addSp delSp modSp">
        <pc:chgData name="SHI, Isabelle" userId="44dca15e-1bef-405a-ac9b-867d940ed7b2" providerId="ADAL" clId="{9166E889-42EA-42C9-AA64-10B94BFA26D4}" dt="2022-03-04T17:05:51.899" v="24" actId="1076"/>
        <pc:sldMkLst>
          <pc:docMk/>
          <pc:sldMk cId="2820496012" sldId="261"/>
        </pc:sldMkLst>
        <pc:spChg chg="mod">
          <ac:chgData name="SHI, Isabelle" userId="44dca15e-1bef-405a-ac9b-867d940ed7b2" providerId="ADAL" clId="{9166E889-42EA-42C9-AA64-10B94BFA26D4}" dt="2022-03-04T17:05:51.899" v="24" actId="1076"/>
          <ac:spMkLst>
            <pc:docMk/>
            <pc:sldMk cId="2820496012" sldId="261"/>
            <ac:spMk id="2" creationId="{00000000-0000-0000-0000-000000000000}"/>
          </ac:spMkLst>
        </pc:spChg>
        <pc:spChg chg="add del mod">
          <ac:chgData name="SHI, Isabelle" userId="44dca15e-1bef-405a-ac9b-867d940ed7b2" providerId="ADAL" clId="{9166E889-42EA-42C9-AA64-10B94BFA26D4}" dt="2022-03-04T17:05:20.760" v="16"/>
          <ac:spMkLst>
            <pc:docMk/>
            <pc:sldMk cId="2820496012" sldId="261"/>
            <ac:spMk id="3" creationId="{8F528E5A-1291-4DB1-ABE7-BEA69053DE26}"/>
          </ac:spMkLst>
        </pc:spChg>
        <pc:spChg chg="add del mod">
          <ac:chgData name="SHI, Isabelle" userId="44dca15e-1bef-405a-ac9b-867d940ed7b2" providerId="ADAL" clId="{9166E889-42EA-42C9-AA64-10B94BFA26D4}" dt="2022-03-04T17:05:22.599" v="17" actId="14100"/>
          <ac:spMkLst>
            <pc:docMk/>
            <pc:sldMk cId="2820496012" sldId="261"/>
            <ac:spMk id="4" creationId="{00000000-0000-0000-0000-000000000000}"/>
          </ac:spMkLst>
        </pc:spChg>
        <pc:spChg chg="add del">
          <ac:chgData name="SHI, Isabelle" userId="44dca15e-1bef-405a-ac9b-867d940ed7b2" providerId="ADAL" clId="{9166E889-42EA-42C9-AA64-10B94BFA26D4}" dt="2022-03-04T17:04:58.711" v="7"/>
          <ac:spMkLst>
            <pc:docMk/>
            <pc:sldMk cId="2820496012" sldId="261"/>
            <ac:spMk id="5" creationId="{3C229FEF-B06B-442C-9DDD-C2A4771209C0}"/>
          </ac:spMkLst>
        </pc:spChg>
        <pc:spChg chg="add del">
          <ac:chgData name="SHI, Isabelle" userId="44dca15e-1bef-405a-ac9b-867d940ed7b2" providerId="ADAL" clId="{9166E889-42EA-42C9-AA64-10B94BFA26D4}" dt="2022-03-04T17:05:01.905" v="9"/>
          <ac:spMkLst>
            <pc:docMk/>
            <pc:sldMk cId="2820496012" sldId="261"/>
            <ac:spMk id="6" creationId="{F42EF179-0C86-45E6-8BA9-16D28CBBD6A4}"/>
          </ac:spMkLst>
        </pc:spChg>
      </pc:sldChg>
      <pc:sldChg chg="addSp delSp modSp">
        <pc:chgData name="SHI, Isabelle" userId="44dca15e-1bef-405a-ac9b-867d940ed7b2" providerId="ADAL" clId="{9166E889-42EA-42C9-AA64-10B94BFA26D4}" dt="2022-03-04T17:06:24.225" v="30" actId="1076"/>
        <pc:sldMkLst>
          <pc:docMk/>
          <pc:sldMk cId="3940188675" sldId="288"/>
        </pc:sldMkLst>
        <pc:spChg chg="del mod">
          <ac:chgData name="SHI, Isabelle" userId="44dca15e-1bef-405a-ac9b-867d940ed7b2" providerId="ADAL" clId="{9166E889-42EA-42C9-AA64-10B94BFA26D4}" dt="2022-03-04T17:06:16.157" v="26"/>
          <ac:spMkLst>
            <pc:docMk/>
            <pc:sldMk cId="3940188675" sldId="288"/>
            <ac:spMk id="4" creationId="{CD486560-4A74-C743-80F1-DB9724DEA5B2}"/>
          </ac:spMkLst>
        </pc:spChg>
        <pc:picChg chg="add mod">
          <ac:chgData name="SHI, Isabelle" userId="44dca15e-1bef-405a-ac9b-867d940ed7b2" providerId="ADAL" clId="{9166E889-42EA-42C9-AA64-10B94BFA26D4}" dt="2022-03-04T17:06:24.225" v="30" actId="1076"/>
          <ac:picMkLst>
            <pc:docMk/>
            <pc:sldMk cId="3940188675" sldId="288"/>
            <ac:picMk id="5" creationId="{AA250B34-1DD8-4032-930D-0C4CC3333151}"/>
          </ac:picMkLst>
        </pc:picChg>
      </pc:sldChg>
      <pc:sldChg chg="addSp delSp modSp">
        <pc:chgData name="SHI, Isabelle" userId="44dca15e-1bef-405a-ac9b-867d940ed7b2" providerId="ADAL" clId="{9166E889-42EA-42C9-AA64-10B94BFA26D4}" dt="2022-03-04T17:06:55.989" v="38" actId="1076"/>
        <pc:sldMkLst>
          <pc:docMk/>
          <pc:sldMk cId="755726550" sldId="289"/>
        </pc:sldMkLst>
        <pc:spChg chg="del mod">
          <ac:chgData name="SHI, Isabelle" userId="44dca15e-1bef-405a-ac9b-867d940ed7b2" providerId="ADAL" clId="{9166E889-42EA-42C9-AA64-10B94BFA26D4}" dt="2022-03-04T17:06:41.654" v="32"/>
          <ac:spMkLst>
            <pc:docMk/>
            <pc:sldMk cId="755726550" sldId="289"/>
            <ac:spMk id="4" creationId="{CD486560-4A74-C743-80F1-DB9724DEA5B2}"/>
          </ac:spMkLst>
        </pc:spChg>
        <pc:picChg chg="add mod">
          <ac:chgData name="SHI, Isabelle" userId="44dca15e-1bef-405a-ac9b-867d940ed7b2" providerId="ADAL" clId="{9166E889-42EA-42C9-AA64-10B94BFA26D4}" dt="2022-03-04T17:06:55.989" v="38" actId="1076"/>
          <ac:picMkLst>
            <pc:docMk/>
            <pc:sldMk cId="755726550" sldId="289"/>
            <ac:picMk id="5" creationId="{3575C6C7-713B-4529-8CEA-EEAB70F58E63}"/>
          </ac:picMkLst>
        </pc:picChg>
      </pc:sldChg>
      <pc:sldChg chg="addSp delSp modSp">
        <pc:chgData name="SHI, Isabelle" userId="44dca15e-1bef-405a-ac9b-867d940ed7b2" providerId="ADAL" clId="{9166E889-42EA-42C9-AA64-10B94BFA26D4}" dt="2022-03-04T17:09:44.502" v="46" actId="1076"/>
        <pc:sldMkLst>
          <pc:docMk/>
          <pc:sldMk cId="2427177284" sldId="294"/>
        </pc:sldMkLst>
        <pc:spChg chg="del mod">
          <ac:chgData name="SHI, Isabelle" userId="44dca15e-1bef-405a-ac9b-867d940ed7b2" providerId="ADAL" clId="{9166E889-42EA-42C9-AA64-10B94BFA26D4}" dt="2022-03-04T17:09:31.692" v="40"/>
          <ac:spMkLst>
            <pc:docMk/>
            <pc:sldMk cId="2427177284" sldId="294"/>
            <ac:spMk id="4" creationId="{CD486560-4A74-C743-80F1-DB9724DEA5B2}"/>
          </ac:spMkLst>
        </pc:spChg>
        <pc:picChg chg="add mod">
          <ac:chgData name="SHI, Isabelle" userId="44dca15e-1bef-405a-ac9b-867d940ed7b2" providerId="ADAL" clId="{9166E889-42EA-42C9-AA64-10B94BFA26D4}" dt="2022-03-04T17:09:44.502" v="46" actId="1076"/>
          <ac:picMkLst>
            <pc:docMk/>
            <pc:sldMk cId="2427177284" sldId="294"/>
            <ac:picMk id="5" creationId="{228240D2-F0A3-42CD-B432-E42DBEA69659}"/>
          </ac:picMkLst>
        </pc:picChg>
      </pc:sldChg>
      <pc:sldChg chg="addSp delSp modSp">
        <pc:chgData name="SHI, Isabelle" userId="44dca15e-1bef-405a-ac9b-867d940ed7b2" providerId="ADAL" clId="{9166E889-42EA-42C9-AA64-10B94BFA26D4}" dt="2022-03-04T17:10:25.053" v="57" actId="1076"/>
        <pc:sldMkLst>
          <pc:docMk/>
          <pc:sldMk cId="3857357254" sldId="295"/>
        </pc:sldMkLst>
        <pc:spChg chg="del mod">
          <ac:chgData name="SHI, Isabelle" userId="44dca15e-1bef-405a-ac9b-867d940ed7b2" providerId="ADAL" clId="{9166E889-42EA-42C9-AA64-10B94BFA26D4}" dt="2022-03-04T17:10:07.874" v="48"/>
          <ac:spMkLst>
            <pc:docMk/>
            <pc:sldMk cId="3857357254" sldId="295"/>
            <ac:spMk id="4" creationId="{CD486560-4A74-C743-80F1-DB9724DEA5B2}"/>
          </ac:spMkLst>
        </pc:spChg>
        <pc:picChg chg="add mod">
          <ac:chgData name="SHI, Isabelle" userId="44dca15e-1bef-405a-ac9b-867d940ed7b2" providerId="ADAL" clId="{9166E889-42EA-42C9-AA64-10B94BFA26D4}" dt="2022-03-04T17:10:25.053" v="57" actId="1076"/>
          <ac:picMkLst>
            <pc:docMk/>
            <pc:sldMk cId="3857357254" sldId="295"/>
            <ac:picMk id="5" creationId="{D4C610F8-AD9B-414D-9FDD-008F72FEC07F}"/>
          </ac:picMkLst>
        </pc:picChg>
      </pc:sldChg>
      <pc:sldChg chg="addSp delSp modSp">
        <pc:chgData name="SHI, Isabelle" userId="44dca15e-1bef-405a-ac9b-867d940ed7b2" providerId="ADAL" clId="{9166E889-42EA-42C9-AA64-10B94BFA26D4}" dt="2022-03-04T17:14:45.132" v="100" actId="1076"/>
        <pc:sldMkLst>
          <pc:docMk/>
          <pc:sldMk cId="4002513082" sldId="305"/>
        </pc:sldMkLst>
        <pc:spChg chg="add del mod">
          <ac:chgData name="SHI, Isabelle" userId="44dca15e-1bef-405a-ac9b-867d940ed7b2" providerId="ADAL" clId="{9166E889-42EA-42C9-AA64-10B94BFA26D4}" dt="2022-03-04T17:12:31.466" v="87"/>
          <ac:spMkLst>
            <pc:docMk/>
            <pc:sldMk cId="4002513082" sldId="305"/>
            <ac:spMk id="4" creationId="{CD486560-4A74-C743-80F1-DB9724DEA5B2}"/>
          </ac:spMkLst>
        </pc:spChg>
        <pc:picChg chg="add del mod">
          <ac:chgData name="SHI, Isabelle" userId="44dca15e-1bef-405a-ac9b-867d940ed7b2" providerId="ADAL" clId="{9166E889-42EA-42C9-AA64-10B94BFA26D4}" dt="2022-03-04T17:11:53.246" v="76"/>
          <ac:picMkLst>
            <pc:docMk/>
            <pc:sldMk cId="4002513082" sldId="305"/>
            <ac:picMk id="5" creationId="{D7919781-AF95-4A73-AA8E-DF0DEF1F3D37}"/>
          </ac:picMkLst>
        </pc:picChg>
        <pc:picChg chg="add mod">
          <ac:chgData name="SHI, Isabelle" userId="44dca15e-1bef-405a-ac9b-867d940ed7b2" providerId="ADAL" clId="{9166E889-42EA-42C9-AA64-10B94BFA26D4}" dt="2022-03-04T17:14:45.132" v="100" actId="1076"/>
          <ac:picMkLst>
            <pc:docMk/>
            <pc:sldMk cId="4002513082" sldId="305"/>
            <ac:picMk id="7" creationId="{D9F9E926-1C39-4A42-9029-7B3E4CB8972A}"/>
          </ac:picMkLst>
        </pc:picChg>
      </pc:sldChg>
      <pc:sldChg chg="addSp delSp modSp">
        <pc:chgData name="SHI, Isabelle" userId="44dca15e-1bef-405a-ac9b-867d940ed7b2" providerId="ADAL" clId="{9166E889-42EA-42C9-AA64-10B94BFA26D4}" dt="2022-03-04T17:14:52.550" v="102" actId="14100"/>
        <pc:sldMkLst>
          <pc:docMk/>
          <pc:sldMk cId="3137470308" sldId="306"/>
        </pc:sldMkLst>
        <pc:spChg chg="del mod">
          <ac:chgData name="SHI, Isabelle" userId="44dca15e-1bef-405a-ac9b-867d940ed7b2" providerId="ADAL" clId="{9166E889-42EA-42C9-AA64-10B94BFA26D4}" dt="2022-03-04T17:12:00.846" v="79"/>
          <ac:spMkLst>
            <pc:docMk/>
            <pc:sldMk cId="3137470308" sldId="306"/>
            <ac:spMk id="4" creationId="{CD486560-4A74-C743-80F1-DB9724DEA5B2}"/>
          </ac:spMkLst>
        </pc:spChg>
        <pc:spChg chg="add del mod">
          <ac:chgData name="SHI, Isabelle" userId="44dca15e-1bef-405a-ac9b-867d940ed7b2" providerId="ADAL" clId="{9166E889-42EA-42C9-AA64-10B94BFA26D4}" dt="2022-03-04T17:14:22.761" v="96"/>
          <ac:spMkLst>
            <pc:docMk/>
            <pc:sldMk cId="3137470308" sldId="306"/>
            <ac:spMk id="6" creationId="{CB3A881C-83A6-4D3A-97D9-90798479BA51}"/>
          </ac:spMkLst>
        </pc:spChg>
        <pc:picChg chg="add del mod">
          <ac:chgData name="SHI, Isabelle" userId="44dca15e-1bef-405a-ac9b-867d940ed7b2" providerId="ADAL" clId="{9166E889-42EA-42C9-AA64-10B94BFA26D4}" dt="2022-03-04T17:14:21.398" v="95" actId="478"/>
          <ac:picMkLst>
            <pc:docMk/>
            <pc:sldMk cId="3137470308" sldId="306"/>
            <ac:picMk id="5" creationId="{0C1B7ECE-FE6E-457E-9D8A-97F23D779FFC}"/>
          </ac:picMkLst>
        </pc:picChg>
        <pc:picChg chg="add mod">
          <ac:chgData name="SHI, Isabelle" userId="44dca15e-1bef-405a-ac9b-867d940ed7b2" providerId="ADAL" clId="{9166E889-42EA-42C9-AA64-10B94BFA26D4}" dt="2022-03-04T17:14:52.550" v="102" actId="14100"/>
          <ac:picMkLst>
            <pc:docMk/>
            <pc:sldMk cId="3137470308" sldId="306"/>
            <ac:picMk id="8" creationId="{BE9690FD-809A-4977-9DA0-A4FFD8640A38}"/>
          </ac:picMkLst>
        </pc:picChg>
      </pc:sldChg>
      <pc:sldChg chg="addSp delSp modSp">
        <pc:chgData name="SHI, Isabelle" userId="44dca15e-1bef-405a-ac9b-867d940ed7b2" providerId="ADAL" clId="{9166E889-42EA-42C9-AA64-10B94BFA26D4}" dt="2022-03-04T17:15:34.897" v="113" actId="14100"/>
        <pc:sldMkLst>
          <pc:docMk/>
          <pc:sldMk cId="2327398378" sldId="309"/>
        </pc:sldMkLst>
        <pc:spChg chg="del mod">
          <ac:chgData name="SHI, Isabelle" userId="44dca15e-1bef-405a-ac9b-867d940ed7b2" providerId="ADAL" clId="{9166E889-42EA-42C9-AA64-10B94BFA26D4}" dt="2022-03-04T17:15:12.203" v="104"/>
          <ac:spMkLst>
            <pc:docMk/>
            <pc:sldMk cId="2327398378" sldId="309"/>
            <ac:spMk id="4" creationId="{CD486560-4A74-C743-80F1-DB9724DEA5B2}"/>
          </ac:spMkLst>
        </pc:spChg>
        <pc:picChg chg="add mod">
          <ac:chgData name="SHI, Isabelle" userId="44dca15e-1bef-405a-ac9b-867d940ed7b2" providerId="ADAL" clId="{9166E889-42EA-42C9-AA64-10B94BFA26D4}" dt="2022-03-04T17:15:34.897" v="113" actId="14100"/>
          <ac:picMkLst>
            <pc:docMk/>
            <pc:sldMk cId="2327398378" sldId="309"/>
            <ac:picMk id="5" creationId="{DB0C29FA-36B0-4497-805D-9A5DF27C39E0}"/>
          </ac:picMkLst>
        </pc:picChg>
      </pc:sldChg>
      <pc:sldMasterChg chg="modSp">
        <pc:chgData name="SHI, Isabelle" userId="44dca15e-1bef-405a-ac9b-867d940ed7b2" providerId="ADAL" clId="{9166E889-42EA-42C9-AA64-10B94BFA26D4}" dt="2022-03-04T17:03:25.397" v="1" actId="20577"/>
        <pc:sldMasterMkLst>
          <pc:docMk/>
          <pc:sldMasterMk cId="839490661" sldId="2147483650"/>
        </pc:sldMasterMkLst>
        <pc:spChg chg="mod">
          <ac:chgData name="SHI, Isabelle" userId="44dca15e-1bef-405a-ac9b-867d940ed7b2" providerId="ADAL" clId="{9166E889-42EA-42C9-AA64-10B94BFA26D4}" dt="2022-03-04T17:03:25.397" v="1" actId="20577"/>
          <ac:spMkLst>
            <pc:docMk/>
            <pc:sldMasterMk cId="839490661" sldId="2147483650"/>
            <ac:spMk id="9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85613-ADFF-4141-B66C-A45235623B50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E8A8-05A8-499B-9FC4-E546163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6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0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72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4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36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82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11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57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18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92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77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06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09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15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21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67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17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43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5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0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31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88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68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 descr="Oxford University Press logo">
            <a:extLst>
              <a:ext uri="{FF2B5EF4-FFF2-40B4-BE49-F238E27FC236}">
                <a16:creationId xmlns:a16="http://schemas.microsoft.com/office/drawing/2014/main" id="{8590439F-3AAE-4FE6-B28E-69B3789AD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76152"/>
            <a:ext cx="2505812" cy="8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1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4AFEAB-6CC2-4F6A-8644-10935AED3A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096" y="512748"/>
            <a:ext cx="11947020" cy="60760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03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54" r:id="rId3"/>
    <p:sldLayoutId id="214748367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CD7AE-E6DE-4592-894F-F3E075B9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52107"/>
            <a:ext cx="10515600" cy="522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2022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5795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92" y="2038902"/>
            <a:ext cx="11317356" cy="834767"/>
          </a:xfrm>
        </p:spPr>
        <p:txBody>
          <a:bodyPr>
            <a:noAutofit/>
          </a:bodyPr>
          <a:lstStyle/>
          <a:p>
            <a:r>
              <a:rPr lang="en-US" sz="4000" b="0" i="0" dirty="0"/>
              <a:t>Chapter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7092" y="2805054"/>
            <a:ext cx="11317816" cy="1667793"/>
          </a:xfrm>
        </p:spPr>
        <p:txBody>
          <a:bodyPr>
            <a:noAutofit/>
          </a:bodyPr>
          <a:lstStyle/>
          <a:p>
            <a:r>
              <a:rPr lang="en-US" sz="4400" b="1" dirty="0"/>
              <a:t>Identifying a Research Question and Study Purpose(s)</a:t>
            </a:r>
          </a:p>
        </p:txBody>
      </p:sp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Deductive and Inductive Reasoning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75C6C7-713B-4529-8CEA-EEAB70F58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864" y="1691720"/>
            <a:ext cx="9944272" cy="4245312"/>
          </a:xfrm>
        </p:spPr>
      </p:pic>
    </p:spTree>
    <p:extLst>
      <p:ext uri="{BB962C8B-B14F-4D97-AF65-F5344CB8AC3E}">
        <p14:creationId xmlns:p14="http://schemas.microsoft.com/office/powerpoint/2010/main" val="755726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Literature Search and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Literature review: A synopsis of what researchers know based on studies that have already been done on similar, relevant topics</a:t>
            </a:r>
          </a:p>
          <a:p>
            <a:r>
              <a:rPr lang="en-US" dirty="0"/>
              <a:t>A literature review is important for identifying:</a:t>
            </a:r>
          </a:p>
          <a:p>
            <a:pPr lvl="1"/>
            <a:r>
              <a:rPr lang="en-US" dirty="0"/>
              <a:t>Research topic and problem(s)</a:t>
            </a:r>
          </a:p>
          <a:p>
            <a:pPr lvl="1"/>
            <a:r>
              <a:rPr lang="en-US" dirty="0"/>
              <a:t>Purpose statement</a:t>
            </a:r>
          </a:p>
          <a:p>
            <a:pPr lvl="1"/>
            <a:r>
              <a:rPr lang="en-US" dirty="0"/>
              <a:t>Variables and concepts of interests</a:t>
            </a:r>
          </a:p>
          <a:p>
            <a:pPr lvl="1"/>
            <a:r>
              <a:rPr lang="en-US" dirty="0"/>
              <a:t>Hypotheses and research questions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60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for the Literature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keywords to search for literature sources</a:t>
            </a:r>
          </a:p>
          <a:p>
            <a:r>
              <a:rPr lang="en-US" dirty="0"/>
              <a:t>Search tools include:</a:t>
            </a:r>
          </a:p>
          <a:p>
            <a:pPr lvl="1"/>
            <a:r>
              <a:rPr lang="en-US" dirty="0"/>
              <a:t>University library catalogue</a:t>
            </a:r>
          </a:p>
          <a:p>
            <a:pPr lvl="1"/>
            <a:r>
              <a:rPr lang="en-US" dirty="0"/>
              <a:t>Online search engines</a:t>
            </a:r>
          </a:p>
          <a:p>
            <a:pPr lvl="1"/>
            <a:r>
              <a:rPr lang="en-US" dirty="0"/>
              <a:t>Computerized databases</a:t>
            </a:r>
          </a:p>
          <a:p>
            <a:pPr lvl="1"/>
            <a:r>
              <a:rPr lang="en-US" dirty="0"/>
              <a:t>Published graduate theses and dissertations</a:t>
            </a:r>
          </a:p>
          <a:p>
            <a:pPr lvl="1"/>
            <a:r>
              <a:rPr lang="en-US" dirty="0"/>
              <a:t>Specific journals</a:t>
            </a:r>
          </a:p>
          <a:p>
            <a:r>
              <a:rPr lang="en-US" dirty="0"/>
              <a:t>Literature sources include research articles, book chapters, meta-analyses, conceptual articles, and published reports</a:t>
            </a:r>
          </a:p>
        </p:txBody>
      </p:sp>
    </p:spTree>
    <p:extLst>
      <p:ext uri="{BB962C8B-B14F-4D97-AF65-F5344CB8AC3E}">
        <p14:creationId xmlns:p14="http://schemas.microsoft.com/office/powerpoint/2010/main" val="433385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Suggestions for reading the literature provided by Thomas, Nelson, and Silverman (2011):</a:t>
            </a:r>
          </a:p>
          <a:p>
            <a:pPr lvl="1"/>
            <a:r>
              <a:rPr lang="en-US" dirty="0"/>
              <a:t>Get familiar with a small number of important publications</a:t>
            </a:r>
          </a:p>
          <a:p>
            <a:pPr lvl="1"/>
            <a:r>
              <a:rPr lang="en-US" dirty="0"/>
              <a:t>Do not get bogged down by peripheral research</a:t>
            </a:r>
          </a:p>
          <a:p>
            <a:pPr lvl="1"/>
            <a:r>
              <a:rPr lang="en-US" dirty="0"/>
              <a:t>Read the articles to capture the big picture</a:t>
            </a:r>
          </a:p>
          <a:p>
            <a:pPr lvl="1"/>
            <a:r>
              <a:rPr lang="en-US" dirty="0"/>
              <a:t>The abstract is an excellent starting point</a:t>
            </a:r>
          </a:p>
          <a:p>
            <a:pPr lvl="1"/>
            <a:r>
              <a:rPr lang="en-US" dirty="0"/>
              <a:t>Do not get overwhelmed with statistical analyses</a:t>
            </a:r>
          </a:p>
          <a:p>
            <a:pPr lvl="1"/>
            <a:r>
              <a:rPr lang="en-US" dirty="0"/>
              <a:t>Pay attention to the discussion</a:t>
            </a:r>
          </a:p>
        </p:txBody>
      </p:sp>
    </p:spTree>
    <p:extLst>
      <p:ext uri="{BB962C8B-B14F-4D97-AF65-F5344CB8AC3E}">
        <p14:creationId xmlns:p14="http://schemas.microsoft.com/office/powerpoint/2010/main" val="139444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the Literature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many ways to organize the literature</a:t>
            </a:r>
          </a:p>
          <a:p>
            <a:pPr lvl="1"/>
            <a:r>
              <a:rPr lang="en-US" dirty="0"/>
              <a:t>Create a literature map: Visual representation that draws together existing studies and identifies how your topic is situated within the broader body of research</a:t>
            </a:r>
          </a:p>
          <a:p>
            <a:pPr lvl="1"/>
            <a:r>
              <a:rPr lang="en-US" dirty="0"/>
              <a:t>Create a summary chart: Identifies key features of the literature sources that you have identified and read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26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1836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/>
              <a:t>A Literature Map for the Research Question: What Characteristics of the Sport Environment Contribute to Body Dissatisfaction Among Athletes?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8240D2-F0A3-42CD-B432-E42DBEA69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8884" y="2323537"/>
            <a:ext cx="7094232" cy="3967880"/>
          </a:xfrm>
        </p:spPr>
      </p:pic>
    </p:spTree>
    <p:extLst>
      <p:ext uri="{BB962C8B-B14F-4D97-AF65-F5344CB8AC3E}">
        <p14:creationId xmlns:p14="http://schemas.microsoft.com/office/powerpoint/2010/main" val="2427177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Chart for Summarizing Research Studies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C610F8-AD9B-414D-9FDD-008F72FEC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361" y="2480056"/>
            <a:ext cx="11251278" cy="1897888"/>
          </a:xfrm>
        </p:spPr>
      </p:pic>
    </p:spTree>
    <p:extLst>
      <p:ext uri="{BB962C8B-B14F-4D97-AF65-F5344CB8AC3E}">
        <p14:creationId xmlns:p14="http://schemas.microsoft.com/office/powerpoint/2010/main" val="3857357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the Literature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Once you have read and identified key articles of relevance to your topic, it is time to summarize the articles into a formal literature review</a:t>
            </a:r>
          </a:p>
          <a:p>
            <a:r>
              <a:rPr lang="en-US" dirty="0"/>
              <a:t>Begin with an outline that includes the three main parts of a literature review: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Body </a:t>
            </a:r>
          </a:p>
          <a:p>
            <a:pPr lvl="1"/>
            <a:r>
              <a:rPr lang="en-US" dirty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96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and Citing the Literature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important to cite the literature you use in your research paper</a:t>
            </a:r>
          </a:p>
          <a:p>
            <a:r>
              <a:rPr lang="en-US" dirty="0"/>
              <a:t>There are many different reference conventions (also called citation rules or style guides)</a:t>
            </a:r>
          </a:p>
          <a:p>
            <a:r>
              <a:rPr lang="en-US" dirty="0"/>
              <a:t>Software and online resources can help you follow specific reference conventions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15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Literature Reviews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different formats for literature reviews:</a:t>
            </a:r>
          </a:p>
          <a:p>
            <a:pPr lvl="1"/>
            <a:r>
              <a:rPr lang="en-US" dirty="0"/>
              <a:t>Annotated bibliography</a:t>
            </a:r>
          </a:p>
          <a:p>
            <a:pPr lvl="1"/>
            <a:r>
              <a:rPr lang="en-US" dirty="0"/>
              <a:t>Narrative review</a:t>
            </a:r>
          </a:p>
          <a:p>
            <a:pPr lvl="1"/>
            <a:r>
              <a:rPr lang="en-US" dirty="0"/>
              <a:t>Scoping review</a:t>
            </a:r>
          </a:p>
          <a:p>
            <a:pPr lvl="1"/>
            <a:r>
              <a:rPr lang="en-US" dirty="0"/>
              <a:t>Systematic review</a:t>
            </a:r>
          </a:p>
          <a:p>
            <a:pPr lvl="1"/>
            <a:r>
              <a:rPr lang="en-US" dirty="0"/>
              <a:t>Meta-analysis</a:t>
            </a:r>
          </a:p>
        </p:txBody>
      </p:sp>
    </p:spTree>
    <p:extLst>
      <p:ext uri="{BB962C8B-B14F-4D97-AF65-F5344CB8AC3E}">
        <p14:creationId xmlns:p14="http://schemas.microsoft.com/office/powerpoint/2010/main" val="251114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process of identifying your research topic</a:t>
            </a:r>
          </a:p>
          <a:p>
            <a:r>
              <a:rPr lang="en-US" dirty="0"/>
              <a:t>Identify strategies to narrow your interests to a specific research question and purpose for your study</a:t>
            </a:r>
          </a:p>
          <a:p>
            <a:r>
              <a:rPr lang="en-US" dirty="0"/>
              <a:t>Discuss </a:t>
            </a:r>
            <a:r>
              <a:rPr lang="en-US" i="1" dirty="0"/>
              <a:t>why</a:t>
            </a:r>
            <a:r>
              <a:rPr lang="en-US" dirty="0"/>
              <a:t> literature is used and </a:t>
            </a:r>
            <a:r>
              <a:rPr lang="en-US" i="1" dirty="0"/>
              <a:t>how</a:t>
            </a:r>
            <a:r>
              <a:rPr lang="en-US" dirty="0"/>
              <a:t> it is used in research</a:t>
            </a:r>
          </a:p>
        </p:txBody>
      </p:sp>
    </p:spTree>
    <p:extLst>
      <p:ext uri="{BB962C8B-B14F-4D97-AF65-F5344CB8AC3E}">
        <p14:creationId xmlns:p14="http://schemas.microsoft.com/office/powerpoint/2010/main" val="729111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literature review concludes with a statement of the study purpose</a:t>
            </a:r>
          </a:p>
          <a:p>
            <a:r>
              <a:rPr lang="en-US" dirty="0"/>
              <a:t>The purpose statement is the most important statement in the entire research study:</a:t>
            </a:r>
          </a:p>
          <a:p>
            <a:pPr lvl="1"/>
            <a:r>
              <a:rPr lang="en-US" dirty="0"/>
              <a:t>Needs to be clear and concise</a:t>
            </a:r>
          </a:p>
          <a:p>
            <a:pPr lvl="1"/>
            <a:r>
              <a:rPr lang="en-US" dirty="0"/>
              <a:t>Should state the intent of the study</a:t>
            </a:r>
          </a:p>
          <a:p>
            <a:pPr lvl="1"/>
            <a:r>
              <a:rPr lang="en-US" dirty="0"/>
              <a:t>Should identify variables or phenomena/concepts in the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15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Study Variables and Phenomena </a:t>
            </a:r>
            <a:r>
              <a:rPr lang="en-US" sz="1800" dirty="0"/>
              <a:t>(1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Within a quantitative study, several types of variables should be considered:</a:t>
            </a:r>
          </a:p>
          <a:p>
            <a:pPr lvl="1"/>
            <a:r>
              <a:rPr lang="en-US" dirty="0"/>
              <a:t>Independent variable</a:t>
            </a:r>
          </a:p>
          <a:p>
            <a:pPr lvl="1"/>
            <a:r>
              <a:rPr lang="en-US" dirty="0"/>
              <a:t>Dependent variable</a:t>
            </a:r>
          </a:p>
          <a:p>
            <a:pPr lvl="1"/>
            <a:r>
              <a:rPr lang="en-US" dirty="0"/>
              <a:t>Moderator variable</a:t>
            </a:r>
          </a:p>
          <a:p>
            <a:pPr lvl="1"/>
            <a:r>
              <a:rPr lang="en-US" dirty="0"/>
              <a:t>Control variable</a:t>
            </a:r>
          </a:p>
          <a:p>
            <a:pPr lvl="1"/>
            <a:r>
              <a:rPr lang="en-US" dirty="0"/>
              <a:t>Mediator variable</a:t>
            </a:r>
          </a:p>
          <a:p>
            <a:pPr lvl="1"/>
            <a:r>
              <a:rPr lang="en-US" dirty="0"/>
              <a:t>Extraneous variable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25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Study Variables and Phenomena </a:t>
            </a:r>
            <a:r>
              <a:rPr lang="en-US" sz="1800" dirty="0"/>
              <a:t>(2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Within a qualitative study, the focus is on a central phenomenon</a:t>
            </a:r>
          </a:p>
          <a:p>
            <a:pPr lvl="1"/>
            <a:r>
              <a:rPr lang="en-US" dirty="0"/>
              <a:t>A central phenomenon is the key construct or focal area that the researcher tries to better understand, explore, or describe</a:t>
            </a:r>
          </a:p>
          <a:p>
            <a:pPr lvl="1"/>
            <a:r>
              <a:rPr lang="en-US" dirty="0"/>
              <a:t>Aim is to advance understanding of the central phenomenon rather than trying to understand associations among variables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31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6078"/>
            <a:ext cx="10972800" cy="1325563"/>
          </a:xfrm>
        </p:spPr>
        <p:txBody>
          <a:bodyPr>
            <a:normAutofit/>
          </a:bodyPr>
          <a:lstStyle/>
          <a:p>
            <a:r>
              <a:rPr lang="en-US" dirty="0"/>
              <a:t>General Strategies for Writing a Quantitative Research Purpose Statement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F9E926-1C39-4A42-9029-7B3E4CB89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6437" y="1936930"/>
            <a:ext cx="8674251" cy="4471264"/>
          </a:xfrm>
        </p:spPr>
      </p:pic>
    </p:spTree>
    <p:extLst>
      <p:ext uri="{BB962C8B-B14F-4D97-AF65-F5344CB8AC3E}">
        <p14:creationId xmlns:p14="http://schemas.microsoft.com/office/powerpoint/2010/main" val="4002513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Research Purpose Statement 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Template:</a:t>
            </a:r>
          </a:p>
          <a:p>
            <a:pPr lvl="1"/>
            <a:r>
              <a:rPr lang="en-US" dirty="0">
                <a:ea typeface="Arial" charset="0"/>
                <a:cs typeface="Calibri" panose="020F0502020204030204" pitchFamily="34" charset="0"/>
              </a:rPr>
              <a:t>In line with the </a:t>
            </a:r>
            <a:r>
              <a:rPr lang="en-US" i="1" dirty="0">
                <a:ea typeface="Arial" charset="0"/>
                <a:cs typeface="Calibri" panose="020F0502020204030204" pitchFamily="34" charset="0"/>
              </a:rPr>
              <a:t>psychosocial model of stress </a:t>
            </a:r>
            <a:r>
              <a:rPr lang="en-US" dirty="0">
                <a:ea typeface="Arial" charset="0"/>
                <a:cs typeface="Calibri" panose="020F0502020204030204" pitchFamily="34" charset="0"/>
              </a:rPr>
              <a:t>[theory/model], the purpose of this </a:t>
            </a:r>
            <a:r>
              <a:rPr lang="en-US" i="1" dirty="0">
                <a:ea typeface="Arial" charset="0"/>
                <a:cs typeface="Calibri" panose="020F0502020204030204" pitchFamily="34" charset="0"/>
              </a:rPr>
              <a:t>experimental survey </a:t>
            </a:r>
            <a:r>
              <a:rPr lang="en-US" dirty="0">
                <a:ea typeface="Arial" charset="0"/>
                <a:cs typeface="Calibri" panose="020F0502020204030204" pitchFamily="34" charset="0"/>
              </a:rPr>
              <a:t>[strategy of inquiry] study is to </a:t>
            </a:r>
            <a:r>
              <a:rPr lang="en-US" i="1" dirty="0">
                <a:ea typeface="Arial" charset="0"/>
                <a:cs typeface="Calibri" panose="020F0502020204030204" pitchFamily="34" charset="0"/>
              </a:rPr>
              <a:t>test the relationship </a:t>
            </a:r>
            <a:r>
              <a:rPr lang="en-US" dirty="0">
                <a:ea typeface="Arial" charset="0"/>
                <a:cs typeface="Calibri" panose="020F0502020204030204" pitchFamily="34" charset="0"/>
              </a:rPr>
              <a:t>that </a:t>
            </a:r>
            <a:r>
              <a:rPr lang="en-US" i="1" dirty="0">
                <a:ea typeface="Arial" charset="0"/>
                <a:cs typeface="Calibri" panose="020F0502020204030204" pitchFamily="34" charset="0"/>
              </a:rPr>
              <a:t>stress </a:t>
            </a:r>
            <a:r>
              <a:rPr lang="en-US" dirty="0">
                <a:ea typeface="Arial" charset="0"/>
                <a:cs typeface="Calibri" panose="020F0502020204030204" pitchFamily="34" charset="0"/>
              </a:rPr>
              <a:t>[independent variable] is related to </a:t>
            </a:r>
            <a:r>
              <a:rPr lang="en-US" i="1" dirty="0">
                <a:ea typeface="Arial" charset="0"/>
                <a:cs typeface="Calibri" panose="020F0502020204030204" pitchFamily="34" charset="0"/>
              </a:rPr>
              <a:t>immune function </a:t>
            </a:r>
            <a:r>
              <a:rPr lang="en-US" dirty="0">
                <a:ea typeface="Arial" charset="0"/>
                <a:cs typeface="Calibri" panose="020F0502020204030204" pitchFamily="34" charset="0"/>
              </a:rPr>
              <a:t>[dependent variable] and that the relationship is mediated by </a:t>
            </a:r>
            <a:r>
              <a:rPr lang="en-US" i="1" dirty="0">
                <a:ea typeface="Arial" charset="0"/>
                <a:cs typeface="Calibri" panose="020F0502020204030204" pitchFamily="34" charset="0"/>
              </a:rPr>
              <a:t>physical activity </a:t>
            </a:r>
            <a:r>
              <a:rPr lang="en-US" dirty="0">
                <a:ea typeface="Arial" charset="0"/>
                <a:cs typeface="Calibri" panose="020F0502020204030204" pitchFamily="34" charset="0"/>
              </a:rPr>
              <a:t>[mediator variable], controlling for </a:t>
            </a:r>
            <a:r>
              <a:rPr lang="en-US" i="1" dirty="0">
                <a:ea typeface="Arial" charset="0"/>
                <a:cs typeface="Calibri" panose="020F0502020204030204" pitchFamily="34" charset="0"/>
              </a:rPr>
              <a:t>age</a:t>
            </a:r>
            <a:r>
              <a:rPr lang="en-US" dirty="0">
                <a:ea typeface="Arial" charset="0"/>
                <a:cs typeface="Calibri" panose="020F0502020204030204" pitchFamily="34" charset="0"/>
              </a:rPr>
              <a:t>, </a:t>
            </a:r>
            <a:r>
              <a:rPr lang="en-US" i="1" dirty="0">
                <a:ea typeface="Arial" charset="0"/>
                <a:cs typeface="Calibri" panose="020F0502020204030204" pitchFamily="34" charset="0"/>
              </a:rPr>
              <a:t>sex</a:t>
            </a:r>
            <a:r>
              <a:rPr lang="en-US" dirty="0">
                <a:ea typeface="Arial" charset="0"/>
                <a:cs typeface="Calibri" panose="020F0502020204030204" pitchFamily="34" charset="0"/>
              </a:rPr>
              <a:t>, and </a:t>
            </a:r>
            <a:r>
              <a:rPr lang="en-US" i="1" dirty="0">
                <a:ea typeface="Arial" charset="0"/>
                <a:cs typeface="Calibri" panose="020F0502020204030204" pitchFamily="34" charset="0"/>
              </a:rPr>
              <a:t>socioeconomic position </a:t>
            </a:r>
            <a:r>
              <a:rPr lang="en-US" dirty="0">
                <a:ea typeface="Arial" charset="0"/>
                <a:cs typeface="Calibri" panose="020F0502020204030204" pitchFamily="34" charset="0"/>
              </a:rPr>
              <a:t>[control variables] among </a:t>
            </a:r>
            <a:r>
              <a:rPr lang="en-US" i="1" dirty="0">
                <a:ea typeface="Arial" charset="0"/>
                <a:cs typeface="Calibri" panose="020F0502020204030204" pitchFamily="34" charset="0"/>
              </a:rPr>
              <a:t>older adults</a:t>
            </a:r>
            <a:r>
              <a:rPr lang="en-US" dirty="0">
                <a:ea typeface="Arial" charset="0"/>
                <a:cs typeface="Calibri" panose="020F0502020204030204" pitchFamily="34" charset="0"/>
              </a:rPr>
              <a:t> [participants].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30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6078"/>
            <a:ext cx="10972800" cy="1325563"/>
          </a:xfrm>
        </p:spPr>
        <p:txBody>
          <a:bodyPr>
            <a:normAutofit/>
          </a:bodyPr>
          <a:lstStyle/>
          <a:p>
            <a:r>
              <a:rPr lang="en-US" dirty="0"/>
              <a:t>General Strategies for Writing a Qualitative Research Purpose Statement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E9690FD-809A-4977-9DA0-A4FFD8640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013" y="1862575"/>
            <a:ext cx="6793567" cy="4629347"/>
          </a:xfrm>
        </p:spPr>
      </p:pic>
    </p:spTree>
    <p:extLst>
      <p:ext uri="{BB962C8B-B14F-4D97-AF65-F5344CB8AC3E}">
        <p14:creationId xmlns:p14="http://schemas.microsoft.com/office/powerpoint/2010/main" val="3137470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Research Purpose Statement 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Template:</a:t>
            </a:r>
          </a:p>
          <a:p>
            <a:pPr lvl="1"/>
            <a:r>
              <a:rPr lang="en-US" dirty="0">
                <a:ea typeface="Arial" charset="0"/>
                <a:cs typeface="Calibri" panose="020F0502020204030204" pitchFamily="34" charset="0"/>
              </a:rPr>
              <a:t>The purpose of this </a:t>
            </a:r>
            <a:r>
              <a:rPr lang="en-US" i="1" dirty="0">
                <a:ea typeface="Arial" charset="0"/>
                <a:cs typeface="Calibri" panose="020F0502020204030204" pitchFamily="34" charset="0"/>
              </a:rPr>
              <a:t>phenomenological</a:t>
            </a:r>
            <a:r>
              <a:rPr lang="en-US" dirty="0">
                <a:ea typeface="Arial" charset="0"/>
                <a:cs typeface="Calibri" panose="020F0502020204030204" pitchFamily="34" charset="0"/>
              </a:rPr>
              <a:t> [strategy of inquiry] </a:t>
            </a:r>
            <a:r>
              <a:rPr lang="en-US" i="1" dirty="0">
                <a:ea typeface="Arial" charset="0"/>
                <a:cs typeface="Calibri" panose="020F0502020204030204" pitchFamily="34" charset="0"/>
              </a:rPr>
              <a:t>constructivist qualitative </a:t>
            </a:r>
            <a:r>
              <a:rPr lang="en-US" dirty="0">
                <a:ea typeface="Arial" charset="0"/>
                <a:cs typeface="Calibri" panose="020F0502020204030204" pitchFamily="34" charset="0"/>
              </a:rPr>
              <a:t>[philosophical and research approach] study is to understand the </a:t>
            </a:r>
            <a:r>
              <a:rPr lang="en-US" i="1" dirty="0">
                <a:ea typeface="Arial" charset="0"/>
                <a:cs typeface="Calibri" panose="020F0502020204030204" pitchFamily="34" charset="0"/>
              </a:rPr>
              <a:t>emotional experiences </a:t>
            </a:r>
            <a:r>
              <a:rPr lang="en-US" dirty="0">
                <a:ea typeface="Arial" charset="0"/>
                <a:cs typeface="Calibri" panose="020F0502020204030204" pitchFamily="34" charset="0"/>
              </a:rPr>
              <a:t>[central phenomenon or idea] among </a:t>
            </a:r>
            <a:r>
              <a:rPr lang="en-US" i="1" dirty="0">
                <a:ea typeface="Arial" charset="0"/>
                <a:cs typeface="Calibri" panose="020F0502020204030204" pitchFamily="34" charset="0"/>
              </a:rPr>
              <a:t>adolescent girls </a:t>
            </a:r>
            <a:r>
              <a:rPr lang="en-US" dirty="0">
                <a:ea typeface="Arial" charset="0"/>
                <a:cs typeface="Calibri" panose="020F0502020204030204" pitchFamily="34" charset="0"/>
              </a:rPr>
              <a:t>[participants] involved in </a:t>
            </a:r>
            <a:r>
              <a:rPr lang="en-US" i="1" dirty="0">
                <a:ea typeface="Arial" charset="0"/>
                <a:cs typeface="Calibri" panose="020F0502020204030204" pitchFamily="34" charset="0"/>
              </a:rPr>
              <a:t>sport </a:t>
            </a:r>
            <a:r>
              <a:rPr lang="en-US" dirty="0">
                <a:ea typeface="Arial" charset="0"/>
                <a:cs typeface="Calibri" panose="020F0502020204030204" pitchFamily="34" charset="0"/>
              </a:rPr>
              <a:t>[research site].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90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6078"/>
            <a:ext cx="10972800" cy="1325563"/>
          </a:xfrm>
        </p:spPr>
        <p:txBody>
          <a:bodyPr>
            <a:normAutofit/>
          </a:bodyPr>
          <a:lstStyle/>
          <a:p>
            <a:r>
              <a:rPr lang="en-US" dirty="0"/>
              <a:t>General Strategies for Writing a Mixed Methods Research Purpose Statement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0C29FA-36B0-4497-805D-9A5DF27C3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421" y="1834887"/>
            <a:ext cx="6103905" cy="4791971"/>
          </a:xfrm>
        </p:spPr>
      </p:pic>
    </p:spTree>
    <p:extLst>
      <p:ext uri="{BB962C8B-B14F-4D97-AF65-F5344CB8AC3E}">
        <p14:creationId xmlns:p14="http://schemas.microsoft.com/office/powerpoint/2010/main" val="2327398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Methods Research Purpose Statement </a:t>
            </a:r>
            <a:r>
              <a:rPr lang="en-US" sz="1800" dirty="0"/>
              <a:t>(1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Contains information from both the quantitative and qualitative statements</a:t>
            </a:r>
          </a:p>
          <a:p>
            <a:r>
              <a:rPr lang="en-US" dirty="0"/>
              <a:t>Mixed methods purpose statement should also include the type of mixed-methods study design:</a:t>
            </a:r>
          </a:p>
          <a:p>
            <a:pPr lvl="1"/>
            <a:r>
              <a:rPr lang="en-US" dirty="0"/>
              <a:t>Concurrent mixed methods research design</a:t>
            </a:r>
          </a:p>
          <a:p>
            <a:pPr lvl="1"/>
            <a:r>
              <a:rPr lang="en-US" dirty="0"/>
              <a:t>Sequential mixed methods research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43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Methods Research Purpose Statement </a:t>
            </a:r>
            <a:r>
              <a:rPr lang="en-US" sz="1800" dirty="0"/>
              <a:t>(2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Template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The purpose of this two-phase </a:t>
            </a:r>
            <a:r>
              <a:rPr lang="en-US" i="1" dirty="0">
                <a:ea typeface="Arial" charset="0"/>
                <a:cs typeface="Arial" charset="0"/>
              </a:rPr>
              <a:t>sequential</a:t>
            </a:r>
            <a:r>
              <a:rPr lang="en-US" dirty="0">
                <a:ea typeface="Arial" charset="0"/>
                <a:cs typeface="Arial" charset="0"/>
              </a:rPr>
              <a:t> [or concurrent] mixed methods study was to first explore and identify themes about </a:t>
            </a:r>
            <a:r>
              <a:rPr lang="en-US" i="1" dirty="0">
                <a:ea typeface="Arial" charset="0"/>
                <a:cs typeface="Arial" charset="0"/>
              </a:rPr>
              <a:t>reasons for drop-out </a:t>
            </a:r>
            <a:r>
              <a:rPr lang="en-US" dirty="0">
                <a:ea typeface="Arial" charset="0"/>
                <a:cs typeface="Arial" charset="0"/>
              </a:rPr>
              <a:t>[central phenomenon] among </a:t>
            </a:r>
            <a:r>
              <a:rPr lang="en-US" i="1" dirty="0">
                <a:ea typeface="Arial" charset="0"/>
                <a:cs typeface="Arial" charset="0"/>
              </a:rPr>
              <a:t>youth involved in competitive sport</a:t>
            </a:r>
            <a:r>
              <a:rPr lang="en-US" dirty="0">
                <a:ea typeface="Arial" charset="0"/>
                <a:cs typeface="Arial" charset="0"/>
              </a:rPr>
              <a:t> using </a:t>
            </a:r>
            <a:r>
              <a:rPr lang="en-US" i="1" dirty="0">
                <a:ea typeface="Arial" charset="0"/>
                <a:cs typeface="Arial" charset="0"/>
              </a:rPr>
              <a:t>field observations and semi- structured individual interviews</a:t>
            </a:r>
            <a:r>
              <a:rPr lang="en-US" dirty="0">
                <a:ea typeface="Arial" charset="0"/>
                <a:cs typeface="Arial" charset="0"/>
              </a:rPr>
              <a:t> [strategies of inquiry] with </a:t>
            </a:r>
            <a:r>
              <a:rPr lang="en-US" i="1" dirty="0">
                <a:ea typeface="Arial" charset="0"/>
                <a:cs typeface="Arial" charset="0"/>
              </a:rPr>
              <a:t>youth and their parents </a:t>
            </a:r>
            <a:r>
              <a:rPr lang="en-US" dirty="0">
                <a:ea typeface="Arial" charset="0"/>
                <a:cs typeface="Arial" charset="0"/>
              </a:rPr>
              <a:t>[participants]. Based on the themes, the second phase of the study was to </a:t>
            </a:r>
            <a:r>
              <a:rPr lang="en-US" i="1" dirty="0">
                <a:ea typeface="Arial" charset="0"/>
                <a:cs typeface="Arial" charset="0"/>
              </a:rPr>
              <a:t>develop and test</a:t>
            </a:r>
            <a:r>
              <a:rPr lang="en-US" dirty="0">
                <a:ea typeface="Arial" charset="0"/>
                <a:cs typeface="Arial" charset="0"/>
              </a:rPr>
              <a:t> a </a:t>
            </a:r>
            <a:r>
              <a:rPr lang="en-US" i="1" dirty="0">
                <a:ea typeface="Arial" charset="0"/>
                <a:cs typeface="Arial" charset="0"/>
              </a:rPr>
              <a:t>survey </a:t>
            </a:r>
            <a:r>
              <a:rPr lang="en-US" dirty="0">
                <a:ea typeface="Arial" charset="0"/>
                <a:cs typeface="Arial" charset="0"/>
              </a:rPr>
              <a:t>[strategy of inquiry] that could be used to identify </a:t>
            </a:r>
            <a:r>
              <a:rPr lang="en-US" i="1" dirty="0">
                <a:ea typeface="Arial" charset="0"/>
                <a:cs typeface="Arial" charset="0"/>
              </a:rPr>
              <a:t>youth </a:t>
            </a:r>
            <a:r>
              <a:rPr lang="en-US" dirty="0">
                <a:ea typeface="Arial" charset="0"/>
                <a:cs typeface="Arial" charset="0"/>
              </a:rPr>
              <a:t>[participants] most at </a:t>
            </a:r>
            <a:r>
              <a:rPr lang="en-US" i="1" dirty="0">
                <a:ea typeface="Arial" charset="0"/>
                <a:cs typeface="Arial" charset="0"/>
              </a:rPr>
              <a:t>risk for drop-out </a:t>
            </a:r>
            <a:r>
              <a:rPr lang="en-US" dirty="0">
                <a:ea typeface="Arial" charset="0"/>
                <a:cs typeface="Arial" charset="0"/>
              </a:rPr>
              <a:t>[dependent variable].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1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 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narrowly focused and represents a clearly defined focal area related to an important complex problem(s)</a:t>
            </a:r>
          </a:p>
          <a:p>
            <a:r>
              <a:rPr lang="en-US" dirty="0"/>
              <a:t>Identification of a research topic usually comes from a researcher’s:</a:t>
            </a:r>
          </a:p>
          <a:p>
            <a:pPr lvl="1"/>
            <a:r>
              <a:rPr lang="en-US" dirty="0"/>
              <a:t>Interests</a:t>
            </a:r>
          </a:p>
          <a:p>
            <a:pPr lvl="1"/>
            <a:r>
              <a:rPr lang="en-US" dirty="0"/>
              <a:t>Experiences</a:t>
            </a:r>
          </a:p>
          <a:p>
            <a:pPr lvl="1"/>
            <a:r>
              <a:rPr lang="en-US" dirty="0"/>
              <a:t>Coursework</a:t>
            </a:r>
          </a:p>
          <a:p>
            <a:pPr lvl="1"/>
            <a:r>
              <a:rPr lang="en-US" dirty="0"/>
              <a:t>Academic background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09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 Questions and Hypotheses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Following the research purpose statement, it is important to present research hypotheses or questions</a:t>
            </a:r>
          </a:p>
          <a:p>
            <a:r>
              <a:rPr lang="en-US" dirty="0"/>
              <a:t>Hypothesis: A prediction that is derived from theory, literature, or speculation about the outcome of a study</a:t>
            </a:r>
          </a:p>
          <a:p>
            <a:pPr lvl="1"/>
            <a:r>
              <a:rPr lang="en-US" dirty="0"/>
              <a:t>Research hypothesis</a:t>
            </a:r>
          </a:p>
          <a:p>
            <a:pPr lvl="1"/>
            <a:r>
              <a:rPr lang="en-US" dirty="0"/>
              <a:t>Null hypothesis</a:t>
            </a:r>
          </a:p>
          <a:p>
            <a:r>
              <a:rPr lang="en-US" dirty="0"/>
              <a:t>Research question: Broad inquiry statement about the central phenomenon</a:t>
            </a:r>
          </a:p>
        </p:txBody>
      </p:sp>
    </p:spTree>
    <p:extLst>
      <p:ext uri="{BB962C8B-B14F-4D97-AF65-F5344CB8AC3E}">
        <p14:creationId xmlns:p14="http://schemas.microsoft.com/office/powerpoint/2010/main" val="3592761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key similarities and differences related to writing quantitative and qualitative research purpose statements, questions, and hypotheses?</a:t>
            </a:r>
          </a:p>
          <a:p>
            <a:r>
              <a:rPr lang="en-US" dirty="0"/>
              <a:t>What are some uses of theory in a research study?</a:t>
            </a:r>
          </a:p>
        </p:txBody>
      </p:sp>
    </p:spTree>
    <p:extLst>
      <p:ext uri="{BB962C8B-B14F-4D97-AF65-F5344CB8AC3E}">
        <p14:creationId xmlns:p14="http://schemas.microsoft.com/office/powerpoint/2010/main" val="2923111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Readings 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Baumgartner, T. A., &amp; Hensley, L. D. (2012). </a:t>
            </a:r>
            <a:r>
              <a:rPr lang="en-US" i="1" dirty="0"/>
              <a:t>Conducting and reading research in kinesiology </a:t>
            </a:r>
            <a:r>
              <a:rPr lang="en-US" dirty="0"/>
              <a:t>(5</a:t>
            </a:r>
            <a:r>
              <a:rPr lang="en-US" baseline="30000" dirty="0"/>
              <a:t>th</a:t>
            </a:r>
            <a:r>
              <a:rPr lang="en-US" dirty="0"/>
              <a:t> ed.). New York, NY: McGraw-Hill.</a:t>
            </a:r>
          </a:p>
          <a:p>
            <a:r>
              <a:rPr lang="en-US" dirty="0"/>
              <a:t>Creswell, J. W., &amp; Creswell, J. D. (2018). </a:t>
            </a:r>
            <a:r>
              <a:rPr lang="en-US" i="1" dirty="0"/>
              <a:t>Research design: Qualitative, quantitative, and mixed methods approaches</a:t>
            </a:r>
            <a:r>
              <a:rPr lang="en-US" dirty="0"/>
              <a:t> (5</a:t>
            </a:r>
            <a:r>
              <a:rPr lang="en-US" baseline="30000" dirty="0"/>
              <a:t>th</a:t>
            </a:r>
            <a:r>
              <a:rPr lang="en-US" dirty="0"/>
              <a:t> ed.). Thousand Oaks, CA: SAGE.</a:t>
            </a:r>
          </a:p>
          <a:p>
            <a:r>
              <a:rPr lang="en-US" dirty="0"/>
              <a:t>Day, R. D., &amp; </a:t>
            </a:r>
            <a:r>
              <a:rPr lang="en-US" dirty="0" err="1"/>
              <a:t>Gastel</a:t>
            </a:r>
            <a:r>
              <a:rPr lang="en-US" dirty="0"/>
              <a:t>, B. (2006). </a:t>
            </a:r>
            <a:r>
              <a:rPr lang="en-US" i="1" dirty="0"/>
              <a:t>How to write and publish a scientific paper. </a:t>
            </a:r>
            <a:r>
              <a:rPr lang="en-US" dirty="0"/>
              <a:t>Westport, CT: Greenwood.</a:t>
            </a:r>
          </a:p>
        </p:txBody>
      </p:sp>
    </p:spTree>
    <p:extLst>
      <p:ext uri="{BB962C8B-B14F-4D97-AF65-F5344CB8AC3E}">
        <p14:creationId xmlns:p14="http://schemas.microsoft.com/office/powerpoint/2010/main" val="269750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 Problem </a:t>
            </a:r>
            <a:r>
              <a:rPr lang="en-US" sz="1800" dirty="0"/>
              <a:t>(1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the research topic is identified, it is important to come up with a problem and related research questions </a:t>
            </a:r>
          </a:p>
          <a:p>
            <a:r>
              <a:rPr lang="en-US" dirty="0"/>
              <a:t>The research problem:</a:t>
            </a:r>
          </a:p>
          <a:p>
            <a:pPr lvl="1"/>
            <a:r>
              <a:rPr lang="en-US" dirty="0"/>
              <a:t>Represents the foundational need for the study</a:t>
            </a:r>
          </a:p>
          <a:p>
            <a:pPr lvl="1"/>
            <a:r>
              <a:rPr lang="en-US" dirty="0"/>
              <a:t>Describes the context for the study</a:t>
            </a:r>
          </a:p>
          <a:p>
            <a:pPr lvl="1"/>
            <a:r>
              <a:rPr lang="en-US" dirty="0"/>
              <a:t>Describes the issues that exist in the literature, theory, and/or practice</a:t>
            </a:r>
          </a:p>
        </p:txBody>
      </p:sp>
    </p:spTree>
    <p:extLst>
      <p:ext uri="{BB962C8B-B14F-4D97-AF65-F5344CB8AC3E}">
        <p14:creationId xmlns:p14="http://schemas.microsoft.com/office/powerpoint/2010/main" val="226661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 Problem </a:t>
            </a:r>
            <a:r>
              <a:rPr lang="en-US" sz="1800" dirty="0"/>
              <a:t>(2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well-developed research problem should be:</a:t>
            </a:r>
          </a:p>
          <a:p>
            <a:pPr lvl="1"/>
            <a:r>
              <a:rPr lang="en-US" dirty="0"/>
              <a:t>Challenging</a:t>
            </a:r>
          </a:p>
          <a:p>
            <a:pPr lvl="1"/>
            <a:r>
              <a:rPr lang="en-US" dirty="0"/>
              <a:t>Worthwhile and important</a:t>
            </a:r>
          </a:p>
          <a:p>
            <a:pPr lvl="1"/>
            <a:r>
              <a:rPr lang="en-US" dirty="0"/>
              <a:t>Feasible </a:t>
            </a:r>
          </a:p>
          <a:p>
            <a:r>
              <a:rPr lang="en-US" dirty="0"/>
              <a:t>Research problems can have descriptive, predictive, and explanation bases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2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of Theory </a:t>
            </a:r>
            <a:r>
              <a:rPr lang="en-US" sz="1800" dirty="0"/>
              <a:t>(1 of 2)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theory is an explanation of observed patterns or supposition about a relationship among phenomena</a:t>
            </a:r>
          </a:p>
          <a:p>
            <a:r>
              <a:rPr lang="en-US" dirty="0"/>
              <a:t>Theories are composed of verifiable, testable statements or propositions</a:t>
            </a:r>
          </a:p>
          <a:p>
            <a:r>
              <a:rPr lang="en-US" dirty="0"/>
              <a:t>Theories are generally derived from:</a:t>
            </a:r>
          </a:p>
          <a:p>
            <a:pPr lvl="1"/>
            <a:r>
              <a:rPr lang="en-US" dirty="0"/>
              <a:t>Experimentation</a:t>
            </a:r>
          </a:p>
          <a:p>
            <a:pPr lvl="1"/>
            <a:r>
              <a:rPr lang="en-US" dirty="0"/>
              <a:t>Observations</a:t>
            </a:r>
          </a:p>
          <a:p>
            <a:pPr lvl="1"/>
            <a:r>
              <a:rPr lang="en-US" dirty="0"/>
              <a:t>Reflective thinking </a:t>
            </a:r>
          </a:p>
        </p:txBody>
      </p:sp>
    </p:spTree>
    <p:extLst>
      <p:ext uri="{BB962C8B-B14F-4D97-AF65-F5344CB8AC3E}">
        <p14:creationId xmlns:p14="http://schemas.microsoft.com/office/powerpoint/2010/main" val="1210803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/>
              <a:t>Example of Theory in Research: The Theory of Planned </a:t>
            </a:r>
            <a:r>
              <a:rPr lang="en-US" dirty="0" err="1"/>
              <a:t>Behaviour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250B34-1DD8-4032-930D-0C4CC3333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0039" y="1850122"/>
            <a:ext cx="7071922" cy="4440509"/>
          </a:xfrm>
        </p:spPr>
      </p:pic>
    </p:spTree>
    <p:extLst>
      <p:ext uri="{BB962C8B-B14F-4D97-AF65-F5344CB8AC3E}">
        <p14:creationId xmlns:p14="http://schemas.microsoft.com/office/powerpoint/2010/main" val="394018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of Theory </a:t>
            </a:r>
            <a:r>
              <a:rPr lang="en-US" sz="1800" dirty="0"/>
              <a:t>(2 of 2)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Theory can be used as a:</a:t>
            </a:r>
          </a:p>
          <a:p>
            <a:pPr lvl="1"/>
            <a:r>
              <a:rPr lang="en-US" dirty="0"/>
              <a:t>Framework to guide research problems and questions</a:t>
            </a:r>
          </a:p>
          <a:p>
            <a:pPr lvl="1"/>
            <a:r>
              <a:rPr lang="en-US" dirty="0"/>
              <a:t>Foundation for connecting other frameworks</a:t>
            </a:r>
          </a:p>
          <a:p>
            <a:r>
              <a:rPr lang="en-US" dirty="0"/>
              <a:t>Within quantitative approaches, theory is generally used to guide the entire research process</a:t>
            </a:r>
          </a:p>
          <a:p>
            <a:r>
              <a:rPr lang="en-US" dirty="0"/>
              <a:t>Within qualitative approaches, theory may be used:</a:t>
            </a:r>
          </a:p>
          <a:p>
            <a:pPr lvl="1"/>
            <a:r>
              <a:rPr lang="en-US" dirty="0"/>
              <a:t>To inform the research problem and purpose</a:t>
            </a:r>
          </a:p>
          <a:p>
            <a:pPr lvl="1"/>
            <a:r>
              <a:rPr lang="en-US" dirty="0"/>
              <a:t>As an outcome following the research process (i.e., data informs a theory) </a:t>
            </a:r>
          </a:p>
        </p:txBody>
      </p:sp>
    </p:spTree>
    <p:extLst>
      <p:ext uri="{BB962C8B-B14F-4D97-AF65-F5344CB8AC3E}">
        <p14:creationId xmlns:p14="http://schemas.microsoft.com/office/powerpoint/2010/main" val="244041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Reasoning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scientific approach includes two types of reasoning:</a:t>
            </a:r>
          </a:p>
          <a:p>
            <a:pPr lvl="1"/>
            <a:r>
              <a:rPr lang="en-US" dirty="0"/>
              <a:t>Inductive: Observations of specific events and circumstances are used to make predictions about general principles that are tied together and united into theory</a:t>
            </a:r>
          </a:p>
          <a:p>
            <a:pPr lvl="1"/>
            <a:r>
              <a:rPr lang="en-US" dirty="0"/>
              <a:t>Deductive: Researchers start with concrete generalized information often constrained within a theory, and use this information to explain specific events or circumstances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27992"/>
      </p:ext>
    </p:extLst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4735E286A8A478CDABE780C9EC78F" ma:contentTypeVersion="13" ma:contentTypeDescription="Create a new document." ma:contentTypeScope="" ma:versionID="9b8825675e62d57985c81b74d5b14a7f">
  <xsd:schema xmlns:xsd="http://www.w3.org/2001/XMLSchema" xmlns:xs="http://www.w3.org/2001/XMLSchema" xmlns:p="http://schemas.microsoft.com/office/2006/metadata/properties" xmlns:ns3="fd39d560-5c7d-4158-98a0-f420f8fdebce" xmlns:ns4="a6c716b4-9090-4de7-aadc-2aa5f812ad24" targetNamespace="http://schemas.microsoft.com/office/2006/metadata/properties" ma:root="true" ma:fieldsID="bdbc9fd47a72f6438c4442bb9222e145" ns3:_="" ns4:_="">
    <xsd:import namespace="fd39d560-5c7d-4158-98a0-f420f8fdebce"/>
    <xsd:import namespace="a6c716b4-9090-4de7-aadc-2aa5f812ad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9d560-5c7d-4158-98a0-f420f8fde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716b4-9090-4de7-aadc-2aa5f812ad2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57C1AB-C2BF-4446-AECB-681D578552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307B2A-FA70-43CE-A010-B3D8154DEA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39d560-5c7d-4158-98a0-f420f8fdebce"/>
    <ds:schemaRef ds:uri="a6c716b4-9090-4de7-aadc-2aa5f812ad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56919D-3723-464B-9967-427A087CBD61}">
  <ds:schemaRefs>
    <ds:schemaRef ds:uri="http://purl.org/dc/elements/1.1/"/>
    <ds:schemaRef ds:uri="http://schemas.microsoft.com/office/2006/metadata/properties"/>
    <ds:schemaRef ds:uri="fd39d560-5c7d-4158-98a0-f420f8fdebce"/>
    <ds:schemaRef ds:uri="http://purl.org/dc/terms/"/>
    <ds:schemaRef ds:uri="http://schemas.microsoft.com/office/2006/documentManagement/types"/>
    <ds:schemaRef ds:uri="a6c716b4-9090-4de7-aadc-2aa5f812ad2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Oxford Template 2020-05-05</Template>
  <TotalTime>407</TotalTime>
  <Words>1402</Words>
  <Application>Microsoft Office PowerPoint</Application>
  <PresentationFormat>Widescreen</PresentationFormat>
  <Paragraphs>168</Paragraphs>
  <Slides>32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ＭＳ Ｐゴシック</vt:lpstr>
      <vt:lpstr>Arial</vt:lpstr>
      <vt:lpstr>Calibri</vt:lpstr>
      <vt:lpstr>Text Content Templates</vt:lpstr>
      <vt:lpstr>Figure-Only Templates</vt:lpstr>
      <vt:lpstr>Chapter 2</vt:lpstr>
      <vt:lpstr>Learning Outcomes</vt:lpstr>
      <vt:lpstr>The Research Topic</vt:lpstr>
      <vt:lpstr>The Research Problem (1 of 2)</vt:lpstr>
      <vt:lpstr>The Research Problem (2 of 2)</vt:lpstr>
      <vt:lpstr>Use of Theory (1 of 2) </vt:lpstr>
      <vt:lpstr>Example of Theory in Research: The Theory of Planned Behaviour </vt:lpstr>
      <vt:lpstr>Use of Theory (2 of 2) </vt:lpstr>
      <vt:lpstr>Types of Reasoning </vt:lpstr>
      <vt:lpstr>Deductive and Inductive Reasoning</vt:lpstr>
      <vt:lpstr>The Literature Search and Review</vt:lpstr>
      <vt:lpstr>Sources for the Literature Review</vt:lpstr>
      <vt:lpstr>Reading Research</vt:lpstr>
      <vt:lpstr>Organizing the Literature</vt:lpstr>
      <vt:lpstr>A Literature Map for the Research Question: What Characteristics of the Sport Environment Contribute to Body Dissatisfaction Among Athletes?</vt:lpstr>
      <vt:lpstr>Sample Chart for Summarizing Research Studies</vt:lpstr>
      <vt:lpstr>Writing the Literature Review</vt:lpstr>
      <vt:lpstr>Organizing and Citing the Literature </vt:lpstr>
      <vt:lpstr>Types of Literature Reviews</vt:lpstr>
      <vt:lpstr>Purpose</vt:lpstr>
      <vt:lpstr>The Study Variables and Phenomena (1 of 2)</vt:lpstr>
      <vt:lpstr>The Study Variables and Phenomena (2 of 2)</vt:lpstr>
      <vt:lpstr>General Strategies for Writing a Quantitative Research Purpose Statement </vt:lpstr>
      <vt:lpstr>Quantitative Research Purpose Statement </vt:lpstr>
      <vt:lpstr>General Strategies for Writing a Qualitative Research Purpose Statement </vt:lpstr>
      <vt:lpstr>Qualitative Research Purpose Statement </vt:lpstr>
      <vt:lpstr>General Strategies for Writing a Mixed Methods Research Purpose Statement </vt:lpstr>
      <vt:lpstr>Mixed Methods Research Purpose Statement (1 of 2)</vt:lpstr>
      <vt:lpstr>Mixed Methods Research Purpose Statement (2 of 2)</vt:lpstr>
      <vt:lpstr>The Research Questions and Hypotheses</vt:lpstr>
      <vt:lpstr>Discussion Questions</vt:lpstr>
      <vt:lpstr>Recommended Readings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Oxford University Press</dc:creator>
  <cp:lastModifiedBy>SHI, Isabelle</cp:lastModifiedBy>
  <cp:revision>17</cp:revision>
  <dcterms:created xsi:type="dcterms:W3CDTF">2021-01-21T20:31:29Z</dcterms:created>
  <dcterms:modified xsi:type="dcterms:W3CDTF">2022-03-04T17:16:57Z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f61502-7731-4690-a118-333634878cc9_Enabled">
    <vt:lpwstr>true</vt:lpwstr>
  </property>
  <property fmtid="{D5CDD505-2E9C-101B-9397-08002B2CF9AE}" pid="3" name="MSIP_Label_89f61502-7731-4690-a118-333634878cc9_SetDate">
    <vt:lpwstr>2020-04-27T21:10:48Z</vt:lpwstr>
  </property>
  <property fmtid="{D5CDD505-2E9C-101B-9397-08002B2CF9AE}" pid="4" name="MSIP_Label_89f61502-7731-4690-a118-333634878cc9_Method">
    <vt:lpwstr>Standard</vt:lpwstr>
  </property>
  <property fmtid="{D5CDD505-2E9C-101B-9397-08002B2CF9AE}" pid="5" name="MSIP_Label_89f61502-7731-4690-a118-333634878cc9_Name">
    <vt:lpwstr>Internal</vt:lpwstr>
  </property>
  <property fmtid="{D5CDD505-2E9C-101B-9397-08002B2CF9AE}" pid="6" name="MSIP_Label_89f61502-7731-4690-a118-333634878cc9_SiteId">
    <vt:lpwstr>91761b62-4c45-43f5-9f0e-be8ad9b551ff</vt:lpwstr>
  </property>
  <property fmtid="{D5CDD505-2E9C-101B-9397-08002B2CF9AE}" pid="7" name="MSIP_Label_89f61502-7731-4690-a118-333634878cc9_ActionId">
    <vt:lpwstr>69912cf1-8f32-4f1f-9ade-00009ae8a75a</vt:lpwstr>
  </property>
  <property fmtid="{D5CDD505-2E9C-101B-9397-08002B2CF9AE}" pid="8" name="MSIP_Label_89f61502-7731-4690-a118-333634878cc9_ContentBits">
    <vt:lpwstr>0</vt:lpwstr>
  </property>
  <property fmtid="{D5CDD505-2E9C-101B-9397-08002B2CF9AE}" pid="9" name="ContentTypeId">
    <vt:lpwstr>0x0101006034735E286A8A478CDABE780C9EC78F</vt:lpwstr>
  </property>
</Properties>
</file>