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4"/>
  </p:sldMasterIdLst>
  <p:notesMasterIdLst>
    <p:notesMasterId r:id="rId61"/>
  </p:notesMasterIdLst>
  <p:handoutMasterIdLst>
    <p:handoutMasterId r:id="rId62"/>
  </p:handoutMasterIdLst>
  <p:sldIdLst>
    <p:sldId id="266" r:id="rId5"/>
    <p:sldId id="257" r:id="rId6"/>
    <p:sldId id="258" r:id="rId7"/>
    <p:sldId id="259" r:id="rId8"/>
    <p:sldId id="260" r:id="rId9"/>
    <p:sldId id="261" r:id="rId10"/>
    <p:sldId id="262" r:id="rId11"/>
    <p:sldId id="313" r:id="rId12"/>
    <p:sldId id="268" r:id="rId13"/>
    <p:sldId id="269" r:id="rId14"/>
    <p:sldId id="270" r:id="rId15"/>
    <p:sldId id="271" r:id="rId16"/>
    <p:sldId id="263" r:id="rId17"/>
    <p:sldId id="272" r:id="rId18"/>
    <p:sldId id="273" r:id="rId19"/>
    <p:sldId id="274" r:id="rId20"/>
    <p:sldId id="26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65" r:id="rId34"/>
    <p:sldId id="287" r:id="rId35"/>
    <p:sldId id="288" r:id="rId36"/>
    <p:sldId id="289" r:id="rId37"/>
    <p:sldId id="290" r:id="rId38"/>
    <p:sldId id="291" r:id="rId39"/>
    <p:sldId id="292" r:id="rId40"/>
    <p:sldId id="293" r:id="rId41"/>
    <p:sldId id="294" r:id="rId42"/>
    <p:sldId id="295" r:id="rId43"/>
    <p:sldId id="296" r:id="rId44"/>
    <p:sldId id="314"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A47"/>
    <a:srgbClr val="503868"/>
    <a:srgbClr val="014478"/>
    <a:srgbClr val="001B47"/>
    <a:srgbClr val="1F497D"/>
    <a:srgbClr val="00214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270" autoAdjust="0"/>
    <p:restoredTop sz="87634" autoAdjust="0"/>
  </p:normalViewPr>
  <p:slideViewPr>
    <p:cSldViewPr snapToGrid="0" snapToObjects="1">
      <p:cViewPr varScale="1">
        <p:scale>
          <a:sx n="169" d="100"/>
          <a:sy n="169" d="100"/>
        </p:scale>
        <p:origin x="368" y="1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768"/>
    </p:cViewPr>
  </p:sorterViewPr>
  <p:notesViewPr>
    <p:cSldViewPr snapToGrid="0" snapToObjects="1">
      <p:cViewPr varScale="1">
        <p:scale>
          <a:sx n="151" d="100"/>
          <a:sy n="151" d="100"/>
        </p:scale>
        <p:origin x="6240"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685613-ADFF-4141-B66C-A45235623B50}" type="datetimeFigureOut">
              <a:rPr lang="en-US" smtClean="0"/>
              <a:t>3/28/22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92E8A8-05A8-499B-9FC4-E546163481AE}" type="slidenum">
              <a:rPr lang="en-US" smtClean="0"/>
              <a:t>‹#›</a:t>
            </a:fld>
            <a:endParaRPr lang="en-US"/>
          </a:p>
        </p:txBody>
      </p:sp>
    </p:spTree>
    <p:extLst>
      <p:ext uri="{BB962C8B-B14F-4D97-AF65-F5344CB8AC3E}">
        <p14:creationId xmlns:p14="http://schemas.microsoft.com/office/powerpoint/2010/main" val="104911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1F5199-F7F4-4FB2-A2CD-22A2CFC87608}" type="datetimeFigureOut">
              <a:rPr lang="en-US" smtClean="0"/>
              <a:t>3/28/22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6C0744-2FEF-4441-821D-70180A370937}" type="slidenum">
              <a:rPr lang="en-US" smtClean="0"/>
              <a:t>‹#›</a:t>
            </a:fld>
            <a:endParaRPr lang="en-US"/>
          </a:p>
        </p:txBody>
      </p:sp>
    </p:spTree>
    <p:extLst>
      <p:ext uri="{BB962C8B-B14F-4D97-AF65-F5344CB8AC3E}">
        <p14:creationId xmlns:p14="http://schemas.microsoft.com/office/powerpoint/2010/main" val="1271703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Chapter 2 Opener</a:t>
            </a:r>
          </a:p>
        </p:txBody>
      </p:sp>
      <p:sp>
        <p:nvSpPr>
          <p:cNvPr id="4" name="Slide Number Placeholder 3"/>
          <p:cNvSpPr>
            <a:spLocks noGrp="1"/>
          </p:cNvSpPr>
          <p:nvPr>
            <p:ph type="sldNum" sz="quarter" idx="5"/>
          </p:nvPr>
        </p:nvSpPr>
        <p:spPr/>
        <p:txBody>
          <a:bodyPr/>
          <a:lstStyle/>
          <a:p>
            <a:fld id="{556C0744-2FEF-4441-821D-70180A370937}" type="slidenum">
              <a:rPr lang="en-US" smtClean="0"/>
              <a:t>1</a:t>
            </a:fld>
            <a:endParaRPr lang="en-US"/>
          </a:p>
        </p:txBody>
      </p:sp>
    </p:spTree>
    <p:extLst>
      <p:ext uri="{BB962C8B-B14F-4D97-AF65-F5344CB8AC3E}">
        <p14:creationId xmlns:p14="http://schemas.microsoft.com/office/powerpoint/2010/main" val="3311605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2.2  Hearing and song learning. </a:t>
            </a:r>
          </a:p>
          <a:p>
            <a:r>
              <a:rPr lang="en-US" dirty="0"/>
              <a:t>In white-crowned sparrows and many other songbirds, young males have to hear themselves singing in order to produce an accurate copy of their species’ song. A spectrogram of a male zebra finch’s song is shown with those of two of his male offspring. The first son’s hearing was intact, and he was able to copy his father’s song. The second son was experimentally deafened early in life, and as a consequence, he never sang a typical zebra finch song, let alone one that resembled his father’s song. </a:t>
            </a:r>
          </a:p>
        </p:txBody>
      </p:sp>
      <p:sp>
        <p:nvSpPr>
          <p:cNvPr id="4" name="Slide Number Placeholder 3"/>
          <p:cNvSpPr>
            <a:spLocks noGrp="1"/>
          </p:cNvSpPr>
          <p:nvPr>
            <p:ph type="sldNum" sz="quarter" idx="5"/>
          </p:nvPr>
        </p:nvSpPr>
        <p:spPr/>
        <p:txBody>
          <a:bodyPr/>
          <a:lstStyle/>
          <a:p>
            <a:fld id="{556C0744-2FEF-4441-821D-70180A370937}" type="slidenum">
              <a:rPr lang="en-US" smtClean="0"/>
              <a:t>10</a:t>
            </a:fld>
            <a:endParaRPr lang="en-US"/>
          </a:p>
        </p:txBody>
      </p:sp>
    </p:spTree>
    <p:extLst>
      <p:ext uri="{BB962C8B-B14F-4D97-AF65-F5344CB8AC3E}">
        <p14:creationId xmlns:p14="http://schemas.microsoft.com/office/powerpoint/2010/main" val="411431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2.2  Hearing and song learning. </a:t>
            </a:r>
          </a:p>
          <a:p>
            <a:r>
              <a:rPr lang="en-US" dirty="0"/>
              <a:t>In white-crowned sparrows and many other songbirds, young males have to hear themselves singing in order to produce an accurate copy of their species’ song. A spectrogram of a male zebra finch’s song is shown with those of two of his male offspring. The first son’s hearing was intact, and he was able to copy his father’s song. The second son was experimentally deafened early in life, and as a consequence, he never sang a typical zebra finch song, let alone one that resembled his father’s song. </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11</a:t>
            </a:fld>
            <a:endParaRPr lang="en-US"/>
          </a:p>
        </p:txBody>
      </p:sp>
    </p:spTree>
    <p:extLst>
      <p:ext uri="{BB962C8B-B14F-4D97-AF65-F5344CB8AC3E}">
        <p14:creationId xmlns:p14="http://schemas.microsoft.com/office/powerpoint/2010/main" val="246889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2.3  Song-learning hypothesis based on laboratory experiments with white-crowned sparrows. </a:t>
            </a:r>
          </a:p>
          <a:p>
            <a:r>
              <a:rPr lang="en-US" dirty="0"/>
              <a:t>Young, male white-crowned sparrows have a special sensitive period 10 to 50 days after hatching, when their neural systems can acquire information from listening to their own species’ song, but usually not to any other species’ song. Later in life, the bird matches his own plastic song with his memory of the tutor’s song and eventually imitates it perfectly—but does not sing elements of the song sparrow’s song that he heard during his development. (After P. </a:t>
            </a:r>
            <a:r>
              <a:rPr lang="en-US" dirty="0" err="1"/>
              <a:t>Marler</a:t>
            </a:r>
            <a:r>
              <a:rPr lang="en-US" dirty="0"/>
              <a:t>. 1970. </a:t>
            </a:r>
            <a:r>
              <a:rPr lang="en-US" i="1" dirty="0"/>
              <a:t>J </a:t>
            </a:r>
            <a:r>
              <a:rPr lang="en-US" i="1" dirty="0" err="1"/>
              <a:t>Compar</a:t>
            </a:r>
            <a:r>
              <a:rPr lang="en-US" i="1" dirty="0"/>
              <a:t> </a:t>
            </a:r>
            <a:r>
              <a:rPr lang="en-US" i="1" dirty="0" err="1"/>
              <a:t>Physiol</a:t>
            </a:r>
            <a:r>
              <a:rPr lang="en-US" i="1" dirty="0"/>
              <a:t> Psychol </a:t>
            </a:r>
            <a:r>
              <a:rPr lang="en-US" i="1" dirty="0" err="1"/>
              <a:t>Monogr</a:t>
            </a:r>
            <a:r>
              <a:rPr lang="en-US" dirty="0"/>
              <a:t> 71: 1–25.)</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12</a:t>
            </a:fld>
            <a:endParaRPr lang="en-US"/>
          </a:p>
        </p:txBody>
      </p:sp>
    </p:spTree>
    <p:extLst>
      <p:ext uri="{BB962C8B-B14F-4D97-AF65-F5344CB8AC3E}">
        <p14:creationId xmlns:p14="http://schemas.microsoft.com/office/powerpoint/2010/main" val="3300044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Spectrograms of contact calls of two parrot species. </a:t>
            </a:r>
          </a:p>
          <a:p>
            <a:r>
              <a:rPr lang="en-US" dirty="0"/>
              <a:t>The top panel shows the contact call of a </a:t>
            </a:r>
            <a:r>
              <a:rPr lang="en-US" dirty="0" err="1"/>
              <a:t>galah</a:t>
            </a:r>
            <a:r>
              <a:rPr lang="en-US" dirty="0"/>
              <a:t> reared by </a:t>
            </a:r>
            <a:r>
              <a:rPr lang="en-US" dirty="0" err="1"/>
              <a:t>galahs</a:t>
            </a:r>
            <a:r>
              <a:rPr lang="en-US" dirty="0"/>
              <a:t>; the middle panel shows the call of a pink cockatoo reared by cockatoos; the bottom panel shows the call of a </a:t>
            </a:r>
            <a:r>
              <a:rPr lang="en-US" dirty="0" err="1"/>
              <a:t>galah</a:t>
            </a:r>
            <a:r>
              <a:rPr lang="en-US" dirty="0"/>
              <a:t> reared by pink cockatoo foster parents. (After I. Rowley and G. Chapman. 1986. </a:t>
            </a:r>
            <a:r>
              <a:rPr lang="en-US" i="1" dirty="0" err="1"/>
              <a:t>Behaviour</a:t>
            </a:r>
            <a:r>
              <a:rPr lang="en-US" dirty="0"/>
              <a:t> 96: 1–16.)</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13</a:t>
            </a:fld>
            <a:endParaRPr lang="en-US"/>
          </a:p>
        </p:txBody>
      </p:sp>
    </p:spTree>
    <p:extLst>
      <p:ext uri="{BB962C8B-B14F-4D97-AF65-F5344CB8AC3E}">
        <p14:creationId xmlns:p14="http://schemas.microsoft.com/office/powerpoint/2010/main" val="535135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2.4  Social experience influences song development. </a:t>
            </a:r>
            <a:br>
              <a:rPr lang="en-US" dirty="0"/>
            </a:br>
            <a:r>
              <a:rPr lang="en-US" dirty="0"/>
              <a:t>A male white-crowned sparrow that has been caged next to a strawberry finch will learn the song of its social tutor but will not learn the song of a nearby, but unseen, white-crowned sparrow. (A) The song of a tutor strawberry finch. (B) The song of a white-crowned sparrow caged nearby. The letters beneath the spectrograms label the syllables of the finch song and their counterparts in the song learned by the sparrow. (From L. F. Baptista and L. </a:t>
            </a:r>
            <a:r>
              <a:rPr lang="en-US" dirty="0" err="1"/>
              <a:t>Petrinovich</a:t>
            </a:r>
            <a:r>
              <a:rPr lang="en-US" dirty="0"/>
              <a:t>. 1984. </a:t>
            </a:r>
            <a:r>
              <a:rPr lang="en-US" i="1" dirty="0" err="1"/>
              <a:t>Anim</a:t>
            </a:r>
            <a:r>
              <a:rPr lang="en-US" i="1" dirty="0"/>
              <a:t> </a:t>
            </a:r>
            <a:r>
              <a:rPr lang="en-US" i="1" dirty="0" err="1"/>
              <a:t>Behav</a:t>
            </a:r>
            <a:r>
              <a:rPr lang="en-US" dirty="0"/>
              <a:t> 32: 172–181.)</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14</a:t>
            </a:fld>
            <a:endParaRPr lang="en-US"/>
          </a:p>
        </p:txBody>
      </p:sp>
    </p:spTree>
    <p:extLst>
      <p:ext uri="{BB962C8B-B14F-4D97-AF65-F5344CB8AC3E}">
        <p14:creationId xmlns:p14="http://schemas.microsoft.com/office/powerpoint/2010/main" val="2236578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2.4  Social experience influences song development. </a:t>
            </a:r>
            <a:br>
              <a:rPr lang="en-US" dirty="0"/>
            </a:br>
            <a:r>
              <a:rPr lang="en-US" dirty="0"/>
              <a:t>A male white-crowned sparrow that has been caged next to a strawberry finch will learn the song of its social tutor but will not learn the song of a nearby, but unseen, white-crowned sparrow. (A) The song of a tutor strawberry finch. (B) The song of a white-crowned sparrow caged nearby. The letters beneath the spectrograms label the syllables of the finch song and their counterparts in the song learned by the sparrow. (From L. F. Baptista and L. </a:t>
            </a:r>
            <a:r>
              <a:rPr lang="en-US" dirty="0" err="1"/>
              <a:t>Petrinovich</a:t>
            </a:r>
            <a:r>
              <a:rPr lang="en-US" dirty="0"/>
              <a:t>. 1984. </a:t>
            </a:r>
            <a:r>
              <a:rPr lang="en-US" i="1" dirty="0" err="1"/>
              <a:t>Anim</a:t>
            </a:r>
            <a:r>
              <a:rPr lang="en-US" i="1" dirty="0"/>
              <a:t> </a:t>
            </a:r>
            <a:r>
              <a:rPr lang="en-US" i="1" dirty="0" err="1"/>
              <a:t>Behav</a:t>
            </a:r>
            <a:r>
              <a:rPr lang="en-US" dirty="0"/>
              <a:t> 32: 172–181.)</a:t>
            </a:r>
          </a:p>
          <a:p>
            <a:endParaRPr lang="en-US" dirty="0"/>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15</a:t>
            </a:fld>
            <a:endParaRPr lang="en-US"/>
          </a:p>
        </p:txBody>
      </p:sp>
    </p:spTree>
    <p:extLst>
      <p:ext uri="{BB962C8B-B14F-4D97-AF65-F5344CB8AC3E}">
        <p14:creationId xmlns:p14="http://schemas.microsoft.com/office/powerpoint/2010/main" val="2735911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2.4  Social experience influences song development. </a:t>
            </a:r>
            <a:br>
              <a:rPr lang="en-US" dirty="0"/>
            </a:br>
            <a:r>
              <a:rPr lang="en-US" dirty="0"/>
              <a:t>A male white-crowned sparrow that has been caged next to a strawberry finch will learn the song of its social tutor but will not learn the song of a nearby, but unseen, white-crowned sparrow. (A) The song of a tutor strawberry finch. (B) The song of a white-crowned sparrow caged nearby. The letters beneath the spectrograms label the syllables of the finch song and their counterparts in the song learned by the sparrow. (From L. F. Baptista and L. </a:t>
            </a:r>
            <a:r>
              <a:rPr lang="en-US" dirty="0" err="1"/>
              <a:t>Petrinovich</a:t>
            </a:r>
            <a:r>
              <a:rPr lang="en-US" dirty="0"/>
              <a:t>. 1984. </a:t>
            </a:r>
            <a:r>
              <a:rPr lang="en-US" i="1" dirty="0" err="1"/>
              <a:t>Anim</a:t>
            </a:r>
            <a:r>
              <a:rPr lang="en-US" i="1" dirty="0"/>
              <a:t> </a:t>
            </a:r>
            <a:r>
              <a:rPr lang="en-US" i="1" dirty="0" err="1"/>
              <a:t>Behav</a:t>
            </a:r>
            <a:r>
              <a:rPr lang="en-US" dirty="0"/>
              <a:t> 32: 172–181.)</a:t>
            </a:r>
          </a:p>
          <a:p>
            <a:endParaRPr lang="en-US" dirty="0"/>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16</a:t>
            </a:fld>
            <a:endParaRPr lang="en-US"/>
          </a:p>
        </p:txBody>
      </p:sp>
    </p:spTree>
    <p:extLst>
      <p:ext uri="{BB962C8B-B14F-4D97-AF65-F5344CB8AC3E}">
        <p14:creationId xmlns:p14="http://schemas.microsoft.com/office/powerpoint/2010/main" val="4103515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Song preferences of female European starlings.  </a:t>
            </a:r>
          </a:p>
          <a:p>
            <a:r>
              <a:rPr lang="en-US" dirty="0"/>
              <a:t>In this experiment, song preference was measured by the willingness of females to perch either near a nest box from which a long starling song (lasting about 50 seconds) was played or near one from which a shorter song (lasting about half as long) was played. Bars depict mean +/– SE. (After </a:t>
            </a:r>
            <a:r>
              <a:rPr lang="en-US" dirty="0" err="1"/>
              <a:t>Gentner</a:t>
            </a:r>
            <a:r>
              <a:rPr lang="en-US" dirty="0"/>
              <a:t> and Hulse 2000. </a:t>
            </a:r>
            <a:r>
              <a:rPr lang="en-US" i="1" dirty="0" err="1"/>
              <a:t>Anim</a:t>
            </a:r>
            <a:r>
              <a:rPr lang="en-US" i="1" dirty="0"/>
              <a:t> </a:t>
            </a:r>
            <a:r>
              <a:rPr lang="en-US" i="1" dirty="0" err="1"/>
              <a:t>Behav</a:t>
            </a:r>
            <a:r>
              <a:rPr lang="en-US" dirty="0"/>
              <a:t> 59: 443–458.)</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17</a:t>
            </a:fld>
            <a:endParaRPr lang="en-US"/>
          </a:p>
        </p:txBody>
      </p:sp>
    </p:spTree>
    <p:extLst>
      <p:ext uri="{BB962C8B-B14F-4D97-AF65-F5344CB8AC3E}">
        <p14:creationId xmlns:p14="http://schemas.microsoft.com/office/powerpoint/2010/main" val="1895237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2.5  Song control system of a typical songbird. </a:t>
            </a:r>
          </a:p>
          <a:p>
            <a:r>
              <a:rPr lang="en-US" dirty="0"/>
              <a:t>The major components, or nuclei, involved in song production include the robust nucleus of the arcopallium (RA), HVC, the lateral magnocellular nucleus of the anterior nidopallium (LMAN), the caudomedial nidopallium (NCM), and area X (X). Neural pathways carry signals from HVC to the tracheosyringeal portion of the hypoglossal nucleus (</a:t>
            </a:r>
            <a:r>
              <a:rPr lang="en-US" dirty="0" err="1"/>
              <a:t>nXIIts</a:t>
            </a:r>
            <a:r>
              <a:rPr lang="en-US" dirty="0"/>
              <a:t>) and then to the muscles of the song-producing syrinx. Other pathways connect the nuclei, such as LMAN and area X, that are involved in song learning rather than song production. (After E. A. </a:t>
            </a:r>
            <a:r>
              <a:rPr lang="en-US" dirty="0" err="1"/>
              <a:t>Brenowitz</a:t>
            </a:r>
            <a:r>
              <a:rPr lang="en-US" dirty="0"/>
              <a:t> et al. 1997.</a:t>
            </a:r>
            <a:r>
              <a:rPr lang="en-US" i="1" dirty="0"/>
              <a:t> J </a:t>
            </a:r>
            <a:r>
              <a:rPr lang="en-US" i="1" dirty="0" err="1"/>
              <a:t>Neurobiol</a:t>
            </a:r>
            <a:r>
              <a:rPr lang="en-US" dirty="0"/>
              <a:t> 33: 495–500.)</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18</a:t>
            </a:fld>
            <a:endParaRPr lang="en-US"/>
          </a:p>
        </p:txBody>
      </p:sp>
    </p:spTree>
    <p:extLst>
      <p:ext uri="{BB962C8B-B14F-4D97-AF65-F5344CB8AC3E}">
        <p14:creationId xmlns:p14="http://schemas.microsoft.com/office/powerpoint/2010/main" val="9803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2.6  Difference in the size of one nucleus of the song control system. </a:t>
            </a:r>
            <a:br>
              <a:rPr lang="en-US" dirty="0"/>
            </a:br>
            <a:r>
              <a:rPr lang="en-US" dirty="0"/>
              <a:t>The robust nucleus of the arcopallium (RA) in (A) male and (B) female zebra finch. </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19</a:t>
            </a:fld>
            <a:endParaRPr lang="en-US"/>
          </a:p>
        </p:txBody>
      </p:sp>
    </p:spTree>
    <p:extLst>
      <p:ext uri="{BB962C8B-B14F-4D97-AF65-F5344CB8AC3E}">
        <p14:creationId xmlns:p14="http://schemas.microsoft.com/office/powerpoint/2010/main" val="4265890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A  Sound waveform. </a:t>
            </a:r>
            <a:br>
              <a:rPr lang="en-US" dirty="0"/>
            </a:br>
            <a:r>
              <a:rPr lang="en-US" dirty="0"/>
              <a:t>The waveform of a pure sinusoidal tone at 1 kHz. (After J. W. Bradbury and S. K. </a:t>
            </a:r>
            <a:r>
              <a:rPr lang="en-US" dirty="0" err="1"/>
              <a:t>Vehrencamp</a:t>
            </a:r>
            <a:r>
              <a:rPr lang="en-US" dirty="0"/>
              <a:t>. 2011. </a:t>
            </a:r>
            <a:r>
              <a:rPr lang="en-US" i="1" dirty="0"/>
              <a:t>Principles of Animal Communication</a:t>
            </a:r>
            <a:r>
              <a:rPr lang="en-US" dirty="0"/>
              <a:t>, 2nd ed. Sinauer/Oxford University Press: Sunderland, MA.)</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a:t>
            </a:fld>
            <a:endParaRPr lang="en-US"/>
          </a:p>
        </p:txBody>
      </p:sp>
    </p:spTree>
    <p:extLst>
      <p:ext uri="{BB962C8B-B14F-4D97-AF65-F5344CB8AC3E}">
        <p14:creationId xmlns:p14="http://schemas.microsoft.com/office/powerpoint/2010/main" val="27300552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2.6  Difference in the size of one nucleus of the song control system. </a:t>
            </a:r>
            <a:br>
              <a:rPr lang="en-US" dirty="0"/>
            </a:br>
            <a:r>
              <a:rPr lang="en-US" dirty="0"/>
              <a:t>The robust nucleus of the arcopallium (RA) in (A) male and (B) female zebra finch. </a:t>
            </a:r>
          </a:p>
          <a:p>
            <a:endParaRPr lang="en-US" dirty="0"/>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20</a:t>
            </a:fld>
            <a:endParaRPr lang="en-US"/>
          </a:p>
        </p:txBody>
      </p:sp>
    </p:spTree>
    <p:extLst>
      <p:ext uri="{BB962C8B-B14F-4D97-AF65-F5344CB8AC3E}">
        <p14:creationId xmlns:p14="http://schemas.microsoft.com/office/powerpoint/2010/main" val="3849029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2.6  Difference in the size of one nucleus of the song control system. </a:t>
            </a:r>
            <a:br>
              <a:rPr lang="en-US" dirty="0"/>
            </a:br>
            <a:r>
              <a:rPr lang="en-US" dirty="0"/>
              <a:t>The robust nucleus of the arcopallium (RA) in (A) male and (B) female zebra finch. </a:t>
            </a:r>
          </a:p>
          <a:p>
            <a:endParaRPr lang="en-US" dirty="0"/>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21</a:t>
            </a:fld>
            <a:endParaRPr lang="en-US"/>
          </a:p>
        </p:txBody>
      </p:sp>
    </p:spTree>
    <p:extLst>
      <p:ext uri="{BB962C8B-B14F-4D97-AF65-F5344CB8AC3E}">
        <p14:creationId xmlns:p14="http://schemas.microsoft.com/office/powerpoint/2010/main" val="2192565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2.7  Song competition in the European starling changes the size of the brain. </a:t>
            </a:r>
          </a:p>
          <a:p>
            <a:r>
              <a:rPr lang="en-US" dirty="0"/>
              <a:t>In males exposed to high-quality (long) songs of other starlings when they are adults, the robust nucleus of the arcopallium (RA) increases in size, unlike some other song control nuclei. Bars depict mean ± SE. (After K. W. </a:t>
            </a:r>
            <a:r>
              <a:rPr lang="en-US" dirty="0" err="1"/>
              <a:t>Sockman</a:t>
            </a:r>
            <a:r>
              <a:rPr lang="en-US" dirty="0"/>
              <a:t> et al. 2009 </a:t>
            </a:r>
            <a:r>
              <a:rPr lang="en-US" i="1" dirty="0"/>
              <a:t>J Exp Biol</a:t>
            </a:r>
            <a:r>
              <a:rPr lang="en-US" dirty="0"/>
              <a:t> 212: 2411–2418.)</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22</a:t>
            </a:fld>
            <a:endParaRPr lang="en-US"/>
          </a:p>
        </p:txBody>
      </p:sp>
    </p:spTree>
    <p:extLst>
      <p:ext uri="{BB962C8B-B14F-4D97-AF65-F5344CB8AC3E}">
        <p14:creationId xmlns:p14="http://schemas.microsoft.com/office/powerpoint/2010/main" val="36366271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2.8  Single cells and song learning in the swamp sparrow. </a:t>
            </a:r>
          </a:p>
          <a:p>
            <a:r>
              <a:rPr lang="en-US" dirty="0"/>
              <a:t>(A) Spectrograms of three song types: A, B, and C. (B) When the three songs are presented to a male sparrow, one of his HVC relay neurons reacts substantially only to song type B. Other cells not shown here respond strongly only to song type A, while still others fire rapidly only when song type C is the stimulus. (After R. Mooney et al. 2001. </a:t>
            </a:r>
            <a:r>
              <a:rPr lang="en-US" i="1" dirty="0"/>
              <a:t>Proc Natl </a:t>
            </a:r>
            <a:r>
              <a:rPr lang="en-US" i="1" dirty="0" err="1"/>
              <a:t>Acad</a:t>
            </a:r>
            <a:r>
              <a:rPr lang="en-US" i="1" dirty="0"/>
              <a:t> Sci USA</a:t>
            </a:r>
            <a:r>
              <a:rPr lang="en-US" dirty="0"/>
              <a:t> 98: 12778–12783. © 2001 by the National Academy of Sciences, USA.)</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23</a:t>
            </a:fld>
            <a:endParaRPr lang="en-US"/>
          </a:p>
        </p:txBody>
      </p:sp>
    </p:spTree>
    <p:extLst>
      <p:ext uri="{BB962C8B-B14F-4D97-AF65-F5344CB8AC3E}">
        <p14:creationId xmlns:p14="http://schemas.microsoft.com/office/powerpoint/2010/main" val="4221641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2.8  Single cells and song learning in the swamp sparrow. </a:t>
            </a:r>
          </a:p>
          <a:p>
            <a:r>
              <a:rPr lang="en-US" dirty="0"/>
              <a:t>(A) Spectrograms of three song types: A, B, and C. (B) When the three songs are presented to a male sparrow, one of his HVC relay neurons reacts substantially only to song type B. Other cells not shown here respond strongly only to song type A, while still others fire rapidly only when song type C is the stimulus. (After R. Mooney et al. 2001. </a:t>
            </a:r>
            <a:r>
              <a:rPr lang="en-US" i="1" dirty="0"/>
              <a:t>Proc Natl </a:t>
            </a:r>
            <a:r>
              <a:rPr lang="en-US" i="1" dirty="0" err="1"/>
              <a:t>Acad</a:t>
            </a:r>
            <a:r>
              <a:rPr lang="en-US" i="1" dirty="0"/>
              <a:t> Sci USA</a:t>
            </a:r>
            <a:r>
              <a:rPr lang="en-US" dirty="0"/>
              <a:t> 98: 12778–12783. © 2001 by the National Academy of Sciences, USA.)</a:t>
            </a:r>
          </a:p>
        </p:txBody>
      </p:sp>
      <p:sp>
        <p:nvSpPr>
          <p:cNvPr id="4" name="Slide Number Placeholder 3"/>
          <p:cNvSpPr>
            <a:spLocks noGrp="1"/>
          </p:cNvSpPr>
          <p:nvPr>
            <p:ph type="sldNum" sz="quarter" idx="5"/>
          </p:nvPr>
        </p:nvSpPr>
        <p:spPr/>
        <p:txBody>
          <a:bodyPr/>
          <a:lstStyle/>
          <a:p>
            <a:fld id="{556C0744-2FEF-4441-821D-70180A370937}" type="slidenum">
              <a:rPr lang="en-US" smtClean="0"/>
              <a:t>24</a:t>
            </a:fld>
            <a:endParaRPr lang="en-US"/>
          </a:p>
        </p:txBody>
      </p:sp>
    </p:spTree>
    <p:extLst>
      <p:ext uri="{BB962C8B-B14F-4D97-AF65-F5344CB8AC3E}">
        <p14:creationId xmlns:p14="http://schemas.microsoft.com/office/powerpoint/2010/main" val="1365344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2.8  Single cells and song learning in the swamp sparrow. </a:t>
            </a:r>
          </a:p>
          <a:p>
            <a:r>
              <a:rPr lang="en-US" dirty="0"/>
              <a:t>(A) Spectrograms of three song types: A, B, and C. (B) When the three songs are presented to a male sparrow, one of his HVC relay neurons reacts substantially only to song type B. Other cells not shown here respond strongly only to song type A, while still others fire rapidly only when song type C is the stimulus. (After R. Mooney et al. 2001. </a:t>
            </a:r>
            <a:r>
              <a:rPr lang="en-US" i="1" dirty="0"/>
              <a:t>Proc Natl </a:t>
            </a:r>
            <a:r>
              <a:rPr lang="en-US" i="1" dirty="0" err="1"/>
              <a:t>Acad</a:t>
            </a:r>
            <a:r>
              <a:rPr lang="en-US" i="1" dirty="0"/>
              <a:t> Sci USA</a:t>
            </a:r>
            <a:r>
              <a:rPr lang="en-US" dirty="0"/>
              <a:t> 98: 12778–12783. © 2001 by the National Academy of Sciences, USA.)</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25</a:t>
            </a:fld>
            <a:endParaRPr lang="en-US"/>
          </a:p>
        </p:txBody>
      </p:sp>
    </p:spTree>
    <p:extLst>
      <p:ext uri="{BB962C8B-B14F-4D97-AF65-F5344CB8AC3E}">
        <p14:creationId xmlns:p14="http://schemas.microsoft.com/office/powerpoint/2010/main" val="15037288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2.9  Two phylogenies of song learning in birds. </a:t>
            </a:r>
            <a:br>
              <a:rPr lang="en-US" dirty="0"/>
            </a:br>
            <a:r>
              <a:rPr lang="en-US" dirty="0"/>
              <a:t>(A) The bird phylogeny available in 1991 suggests that song learning evolved independently in three different lineages of modern birds: the oscine songbirds, the hummingbirds, and the parrots. (B) A newer phylogeny published in 2008 and confirmed in 2014 suggests that song learning may have evolved just twice, in the ancestor of the oscine songbirds and parrots, which are close relatives, and independently in the hummingbirds. Ancestral state reconstruction is only as good as the phylogeny being used. (A after C. G. Sibley et al. 1988.</a:t>
            </a:r>
            <a:r>
              <a:rPr lang="en-US" i="1" dirty="0"/>
              <a:t> Auk </a:t>
            </a:r>
            <a:r>
              <a:rPr lang="en-US" dirty="0"/>
              <a:t>105: 409–423; B after S. J. Hackett et al. 2008.</a:t>
            </a:r>
            <a:r>
              <a:rPr lang="en-US" i="1" dirty="0"/>
              <a:t> Science</a:t>
            </a:r>
            <a:r>
              <a:rPr lang="en-US" dirty="0"/>
              <a:t> 320: 1763–1768.)</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26</a:t>
            </a:fld>
            <a:endParaRPr lang="en-US"/>
          </a:p>
        </p:txBody>
      </p:sp>
    </p:spTree>
    <p:extLst>
      <p:ext uri="{BB962C8B-B14F-4D97-AF65-F5344CB8AC3E}">
        <p14:creationId xmlns:p14="http://schemas.microsoft.com/office/powerpoint/2010/main" val="8353771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2.9  Two phylogenies of song learning in birds. </a:t>
            </a:r>
            <a:br>
              <a:rPr lang="en-US" dirty="0"/>
            </a:br>
            <a:r>
              <a:rPr lang="en-US" dirty="0"/>
              <a:t>(A) The bird phylogeny available in 1991 suggests that song learning evolved independently in three different lineages of modern birds: the oscine songbirds, the hummingbirds, and the parrots. (B) A newer phylogeny published in 2008 and confirmed in 2014 suggests that song learning may have evolved just twice, in the ancestor of the oscine songbirds and parrots, which are close relatives, and independently in the hummingbirds. Ancestral state reconstruction is only as good as the phylogeny being used. (A after C. G. Sibley et al. 1988.</a:t>
            </a:r>
            <a:r>
              <a:rPr lang="en-US" i="1" dirty="0"/>
              <a:t> Auk </a:t>
            </a:r>
            <a:r>
              <a:rPr lang="en-US" dirty="0"/>
              <a:t>105: 409–423; B after S. J. Hackett et al. 2008.</a:t>
            </a:r>
            <a:r>
              <a:rPr lang="en-US" i="1" dirty="0"/>
              <a:t> Science</a:t>
            </a:r>
            <a:r>
              <a:rPr lang="en-US" dirty="0"/>
              <a:t> 320: 1763–1768.)</a:t>
            </a:r>
          </a:p>
        </p:txBody>
      </p:sp>
      <p:sp>
        <p:nvSpPr>
          <p:cNvPr id="4" name="Slide Number Placeholder 3"/>
          <p:cNvSpPr>
            <a:spLocks noGrp="1"/>
          </p:cNvSpPr>
          <p:nvPr>
            <p:ph type="sldNum" sz="quarter" idx="5"/>
          </p:nvPr>
        </p:nvSpPr>
        <p:spPr/>
        <p:txBody>
          <a:bodyPr/>
          <a:lstStyle/>
          <a:p>
            <a:fld id="{556C0744-2FEF-4441-821D-70180A370937}" type="slidenum">
              <a:rPr lang="en-US" smtClean="0"/>
              <a:t>27</a:t>
            </a:fld>
            <a:endParaRPr lang="en-US"/>
          </a:p>
        </p:txBody>
      </p:sp>
    </p:spTree>
    <p:extLst>
      <p:ext uri="{BB962C8B-B14F-4D97-AF65-F5344CB8AC3E}">
        <p14:creationId xmlns:p14="http://schemas.microsoft.com/office/powerpoint/2010/main" val="3826187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2.9  Two phylogenies of song learning in birds. </a:t>
            </a:r>
            <a:br>
              <a:rPr lang="en-US" dirty="0"/>
            </a:br>
            <a:r>
              <a:rPr lang="en-US" dirty="0"/>
              <a:t>(A) The bird phylogeny available in 1991 suggests that song learning evolved independently in three different lineages of modern birds: the oscine songbirds, the hummingbirds, and the parrots. (B) A newer phylogeny published in 2008 and confirmed in 2014 suggests that song learning may have evolved just twice, in the ancestor of the oscine songbirds and parrots, which are close relatives, and independently in the hummingbirds. Ancestral state reconstruction is only as good as the phylogeny being used. (A after C. G. Sibley et al. 1988.</a:t>
            </a:r>
            <a:r>
              <a:rPr lang="en-US" i="1" dirty="0"/>
              <a:t> Auk </a:t>
            </a:r>
            <a:r>
              <a:rPr lang="en-US" dirty="0"/>
              <a:t>105: 409–423; B after S. J. Hackett et al. 2008.</a:t>
            </a:r>
            <a:r>
              <a:rPr lang="en-US" i="1" dirty="0"/>
              <a:t> Science</a:t>
            </a:r>
            <a:r>
              <a:rPr lang="en-US" dirty="0"/>
              <a:t> 320: 1763–1768.)</a:t>
            </a:r>
          </a:p>
        </p:txBody>
      </p:sp>
      <p:sp>
        <p:nvSpPr>
          <p:cNvPr id="4" name="Slide Number Placeholder 3"/>
          <p:cNvSpPr>
            <a:spLocks noGrp="1"/>
          </p:cNvSpPr>
          <p:nvPr>
            <p:ph type="sldNum" sz="quarter" idx="5"/>
          </p:nvPr>
        </p:nvSpPr>
        <p:spPr/>
        <p:txBody>
          <a:bodyPr/>
          <a:lstStyle/>
          <a:p>
            <a:fld id="{556C0744-2FEF-4441-821D-70180A370937}" type="slidenum">
              <a:rPr lang="en-US" smtClean="0"/>
              <a:t>28</a:t>
            </a:fld>
            <a:endParaRPr lang="en-US"/>
          </a:p>
        </p:txBody>
      </p:sp>
    </p:spTree>
    <p:extLst>
      <p:ext uri="{BB962C8B-B14F-4D97-AF65-F5344CB8AC3E}">
        <p14:creationId xmlns:p14="http://schemas.microsoft.com/office/powerpoint/2010/main" val="265780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2.10  The song control systems of parrots, hummingbirds, and oscine songbirds are distributed throughout the brain in remarkably similar patterns. </a:t>
            </a:r>
            <a:br>
              <a:rPr lang="en-US" dirty="0"/>
            </a:br>
            <a:r>
              <a:rPr lang="en-US" dirty="0"/>
              <a:t>On the left is a diagram of the evolutionary relationships among some major groups of birds, including the three orders of vocal learners (highlighted in blue). On the right are diagrams of the brains of these groups, with the various equivalent components of the song control systems labeled (such as NCM). (After E. D. Jarvis et al. 2000.</a:t>
            </a:r>
            <a:r>
              <a:rPr lang="en-US" i="1" dirty="0"/>
              <a:t> Nature</a:t>
            </a:r>
            <a:r>
              <a:rPr lang="en-US" dirty="0"/>
              <a:t> 406: 628–632.)</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29</a:t>
            </a:fld>
            <a:endParaRPr lang="en-US"/>
          </a:p>
        </p:txBody>
      </p:sp>
    </p:spTree>
    <p:extLst>
      <p:ext uri="{BB962C8B-B14F-4D97-AF65-F5344CB8AC3E}">
        <p14:creationId xmlns:p14="http://schemas.microsoft.com/office/powerpoint/2010/main" val="3852230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B</a:t>
            </a:r>
            <a:r>
              <a:rPr lang="en-US" dirty="0"/>
              <a:t>  </a:t>
            </a:r>
            <a:r>
              <a:rPr lang="en-US" b="1" dirty="0"/>
              <a:t>Two white-crowned sparrow songs from different dialect populations.</a:t>
            </a:r>
            <a:r>
              <a:rPr lang="en-US" dirty="0"/>
              <a:t> </a:t>
            </a:r>
          </a:p>
          <a:p>
            <a:r>
              <a:rPr lang="en-US" dirty="0"/>
              <a:t>The component parts of the song are labeled. (After D. A. Nelson et al. 2004. </a:t>
            </a:r>
            <a:r>
              <a:rPr lang="en-US" i="1" dirty="0"/>
              <a:t>Ethology</a:t>
            </a:r>
            <a:r>
              <a:rPr lang="en-US" dirty="0"/>
              <a:t> 110: 879–908.)</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a:t>
            </a:fld>
            <a:endParaRPr lang="en-US"/>
          </a:p>
        </p:txBody>
      </p:sp>
    </p:spTree>
    <p:extLst>
      <p:ext uri="{BB962C8B-B14F-4D97-AF65-F5344CB8AC3E}">
        <p14:creationId xmlns:p14="http://schemas.microsoft.com/office/powerpoint/2010/main" val="15562175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Neuronal density in the brains of song-learning birds and primates </a:t>
            </a:r>
          </a:p>
          <a:p>
            <a:r>
              <a:rPr lang="en-US" dirty="0"/>
              <a:t>Brains of corvids (jay and raven), parrots (macaw), and primates (monkeys) are drawn at the same scale. Numbers under each brain represent the mass of the pallium (in grams). Circular graphs show the proportions of neurons contained in the pallium (light), cerebellum (medium), and the rest of the brain (dark); numbers in the circles are the total numbers of pallial/cortical neurons (in millions). Notice that the brains of these highly intelligent birds harbor absolute numbers of neurons that are comparable to, or even larger than, those of primates with much larger brains. (After S. </a:t>
            </a:r>
            <a:r>
              <a:rPr lang="en-US" dirty="0" err="1"/>
              <a:t>Olkowicz</a:t>
            </a:r>
            <a:r>
              <a:rPr lang="en-US" dirty="0"/>
              <a:t> et al. 2016. </a:t>
            </a:r>
            <a:r>
              <a:rPr lang="en-US" i="1" dirty="0"/>
              <a:t>Proc Natl </a:t>
            </a:r>
            <a:r>
              <a:rPr lang="en-US" i="1" dirty="0" err="1"/>
              <a:t>Acad</a:t>
            </a:r>
            <a:r>
              <a:rPr lang="en-US" i="1" dirty="0"/>
              <a:t> Sci USA</a:t>
            </a:r>
            <a:r>
              <a:rPr lang="en-US" dirty="0"/>
              <a:t> 113: 7255–7260.)</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30</a:t>
            </a:fld>
            <a:endParaRPr lang="en-US"/>
          </a:p>
        </p:txBody>
      </p:sp>
    </p:spTree>
    <p:extLst>
      <p:ext uri="{BB962C8B-B14F-4D97-AF65-F5344CB8AC3E}">
        <p14:creationId xmlns:p14="http://schemas.microsoft.com/office/powerpoint/2010/main" val="2291228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2.11  Songs match habitats. </a:t>
            </a:r>
          </a:p>
          <a:p>
            <a:r>
              <a:rPr lang="en-US" dirty="0"/>
              <a:t>Great tits from dense forests produce pure whistles of relatively low frequency, whereas males of the same species that live in more open woodlands use more and higher sound frequencies in their more complex songs. (After M. L. Hunter and J. R. Krebs. 1979.</a:t>
            </a:r>
            <a:r>
              <a:rPr lang="en-US" i="1" dirty="0"/>
              <a:t> J </a:t>
            </a:r>
            <a:r>
              <a:rPr lang="en-US" i="1" dirty="0" err="1"/>
              <a:t>Anim</a:t>
            </a:r>
            <a:r>
              <a:rPr lang="en-US" i="1" dirty="0"/>
              <a:t> </a:t>
            </a:r>
            <a:r>
              <a:rPr lang="en-US" i="1" dirty="0" err="1"/>
              <a:t>Ecol</a:t>
            </a:r>
            <a:r>
              <a:rPr lang="en-US" dirty="0"/>
              <a:t> 48: 759–785.)</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31</a:t>
            </a:fld>
            <a:endParaRPr lang="en-US"/>
          </a:p>
        </p:txBody>
      </p:sp>
    </p:spTree>
    <p:extLst>
      <p:ext uri="{BB962C8B-B14F-4D97-AF65-F5344CB8AC3E}">
        <p14:creationId xmlns:p14="http://schemas.microsoft.com/office/powerpoint/2010/main" val="31050850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2.11  Songs match habitats. </a:t>
            </a:r>
          </a:p>
          <a:p>
            <a:r>
              <a:rPr lang="en-US" dirty="0"/>
              <a:t>Great tits from dense forests produce pure whistles of relatively low frequency, whereas males of the same species that live in more open woodlands use more and higher sound frequencies in their more complex songs. (After M. L. Hunter and J. R. Krebs. 1979.</a:t>
            </a:r>
            <a:r>
              <a:rPr lang="en-US" i="1" dirty="0"/>
              <a:t> J </a:t>
            </a:r>
            <a:r>
              <a:rPr lang="en-US" i="1" dirty="0" err="1"/>
              <a:t>Anim</a:t>
            </a:r>
            <a:r>
              <a:rPr lang="en-US" i="1" dirty="0"/>
              <a:t> </a:t>
            </a:r>
            <a:r>
              <a:rPr lang="en-US" i="1" dirty="0" err="1"/>
              <a:t>Ecol</a:t>
            </a:r>
            <a:r>
              <a:rPr lang="en-US" dirty="0"/>
              <a:t> 48: 759–785.)</a:t>
            </a:r>
          </a:p>
          <a:p>
            <a:endParaRPr lang="en-US" dirty="0"/>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32</a:t>
            </a:fld>
            <a:endParaRPr lang="en-US"/>
          </a:p>
        </p:txBody>
      </p:sp>
    </p:spTree>
    <p:extLst>
      <p:ext uri="{BB962C8B-B14F-4D97-AF65-F5344CB8AC3E}">
        <p14:creationId xmlns:p14="http://schemas.microsoft.com/office/powerpoint/2010/main" val="26718485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2.11  Songs match habitats. </a:t>
            </a:r>
          </a:p>
          <a:p>
            <a:r>
              <a:rPr lang="en-US" dirty="0"/>
              <a:t>Great tits from dense forests produce pure whistles of relatively low frequency, whereas males of the same species that live in more open woodlands use more and higher sound frequencies in their more complex songs. (After M. L. Hunter and J. R. Krebs. 1979.</a:t>
            </a:r>
            <a:r>
              <a:rPr lang="en-US" i="1" dirty="0"/>
              <a:t> J </a:t>
            </a:r>
            <a:r>
              <a:rPr lang="en-US" i="1" dirty="0" err="1"/>
              <a:t>Anim</a:t>
            </a:r>
            <a:r>
              <a:rPr lang="en-US" i="1" dirty="0"/>
              <a:t> </a:t>
            </a:r>
            <a:r>
              <a:rPr lang="en-US" i="1" dirty="0" err="1"/>
              <a:t>Ecol</a:t>
            </a:r>
            <a:r>
              <a:rPr lang="en-US" dirty="0"/>
              <a:t> 48: 759–785.)</a:t>
            </a:r>
          </a:p>
          <a:p>
            <a:endParaRPr lang="en-US" dirty="0"/>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33</a:t>
            </a:fld>
            <a:endParaRPr lang="en-US"/>
          </a:p>
        </p:txBody>
      </p:sp>
    </p:spTree>
    <p:extLst>
      <p:ext uri="{BB962C8B-B14F-4D97-AF65-F5344CB8AC3E}">
        <p14:creationId xmlns:p14="http://schemas.microsoft.com/office/powerpoint/2010/main" val="15623819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2.12  Background noise levels and their effects on white-crowned sparrow song during the 2019 Covid-19 shutdown. </a:t>
            </a:r>
          </a:p>
          <a:p>
            <a:r>
              <a:rPr lang="en-US" dirty="0"/>
              <a:t>(A) Traffic flow on the Golden Gate Bridge in San Francisco during the shutdown (colored symbols) was similar to that in the 1950s (dashed line). Vertical lines depict years before (2016) and during (2020) the shutdown, which began in March. (B) Background noise recorded in urban areas (red squares) during the shutdown was lower than that recorded before the shutdown and as low as noise in rural areas (blue dots) before and during the shutdown. (C) Birds in urban areas (red squares) responded to the decrease in anthropogenic noise during the shutdown by singing higher-performance songs, whereas birds in rural areas (blue dots) did not change their vocal performance. Lines depict model-predicted changes before versus during the shutdown. (After E. P. </a:t>
            </a:r>
            <a:r>
              <a:rPr lang="en-US" dirty="0" err="1"/>
              <a:t>Derryberry</a:t>
            </a:r>
            <a:r>
              <a:rPr lang="en-US" dirty="0"/>
              <a:t> et al. 2020.</a:t>
            </a:r>
            <a:r>
              <a:rPr lang="en-US" i="1" dirty="0"/>
              <a:t> Science</a:t>
            </a:r>
            <a:r>
              <a:rPr lang="en-US" dirty="0"/>
              <a:t> 370: 575–579; Reprinted with permission from AAAS.)</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34</a:t>
            </a:fld>
            <a:endParaRPr lang="en-US"/>
          </a:p>
        </p:txBody>
      </p:sp>
    </p:spTree>
    <p:extLst>
      <p:ext uri="{BB962C8B-B14F-4D97-AF65-F5344CB8AC3E}">
        <p14:creationId xmlns:p14="http://schemas.microsoft.com/office/powerpoint/2010/main" val="32921896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2.12  Background noise levels and their effects on white-crowned sparrow song during the 2019 Covid-19 shutdown. </a:t>
            </a:r>
          </a:p>
          <a:p>
            <a:r>
              <a:rPr lang="en-US" dirty="0"/>
              <a:t>(A) Traffic flow on the Golden Gate Bridge in San Francisco during the shutdown (colored symbols) was similar to that in the 1950s (dashed line). Vertical lines depict years before (2016) and during (2020) the shutdown, which began in March. (B) Background noise recorded in urban areas (red squares) during the shutdown was lower than that recorded before the shutdown and as low as noise in rural areas (blue dots) before and during the shutdown. (C) Birds in urban areas (red squares) responded to the decrease in anthropogenic noise during the shutdown by singing higher-performance songs, whereas birds in rural areas (blue dots) did not change their vocal performance. Lines depict model-predicted changes before versus during the shutdown. (After E. P. </a:t>
            </a:r>
            <a:r>
              <a:rPr lang="en-US" dirty="0" err="1"/>
              <a:t>Derryberry</a:t>
            </a:r>
            <a:r>
              <a:rPr lang="en-US" dirty="0"/>
              <a:t> et al. 2020.</a:t>
            </a:r>
            <a:r>
              <a:rPr lang="en-US" i="1" dirty="0"/>
              <a:t> Science</a:t>
            </a:r>
            <a:r>
              <a:rPr lang="en-US" dirty="0"/>
              <a:t> 370: 575–579; Reprinted with permission from AAAS.)</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35</a:t>
            </a:fld>
            <a:endParaRPr lang="en-US"/>
          </a:p>
        </p:txBody>
      </p:sp>
    </p:spTree>
    <p:extLst>
      <p:ext uri="{BB962C8B-B14F-4D97-AF65-F5344CB8AC3E}">
        <p14:creationId xmlns:p14="http://schemas.microsoft.com/office/powerpoint/2010/main" val="16217389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2.12  Background noise levels and their effects on white-crowned sparrow song during the 2019 Covid-19 shutdown. </a:t>
            </a:r>
          </a:p>
          <a:p>
            <a:r>
              <a:rPr lang="en-US" dirty="0"/>
              <a:t>(A) Traffic flow on the Golden Gate Bridge in San Francisco during the shutdown (colored symbols) was similar to that in the 1950s (dashed line). Vertical lines depict years before (2016) and during (2020) the shutdown, which began in March. (B) Background noise recorded in urban areas (red squares) during the shutdown was lower than that recorded before the shutdown and as low as noise in rural areas (blue dots) before and during the shutdown. (C) Birds in urban areas (red squares) responded to the decrease in anthropogenic noise during the shutdown by singing higher-performance songs, whereas birds in rural areas (blue dots) did not change their vocal performance. Lines depict model-predicted changes before versus during the shutdown. (After E. P. </a:t>
            </a:r>
            <a:r>
              <a:rPr lang="en-US" dirty="0" err="1"/>
              <a:t>Derryberry</a:t>
            </a:r>
            <a:r>
              <a:rPr lang="en-US" dirty="0"/>
              <a:t> et al. 2020.</a:t>
            </a:r>
            <a:r>
              <a:rPr lang="en-US" i="1" dirty="0"/>
              <a:t> Science</a:t>
            </a:r>
            <a:r>
              <a:rPr lang="en-US" dirty="0"/>
              <a:t> 370: 575–579; Reprinted with permission from AAAS.)</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36</a:t>
            </a:fld>
            <a:endParaRPr lang="en-US"/>
          </a:p>
        </p:txBody>
      </p:sp>
    </p:spTree>
    <p:extLst>
      <p:ext uri="{BB962C8B-B14F-4D97-AF65-F5344CB8AC3E}">
        <p14:creationId xmlns:p14="http://schemas.microsoft.com/office/powerpoint/2010/main" val="18767901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2.12  Background noise levels and their effects on white-crowned sparrow song during the 2019 Covid-19 shutdown. </a:t>
            </a:r>
          </a:p>
          <a:p>
            <a:r>
              <a:rPr lang="en-US" dirty="0"/>
              <a:t>(A) Traffic flow on the Golden Gate Bridge in San Francisco during the shutdown (colored symbols) was similar to that in the 1950s (dashed line). Vertical lines depict years before (2016) and during (2020) the shutdown, which began in March. (B) Background noise recorded in urban areas (red squares) during the shutdown was lower than that recorded before the shutdown and as low as noise in rural areas (blue dots) before and during the shutdown. (C) Birds in urban areas (red squares) responded to the decrease in anthropogenic noise during the shutdown by singing higher-performance songs, whereas birds in rural areas (blue dots) did not change their vocal performance. Lines depict model-predicted changes before versus during the shutdown. (After E. P. </a:t>
            </a:r>
            <a:r>
              <a:rPr lang="en-US" dirty="0" err="1"/>
              <a:t>Derryberry</a:t>
            </a:r>
            <a:r>
              <a:rPr lang="en-US" dirty="0"/>
              <a:t> et al. 2020.</a:t>
            </a:r>
            <a:r>
              <a:rPr lang="en-US" i="1" dirty="0"/>
              <a:t> Science</a:t>
            </a:r>
            <a:r>
              <a:rPr lang="en-US" dirty="0"/>
              <a:t> 370: 575–579; Reprinted with permission from AAAS.)</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37</a:t>
            </a:fld>
            <a:endParaRPr lang="en-US"/>
          </a:p>
        </p:txBody>
      </p:sp>
    </p:spTree>
    <p:extLst>
      <p:ext uri="{BB962C8B-B14F-4D97-AF65-F5344CB8AC3E}">
        <p14:creationId xmlns:p14="http://schemas.microsoft.com/office/powerpoint/2010/main" val="8136185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2.13  Song type matching in the song sparrow. </a:t>
            </a:r>
            <a:br>
              <a:rPr lang="en-US" dirty="0"/>
            </a:br>
            <a:r>
              <a:rPr lang="en-US" dirty="0"/>
              <a:t>Males BGMG and MBGB occupy neighboring territories and share three song types (A, B, and C: the top three rows of spectrograms); six unshared song types (D, E, F, G, H, and I) appear on the bottom three rows. (After M. D. Beecher et al. 1996.</a:t>
            </a:r>
            <a:r>
              <a:rPr lang="en-US" i="1" dirty="0"/>
              <a:t> </a:t>
            </a:r>
            <a:r>
              <a:rPr lang="en-US" i="1" dirty="0" err="1"/>
              <a:t>Anim</a:t>
            </a:r>
            <a:r>
              <a:rPr lang="en-US" i="1" dirty="0"/>
              <a:t> </a:t>
            </a:r>
            <a:r>
              <a:rPr lang="en-US" i="1" dirty="0" err="1"/>
              <a:t>Behav</a:t>
            </a:r>
            <a:r>
              <a:rPr lang="en-US" dirty="0"/>
              <a:t> 51: 917–923.)</a:t>
            </a:r>
          </a:p>
        </p:txBody>
      </p:sp>
      <p:sp>
        <p:nvSpPr>
          <p:cNvPr id="4" name="Slide Number Placeholder 3"/>
          <p:cNvSpPr>
            <a:spLocks noGrp="1"/>
          </p:cNvSpPr>
          <p:nvPr>
            <p:ph type="sldNum" sz="quarter" idx="5"/>
          </p:nvPr>
        </p:nvSpPr>
        <p:spPr/>
        <p:txBody>
          <a:bodyPr/>
          <a:lstStyle/>
          <a:p>
            <a:fld id="{556C0744-2FEF-4441-821D-70180A370937}" type="slidenum">
              <a:rPr lang="en-US" smtClean="0"/>
              <a:t>38</a:t>
            </a:fld>
            <a:endParaRPr lang="en-US"/>
          </a:p>
        </p:txBody>
      </p:sp>
    </p:spTree>
    <p:extLst>
      <p:ext uri="{BB962C8B-B14F-4D97-AF65-F5344CB8AC3E}">
        <p14:creationId xmlns:p14="http://schemas.microsoft.com/office/powerpoint/2010/main" val="22278961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2.13  Song type matching in the song sparrow. </a:t>
            </a:r>
            <a:br>
              <a:rPr lang="en-US" dirty="0"/>
            </a:br>
            <a:r>
              <a:rPr lang="en-US" dirty="0"/>
              <a:t>Males BGMG and MBGB occupy neighboring territories and share three song types (A, B, and C: the top three rows of spectrograms); six unshared song types (D, E, F, G, H, and I) appear on the bottom three rows. (After M. D. Beecher et al. 1996.</a:t>
            </a:r>
            <a:r>
              <a:rPr lang="en-US" i="1" dirty="0"/>
              <a:t> </a:t>
            </a:r>
            <a:r>
              <a:rPr lang="en-US" i="1" dirty="0" err="1"/>
              <a:t>Anim</a:t>
            </a:r>
            <a:r>
              <a:rPr lang="en-US" i="1" dirty="0"/>
              <a:t> </a:t>
            </a:r>
            <a:r>
              <a:rPr lang="en-US" i="1" dirty="0" err="1"/>
              <a:t>Behav</a:t>
            </a:r>
            <a:r>
              <a:rPr lang="en-US" dirty="0"/>
              <a:t> 51: 917–923.)</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39</a:t>
            </a:fld>
            <a:endParaRPr lang="en-US"/>
          </a:p>
        </p:txBody>
      </p:sp>
    </p:spTree>
    <p:extLst>
      <p:ext uri="{BB962C8B-B14F-4D97-AF65-F5344CB8AC3E}">
        <p14:creationId xmlns:p14="http://schemas.microsoft.com/office/powerpoint/2010/main" val="3794736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C  Dialects of white-crowned sparrows in three parts of San Francisco. </a:t>
            </a:r>
          </a:p>
          <a:p>
            <a:r>
              <a:rPr lang="en-US" dirty="0"/>
              <a:t>(a) The three dialects, which were recorded over several decades at three locations that exhibited increasing urbanization at the three locations, each represented by a different color. (b) The minimum frequency contained in the songs in the three locations (corresponding to those in panel a). The bars indicate SE of the birds captured at each location. (After D. Luther and L. Baptista. 2010. </a:t>
            </a:r>
            <a:r>
              <a:rPr lang="en-US" i="1" dirty="0"/>
              <a:t>Proc R Soc</a:t>
            </a:r>
            <a:r>
              <a:rPr lang="en-US" dirty="0"/>
              <a:t> 277B: 469–473.)</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a:t>
            </a:fld>
            <a:endParaRPr lang="en-US"/>
          </a:p>
        </p:txBody>
      </p:sp>
    </p:spTree>
    <p:extLst>
      <p:ext uri="{BB962C8B-B14F-4D97-AF65-F5344CB8AC3E}">
        <p14:creationId xmlns:p14="http://schemas.microsoft.com/office/powerpoint/2010/main" val="36454540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2.13  Song type matching in the song sparrow. </a:t>
            </a:r>
            <a:br>
              <a:rPr lang="en-US" dirty="0"/>
            </a:br>
            <a:r>
              <a:rPr lang="en-US" dirty="0"/>
              <a:t>Males BGMG and MBGB occupy neighboring territories and share three song types (A, B, and C: the top three rows of spectrograms); six unshared song types (D, E, F, G, H, and I) appear on the bottom three rows. (After M. D. Beecher et al. 1996.</a:t>
            </a:r>
            <a:r>
              <a:rPr lang="en-US" i="1" dirty="0"/>
              <a:t> </a:t>
            </a:r>
            <a:r>
              <a:rPr lang="en-US" i="1" dirty="0" err="1"/>
              <a:t>Anim</a:t>
            </a:r>
            <a:r>
              <a:rPr lang="en-US" i="1" dirty="0"/>
              <a:t> </a:t>
            </a:r>
            <a:r>
              <a:rPr lang="en-US" i="1" dirty="0" err="1"/>
              <a:t>Behav</a:t>
            </a:r>
            <a:r>
              <a:rPr lang="en-US" dirty="0"/>
              <a:t> 51: 917–923.)</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40</a:t>
            </a:fld>
            <a:endParaRPr lang="en-US"/>
          </a:p>
        </p:txBody>
      </p:sp>
    </p:spTree>
    <p:extLst>
      <p:ext uri="{BB962C8B-B14F-4D97-AF65-F5344CB8AC3E}">
        <p14:creationId xmlns:p14="http://schemas.microsoft.com/office/powerpoint/2010/main" val="2802785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2.14  The relationship between cooperative breeding behavior and vocal repertoire size in birds. </a:t>
            </a:r>
            <a:br>
              <a:rPr lang="en-US" dirty="0"/>
            </a:br>
            <a:r>
              <a:rPr lang="en-US" dirty="0"/>
              <a:t>(A) A phylogeny of 97 avian species with cooperative breeding behavior and vocal repertoire size mapped onto the tree. The interior circle represents different tiers of repertoire size (see key). The outer circle represents whether species are cooperative breeders or not. Species names have been removed from the tree. (B) Cooperatively breeding species have larger repertoire sizes than non-cooperatively breeding ones. Bars depict mean ± SE. (After G. M. Leighton. 2017.</a:t>
            </a:r>
            <a:r>
              <a:rPr lang="en-US" i="1" dirty="0"/>
              <a:t> Proc R Soc </a:t>
            </a:r>
            <a:r>
              <a:rPr lang="en-US" dirty="0"/>
              <a:t>284B: 20171508.)</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41</a:t>
            </a:fld>
            <a:endParaRPr lang="en-US"/>
          </a:p>
        </p:txBody>
      </p:sp>
    </p:spTree>
    <p:extLst>
      <p:ext uri="{BB962C8B-B14F-4D97-AF65-F5344CB8AC3E}">
        <p14:creationId xmlns:p14="http://schemas.microsoft.com/office/powerpoint/2010/main" val="41518727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2.14  The relationship between cooperative breeding behavior and vocal repertoire size in birds. </a:t>
            </a:r>
            <a:br>
              <a:rPr lang="en-US" dirty="0"/>
            </a:br>
            <a:r>
              <a:rPr lang="en-US" dirty="0"/>
              <a:t>(A) A phylogeny of 97 avian species with cooperative breeding behavior and vocal repertoire size mapped onto the tree. The interior circle represents different tiers of repertoire size (see key). The outer circle represents whether species are cooperative breeders or not. Species names have been removed from the tree. (B) Cooperatively breeding species have larger repertoire sizes than non-cooperatively breeding ones. Bars depict mean ± SE. (After G. M. Leighton. 2017.</a:t>
            </a:r>
            <a:r>
              <a:rPr lang="en-US" i="1" dirty="0"/>
              <a:t> Proc R Soc </a:t>
            </a:r>
            <a:r>
              <a:rPr lang="en-US" dirty="0"/>
              <a:t>284B: 20171508.)</a:t>
            </a:r>
          </a:p>
          <a:p>
            <a:endParaRPr lang="en-US" dirty="0"/>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42</a:t>
            </a:fld>
            <a:endParaRPr lang="en-US"/>
          </a:p>
        </p:txBody>
      </p:sp>
    </p:spTree>
    <p:extLst>
      <p:ext uri="{BB962C8B-B14F-4D97-AF65-F5344CB8AC3E}">
        <p14:creationId xmlns:p14="http://schemas.microsoft.com/office/powerpoint/2010/main" val="36028693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2.14  The relationship between cooperative breeding behavior and vocal repertoire size in birds. </a:t>
            </a:r>
            <a:br>
              <a:rPr lang="en-US" dirty="0"/>
            </a:br>
            <a:r>
              <a:rPr lang="en-US" dirty="0"/>
              <a:t>(A) A phylogeny of 97 avian species with cooperative breeding behavior and vocal repertoire size mapped onto the tree. The interior circle represents different tiers of repertoire size (see key). The outer circle represents whether species are cooperative breeders or not. Species names have been removed from the tree. (B) Cooperatively breeding species have larger repertoire sizes than non-cooperatively breeding ones. Bars depict mean ± SE. (After G. M. Leighton. 2017.</a:t>
            </a:r>
            <a:r>
              <a:rPr lang="en-US" i="1" dirty="0"/>
              <a:t> Proc R Soc </a:t>
            </a:r>
            <a:r>
              <a:rPr lang="en-US" dirty="0"/>
              <a:t>284B: 20171508.)</a:t>
            </a:r>
          </a:p>
        </p:txBody>
      </p:sp>
      <p:sp>
        <p:nvSpPr>
          <p:cNvPr id="4" name="Slide Number Placeholder 3"/>
          <p:cNvSpPr>
            <a:spLocks noGrp="1"/>
          </p:cNvSpPr>
          <p:nvPr>
            <p:ph type="sldNum" sz="quarter" idx="5"/>
          </p:nvPr>
        </p:nvSpPr>
        <p:spPr/>
        <p:txBody>
          <a:bodyPr/>
          <a:lstStyle/>
          <a:p>
            <a:fld id="{556C0744-2FEF-4441-821D-70180A370937}" type="slidenum">
              <a:rPr lang="en-US" smtClean="0"/>
              <a:t>43</a:t>
            </a:fld>
            <a:endParaRPr lang="en-US"/>
          </a:p>
        </p:txBody>
      </p:sp>
    </p:spTree>
    <p:extLst>
      <p:ext uri="{BB962C8B-B14F-4D97-AF65-F5344CB8AC3E}">
        <p14:creationId xmlns:p14="http://schemas.microsoft.com/office/powerpoint/2010/main" val="14818782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2.15  Song matching and communication of aggressive intent in the song sparrow. </a:t>
            </a:r>
          </a:p>
          <a:p>
            <a:r>
              <a:rPr lang="en-US" dirty="0"/>
              <a:t>Male song sparrows can control the level of conflict with a neighbor by their selection of songs. When a focal male sings a shared song at a rival, the neighbor has three options: one that will escalate the contest, one that will keep it at the same level, and one that will de-escalate it. Likewise, the initiator of the contest can use his ability to select either a matching song type, a repertoire match, or an unshared song type. The three different kinds of songs convey information about the readiness of the singer to escalate or defuse an aggressive encounter. (After M. D. Beecher and E. Campbell. 2005.</a:t>
            </a:r>
            <a:r>
              <a:rPr lang="en-US" i="1" dirty="0"/>
              <a:t> </a:t>
            </a:r>
            <a:r>
              <a:rPr lang="en-US" i="1" dirty="0" err="1"/>
              <a:t>Anim</a:t>
            </a:r>
            <a:r>
              <a:rPr lang="en-US" i="1" dirty="0"/>
              <a:t> </a:t>
            </a:r>
            <a:r>
              <a:rPr lang="en-US" i="1" dirty="0" err="1"/>
              <a:t>Behav</a:t>
            </a:r>
            <a:r>
              <a:rPr lang="en-US" dirty="0"/>
              <a:t> 70: 1297–1304.)</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44</a:t>
            </a:fld>
            <a:endParaRPr lang="en-US"/>
          </a:p>
        </p:txBody>
      </p:sp>
    </p:spTree>
    <p:extLst>
      <p:ext uri="{BB962C8B-B14F-4D97-AF65-F5344CB8AC3E}">
        <p14:creationId xmlns:p14="http://schemas.microsoft.com/office/powerpoint/2010/main" val="4497649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2.16  Male Cassin’s finches sing to attract females. </a:t>
            </a:r>
          </a:p>
          <a:p>
            <a:r>
              <a:rPr lang="en-US" dirty="0"/>
              <a:t>When a male is paired with a female on day 1, he sings relatively little. But when the female is removed from the cage on day 2, the male invests considerable time in singing, perhaps to call her back. If the male is caged without a female on day 1, he allocates little time to singing, and he sings even less when a female is introduced into his cage, indicating that it is the loss of a potential mate that stimulates the male to sing. Bars depict mean ± SE. (After K. W. </a:t>
            </a:r>
            <a:r>
              <a:rPr lang="en-US" dirty="0" err="1"/>
              <a:t>Sockman</a:t>
            </a:r>
            <a:r>
              <a:rPr lang="en-US" dirty="0"/>
              <a:t> et al. 2005.</a:t>
            </a:r>
            <a:r>
              <a:rPr lang="en-US" i="1" dirty="0"/>
              <a:t> Biol Lett</a:t>
            </a:r>
            <a:r>
              <a:rPr lang="en-US" dirty="0"/>
              <a:t> 1: 34–37.)</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45</a:t>
            </a:fld>
            <a:endParaRPr lang="en-US"/>
          </a:p>
        </p:txBody>
      </p:sp>
    </p:spTree>
    <p:extLst>
      <p:ext uri="{BB962C8B-B14F-4D97-AF65-F5344CB8AC3E}">
        <p14:creationId xmlns:p14="http://schemas.microsoft.com/office/powerpoint/2010/main" val="24407921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2.16  Male Cassin’s finches sing to attract females. </a:t>
            </a:r>
          </a:p>
          <a:p>
            <a:r>
              <a:rPr lang="en-US" dirty="0"/>
              <a:t>When a male is paired with a female on day 1, he sings relatively little. But when the female is removed from the cage on day 2, the male invests considerable time in singing, perhaps to call her back. If the male is caged without a female on day 1, he allocates little time to singing, and he sings even less when a female is introduced into his cage, indicating that it is the loss of a potential mate that stimulates the male to sing. Bars depict mean ± SE. (After K. W. </a:t>
            </a:r>
            <a:r>
              <a:rPr lang="en-US" dirty="0" err="1"/>
              <a:t>Sockman</a:t>
            </a:r>
            <a:r>
              <a:rPr lang="en-US" dirty="0"/>
              <a:t> et al. 2005.</a:t>
            </a:r>
            <a:r>
              <a:rPr lang="en-US" i="1" dirty="0"/>
              <a:t> Biol Lett</a:t>
            </a:r>
            <a:r>
              <a:rPr lang="en-US" dirty="0"/>
              <a:t> 1: 34–37.)</a:t>
            </a:r>
          </a:p>
          <a:p>
            <a:endParaRPr lang="en-US" dirty="0"/>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46</a:t>
            </a:fld>
            <a:endParaRPr lang="en-US"/>
          </a:p>
        </p:txBody>
      </p:sp>
    </p:spTree>
    <p:extLst>
      <p:ext uri="{BB962C8B-B14F-4D97-AF65-F5344CB8AC3E}">
        <p14:creationId xmlns:p14="http://schemas.microsoft.com/office/powerpoint/2010/main" val="30251803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2.16  Male Cassin’s finches sing to attract females. </a:t>
            </a:r>
          </a:p>
          <a:p>
            <a:r>
              <a:rPr lang="en-US" dirty="0"/>
              <a:t>When a male is paired with a female on day 1, he sings relatively little. But when the female is removed from the cage on day 2, the male invests considerable time in singing, perhaps to call her back. If the male is caged without a female on day 1, he allocates little time to singing, and he sings even less when a female is introduced into his cage, indicating that it is the loss of a potential mate that stimulates the male to sing. Bars depict mean ± SE. (After K. W. </a:t>
            </a:r>
            <a:r>
              <a:rPr lang="en-US" dirty="0" err="1"/>
              <a:t>Sockman</a:t>
            </a:r>
            <a:r>
              <a:rPr lang="en-US" dirty="0"/>
              <a:t> et al. 2005.</a:t>
            </a:r>
            <a:r>
              <a:rPr lang="en-US" i="1" dirty="0"/>
              <a:t> Biol Lett</a:t>
            </a:r>
            <a:r>
              <a:rPr lang="en-US" dirty="0"/>
              <a:t> 1: 34–37.)</a:t>
            </a:r>
          </a:p>
          <a:p>
            <a:endParaRPr lang="en-US" dirty="0"/>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47</a:t>
            </a:fld>
            <a:endParaRPr lang="en-US"/>
          </a:p>
        </p:txBody>
      </p:sp>
    </p:spTree>
    <p:extLst>
      <p:ext uri="{BB962C8B-B14F-4D97-AF65-F5344CB8AC3E}">
        <p14:creationId xmlns:p14="http://schemas.microsoft.com/office/powerpoint/2010/main" val="11332894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2.17  Differences in life history traits in male white-crowned sparrows singing local versus nonlocal dialect around Tioga Pass, California. </a:t>
            </a:r>
          </a:p>
          <a:p>
            <a:r>
              <a:rPr lang="en-US" dirty="0"/>
              <a:t>(A) Despite similar body masses in local and nonlocal males and high variation in infection rates, (B) nonlocal males had significantly higher </a:t>
            </a:r>
            <a:r>
              <a:rPr lang="en-US" i="1" dirty="0" err="1"/>
              <a:t>Haemo­proteus</a:t>
            </a:r>
            <a:r>
              <a:rPr lang="en-US" dirty="0"/>
              <a:t> infections in their blood. Notice the large variation in the </a:t>
            </a:r>
            <a:r>
              <a:rPr lang="en-US" i="1" dirty="0" err="1"/>
              <a:t>Haemoproteus</a:t>
            </a:r>
            <a:r>
              <a:rPr lang="en-US" dirty="0"/>
              <a:t> infection among nonlocal males. Bars depict mean ± SE. (After E. A. MacDougall-Shackleton et al. 2002.</a:t>
            </a:r>
            <a:r>
              <a:rPr lang="en-US" i="1" dirty="0"/>
              <a:t> </a:t>
            </a:r>
            <a:r>
              <a:rPr lang="en-US" i="1" dirty="0" err="1"/>
              <a:t>Behav</a:t>
            </a:r>
            <a:r>
              <a:rPr lang="en-US" i="1" dirty="0"/>
              <a:t> </a:t>
            </a:r>
            <a:r>
              <a:rPr lang="en-US" i="1" dirty="0" err="1"/>
              <a:t>Ecol</a:t>
            </a:r>
            <a:r>
              <a:rPr lang="en-US" dirty="0"/>
              <a:t> 13: 682–689.)</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48</a:t>
            </a:fld>
            <a:endParaRPr lang="en-US"/>
          </a:p>
        </p:txBody>
      </p:sp>
    </p:spTree>
    <p:extLst>
      <p:ext uri="{BB962C8B-B14F-4D97-AF65-F5344CB8AC3E}">
        <p14:creationId xmlns:p14="http://schemas.microsoft.com/office/powerpoint/2010/main" val="31776722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2.17  Differences in life history traits in male white-crowned sparrows singing local versus nonlocal dialect around Tioga Pass, California. </a:t>
            </a:r>
          </a:p>
          <a:p>
            <a:r>
              <a:rPr lang="en-US" dirty="0"/>
              <a:t>(A) Despite similar body masses in local and nonlocal males and high variation in infection rates, (B) nonlocal males had significantly higher </a:t>
            </a:r>
            <a:r>
              <a:rPr lang="en-US" i="1" dirty="0" err="1"/>
              <a:t>Haemo­proteus</a:t>
            </a:r>
            <a:r>
              <a:rPr lang="en-US" dirty="0"/>
              <a:t> infections in their blood. Notice the large variation in the </a:t>
            </a:r>
            <a:r>
              <a:rPr lang="en-US" i="1" dirty="0" err="1"/>
              <a:t>Haemoproteus</a:t>
            </a:r>
            <a:r>
              <a:rPr lang="en-US" dirty="0"/>
              <a:t> infection among nonlocal males. Bars depict mean ± SE. (After E. A. MacDougall-Shackleton et al. 2002.</a:t>
            </a:r>
            <a:r>
              <a:rPr lang="en-US" i="1" dirty="0"/>
              <a:t> </a:t>
            </a:r>
            <a:r>
              <a:rPr lang="en-US" i="1" dirty="0" err="1"/>
              <a:t>Behav</a:t>
            </a:r>
            <a:r>
              <a:rPr lang="en-US" i="1" dirty="0"/>
              <a:t> </a:t>
            </a:r>
            <a:r>
              <a:rPr lang="en-US" i="1" dirty="0" err="1"/>
              <a:t>Ecol</a:t>
            </a:r>
            <a:r>
              <a:rPr lang="en-US" dirty="0"/>
              <a:t> 13: 682–689.)</a:t>
            </a:r>
          </a:p>
          <a:p>
            <a:endParaRPr lang="en-US" dirty="0"/>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49</a:t>
            </a:fld>
            <a:endParaRPr lang="en-US"/>
          </a:p>
        </p:txBody>
      </p:sp>
    </p:spTree>
    <p:extLst>
      <p:ext uri="{BB962C8B-B14F-4D97-AF65-F5344CB8AC3E}">
        <p14:creationId xmlns:p14="http://schemas.microsoft.com/office/powerpoint/2010/main" val="4110458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C  Dialects of white-crowned sparrows in three parts of San Francisco. </a:t>
            </a:r>
          </a:p>
          <a:p>
            <a:r>
              <a:rPr lang="en-US" dirty="0"/>
              <a:t>(a) The three dialects, which were recorded over several decades at three locations that exhibited increasing urbanization at the three locations, each represented by a different color. (b) The minimum frequency contained in the songs in the three locations (corresponding to those in panel a). The bars indicate SE of the birds captured at each location. (After D. Luther and L. Baptista. 2010. </a:t>
            </a:r>
            <a:r>
              <a:rPr lang="en-US" i="1" dirty="0"/>
              <a:t>Proc R Soc</a:t>
            </a:r>
            <a:r>
              <a:rPr lang="en-US" dirty="0"/>
              <a:t> 277B: 469–473.)</a:t>
            </a:r>
          </a:p>
          <a:p>
            <a:endParaRPr lang="en-US" dirty="0"/>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a:t>
            </a:fld>
            <a:endParaRPr lang="en-US"/>
          </a:p>
        </p:txBody>
      </p:sp>
    </p:spTree>
    <p:extLst>
      <p:ext uri="{BB962C8B-B14F-4D97-AF65-F5344CB8AC3E}">
        <p14:creationId xmlns:p14="http://schemas.microsoft.com/office/powerpoint/2010/main" val="3944519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2.17  Differences in life history traits in male white-crowned sparrows singing local versus nonlocal dialect around Tioga Pass, California. </a:t>
            </a:r>
          </a:p>
          <a:p>
            <a:r>
              <a:rPr lang="en-US" dirty="0"/>
              <a:t>(A) Despite similar body masses in local and nonlocal males and high variation in infection rates, (B) nonlocal males had significantly higher </a:t>
            </a:r>
            <a:r>
              <a:rPr lang="en-US" i="1" dirty="0" err="1"/>
              <a:t>Haemo­proteus</a:t>
            </a:r>
            <a:r>
              <a:rPr lang="en-US" dirty="0"/>
              <a:t> infections in their blood. Notice the large variation in the </a:t>
            </a:r>
            <a:r>
              <a:rPr lang="en-US" i="1" dirty="0" err="1"/>
              <a:t>Haemoproteus</a:t>
            </a:r>
            <a:r>
              <a:rPr lang="en-US" dirty="0"/>
              <a:t> infection among nonlocal males. Bars depict mean ± SE. (After E. A. MacDougall-Shackleton et al. 2002.</a:t>
            </a:r>
            <a:r>
              <a:rPr lang="en-US" i="1" dirty="0"/>
              <a:t> </a:t>
            </a:r>
            <a:r>
              <a:rPr lang="en-US" i="1" dirty="0" err="1"/>
              <a:t>Behav</a:t>
            </a:r>
            <a:r>
              <a:rPr lang="en-US" i="1" dirty="0"/>
              <a:t> </a:t>
            </a:r>
            <a:r>
              <a:rPr lang="en-US" i="1" dirty="0" err="1"/>
              <a:t>Ecol</a:t>
            </a:r>
            <a:r>
              <a:rPr lang="en-US" dirty="0"/>
              <a:t> 13: 682–689.)</a:t>
            </a:r>
          </a:p>
          <a:p>
            <a:endParaRPr lang="en-US" dirty="0"/>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50</a:t>
            </a:fld>
            <a:endParaRPr lang="en-US"/>
          </a:p>
        </p:txBody>
      </p:sp>
    </p:spTree>
    <p:extLst>
      <p:ext uri="{BB962C8B-B14F-4D97-AF65-F5344CB8AC3E}">
        <p14:creationId xmlns:p14="http://schemas.microsoft.com/office/powerpoint/2010/main" val="11232038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2.18  Nutritional stress early in life has large effects on song learning by male swamp sparrows. </a:t>
            </a:r>
          </a:p>
          <a:p>
            <a:r>
              <a:rPr lang="en-US" dirty="0"/>
              <a:t>(A) Stress and brain development, as expressed by the volume of HVC, and (B) stress and song learning, as measured by the match between learned songs and tutor recordings. Nestling swamp sparrows were hand-reared and exposed to tutor recordings. The control group was fed all they could eat, whereas the experimental group received only 70 percent of that amount for about 2 weeks. Bars depict mean ± SE. (After S. Nowicki et al. 2002a.</a:t>
            </a:r>
            <a:r>
              <a:rPr lang="en-US" i="1" dirty="0"/>
              <a:t> J </a:t>
            </a:r>
            <a:r>
              <a:rPr lang="en-US" i="1" dirty="0" err="1"/>
              <a:t>Compar</a:t>
            </a:r>
            <a:r>
              <a:rPr lang="en-US" i="1" dirty="0"/>
              <a:t> </a:t>
            </a:r>
            <a:r>
              <a:rPr lang="en-US" i="1" dirty="0" err="1"/>
              <a:t>Physiol</a:t>
            </a:r>
            <a:r>
              <a:rPr lang="en-US" dirty="0"/>
              <a:t> 188A: 1003–1014.)</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51</a:t>
            </a:fld>
            <a:endParaRPr lang="en-US"/>
          </a:p>
        </p:txBody>
      </p:sp>
    </p:spTree>
    <p:extLst>
      <p:ext uri="{BB962C8B-B14F-4D97-AF65-F5344CB8AC3E}">
        <p14:creationId xmlns:p14="http://schemas.microsoft.com/office/powerpoint/2010/main" val="2477882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2.18  Nutritional stress early in life has large effects on song learning by male swamp sparrows. </a:t>
            </a:r>
          </a:p>
          <a:p>
            <a:r>
              <a:rPr lang="en-US" dirty="0"/>
              <a:t>(A) Stress and brain development, as expressed by the volume of HVC, and (B) stress and song learning, as measured by the match between learned songs and tutor recordings. Nestling swamp sparrows were hand-reared and exposed to tutor recordings. The control group was fed all they could eat, whereas the experimental group received only 70 percent of that amount for about 2 weeks. Bars depict mean ± SE. (After S. Nowicki et al. 2002a.</a:t>
            </a:r>
            <a:r>
              <a:rPr lang="en-US" i="1" dirty="0"/>
              <a:t> J </a:t>
            </a:r>
            <a:r>
              <a:rPr lang="en-US" i="1" dirty="0" err="1"/>
              <a:t>Compar</a:t>
            </a:r>
            <a:r>
              <a:rPr lang="en-US" i="1" dirty="0"/>
              <a:t> </a:t>
            </a:r>
            <a:r>
              <a:rPr lang="en-US" i="1" dirty="0" err="1"/>
              <a:t>Physiol</a:t>
            </a:r>
            <a:r>
              <a:rPr lang="en-US" dirty="0"/>
              <a:t> 188A: 1003–1014.)</a:t>
            </a:r>
          </a:p>
          <a:p>
            <a:endParaRPr lang="en-US" dirty="0"/>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52</a:t>
            </a:fld>
            <a:endParaRPr lang="en-US"/>
          </a:p>
        </p:txBody>
      </p:sp>
    </p:spTree>
    <p:extLst>
      <p:ext uri="{BB962C8B-B14F-4D97-AF65-F5344CB8AC3E}">
        <p14:creationId xmlns:p14="http://schemas.microsoft.com/office/powerpoint/2010/main" val="1056536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2.18  Nutritional stress early in life has large effects on song learning by male swamp sparrows. </a:t>
            </a:r>
          </a:p>
          <a:p>
            <a:r>
              <a:rPr lang="en-US" dirty="0"/>
              <a:t>(A) Stress and brain development, as expressed by the volume of HVC, and (B) stress and song learning, as measured by the match between learned songs and tutor recordings. Nestling swamp sparrows were hand-reared and exposed to tutor recordings. The control group was fed all they could eat, whereas the experimental group received only 70 percent of that amount for about 2 weeks. Bars depict mean ± SE. (After S. Nowicki et al. 2002a.</a:t>
            </a:r>
            <a:r>
              <a:rPr lang="en-US" i="1" dirty="0"/>
              <a:t> J </a:t>
            </a:r>
            <a:r>
              <a:rPr lang="en-US" i="1" dirty="0" err="1"/>
              <a:t>Compar</a:t>
            </a:r>
            <a:r>
              <a:rPr lang="en-US" i="1" dirty="0"/>
              <a:t> </a:t>
            </a:r>
            <a:r>
              <a:rPr lang="en-US" i="1" dirty="0" err="1"/>
              <a:t>Physiol</a:t>
            </a:r>
            <a:r>
              <a:rPr lang="en-US" dirty="0"/>
              <a:t> 188A: 1003–1014.)</a:t>
            </a:r>
          </a:p>
        </p:txBody>
      </p:sp>
      <p:sp>
        <p:nvSpPr>
          <p:cNvPr id="4" name="Slide Number Placeholder 3"/>
          <p:cNvSpPr>
            <a:spLocks noGrp="1"/>
          </p:cNvSpPr>
          <p:nvPr>
            <p:ph type="sldNum" sz="quarter" idx="5"/>
          </p:nvPr>
        </p:nvSpPr>
        <p:spPr/>
        <p:txBody>
          <a:bodyPr/>
          <a:lstStyle/>
          <a:p>
            <a:fld id="{556C0744-2FEF-4441-821D-70180A370937}" type="slidenum">
              <a:rPr lang="en-US" smtClean="0"/>
              <a:t>53</a:t>
            </a:fld>
            <a:endParaRPr lang="en-US"/>
          </a:p>
        </p:txBody>
      </p:sp>
    </p:spTree>
    <p:extLst>
      <p:ext uri="{BB962C8B-B14F-4D97-AF65-F5344CB8AC3E}">
        <p14:creationId xmlns:p14="http://schemas.microsoft.com/office/powerpoint/2010/main" val="5247222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2.19  The mean number of precopulatory displays by female birds changes in response to differences in male song quality. </a:t>
            </a:r>
          </a:p>
          <a:p>
            <a:r>
              <a:rPr lang="en-US" dirty="0"/>
              <a:t>Female song sparrows were tested with playback of the songs of males that had been able to copy their tutor songs very accurately versus males with lower copying accuracy. The top panel shows (A) a recorded tutor song and (B) a copy sung by a male able to copy a high proportion of the notes in the recorded song it listened to. The bottom panel shows (C) a recorded tutor song that was (D) poorly copied by another individual. (E) Female responses to good and poor song copies. Bars depict mean ± SE. (A–E after S. Nowicki et al. 2002b.</a:t>
            </a:r>
            <a:r>
              <a:rPr lang="en-US" i="1" dirty="0"/>
              <a:t> Proc R Soc London</a:t>
            </a:r>
            <a:r>
              <a:rPr lang="en-US" dirty="0"/>
              <a:t> 269B: 1949–1954; A–D after S. Nowicki and W. A. Searcy. 2004.</a:t>
            </a:r>
            <a:r>
              <a:rPr lang="en-US" i="1" dirty="0"/>
              <a:t> </a:t>
            </a:r>
            <a:r>
              <a:rPr lang="en-US" i="1" dirty="0" err="1"/>
              <a:t>Curr</a:t>
            </a:r>
            <a:r>
              <a:rPr lang="en-US" i="1" dirty="0"/>
              <a:t> </a:t>
            </a:r>
            <a:r>
              <a:rPr lang="en-US" i="1" dirty="0" err="1"/>
              <a:t>Opin</a:t>
            </a:r>
            <a:r>
              <a:rPr lang="en-US" i="1" dirty="0"/>
              <a:t> </a:t>
            </a:r>
            <a:r>
              <a:rPr lang="en-US" i="1" dirty="0" err="1"/>
              <a:t>Neurobiol</a:t>
            </a:r>
            <a:r>
              <a:rPr lang="en-US" dirty="0"/>
              <a:t> 28: 48–53.)</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54</a:t>
            </a:fld>
            <a:endParaRPr lang="en-US"/>
          </a:p>
        </p:txBody>
      </p:sp>
    </p:spTree>
    <p:extLst>
      <p:ext uri="{BB962C8B-B14F-4D97-AF65-F5344CB8AC3E}">
        <p14:creationId xmlns:p14="http://schemas.microsoft.com/office/powerpoint/2010/main" val="27843679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2.19  The mean number of precopulatory displays by female birds changes in response to differences in male song quality. </a:t>
            </a:r>
          </a:p>
          <a:p>
            <a:r>
              <a:rPr lang="en-US" dirty="0"/>
              <a:t>Female song sparrows were tested with playback of the songs of males that had been able to copy their tutor songs very accurately versus males with lower copying accuracy. The top panel shows (A) a recorded tutor song and (B) a copy sung by a male able to copy a high proportion of the notes in the recorded song it listened to. The bottom panel shows (C) a recorded tutor song that was (D) poorly copied by another individual. (E) Female responses to good and poor song copies. Bars depict mean ± SE. (A–E after S. Nowicki et al. 2002b.</a:t>
            </a:r>
            <a:r>
              <a:rPr lang="en-US" i="1" dirty="0"/>
              <a:t> Proc R Soc London</a:t>
            </a:r>
            <a:r>
              <a:rPr lang="en-US" dirty="0"/>
              <a:t> 269B: 1949–1954; A–D after S. Nowicki and W. A. Searcy. 2004.</a:t>
            </a:r>
            <a:r>
              <a:rPr lang="en-US" i="1" dirty="0"/>
              <a:t> </a:t>
            </a:r>
            <a:r>
              <a:rPr lang="en-US" i="1" dirty="0" err="1"/>
              <a:t>Curr</a:t>
            </a:r>
            <a:r>
              <a:rPr lang="en-US" i="1" dirty="0"/>
              <a:t> </a:t>
            </a:r>
            <a:r>
              <a:rPr lang="en-US" i="1" dirty="0" err="1"/>
              <a:t>Opin</a:t>
            </a:r>
            <a:r>
              <a:rPr lang="en-US" i="1" dirty="0"/>
              <a:t> </a:t>
            </a:r>
            <a:r>
              <a:rPr lang="en-US" i="1" dirty="0" err="1"/>
              <a:t>Neurobiol</a:t>
            </a:r>
            <a:r>
              <a:rPr lang="en-US" dirty="0"/>
              <a:t> 28: 48–53.)</a:t>
            </a:r>
          </a:p>
        </p:txBody>
      </p:sp>
      <p:sp>
        <p:nvSpPr>
          <p:cNvPr id="4" name="Slide Number Placeholder 3"/>
          <p:cNvSpPr>
            <a:spLocks noGrp="1"/>
          </p:cNvSpPr>
          <p:nvPr>
            <p:ph type="sldNum" sz="quarter" idx="5"/>
          </p:nvPr>
        </p:nvSpPr>
        <p:spPr/>
        <p:txBody>
          <a:bodyPr/>
          <a:lstStyle/>
          <a:p>
            <a:fld id="{556C0744-2FEF-4441-821D-70180A370937}" type="slidenum">
              <a:rPr lang="en-US" smtClean="0"/>
              <a:t>55</a:t>
            </a:fld>
            <a:endParaRPr lang="en-US"/>
          </a:p>
        </p:txBody>
      </p:sp>
    </p:spTree>
    <p:extLst>
      <p:ext uri="{BB962C8B-B14F-4D97-AF65-F5344CB8AC3E}">
        <p14:creationId xmlns:p14="http://schemas.microsoft.com/office/powerpoint/2010/main" val="24827214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2.19  The mean number of precopulatory displays by female birds changes in response to differences in male song quality. </a:t>
            </a:r>
          </a:p>
          <a:p>
            <a:r>
              <a:rPr lang="en-US" dirty="0"/>
              <a:t>Female song sparrows were tested with playback of the songs of males that had been able to copy their tutor songs very accurately versus males with lower copying accuracy. The top panel shows (A) a recorded tutor song and (B) a copy sung by a male able to copy a high proportion of the notes in the recorded song it listened to. The bottom panel shows (C) a recorded tutor song that was (D) poorly copied by another individual. (E) Female responses to good and poor song copies. Bars depict mean ± SE. (A–E after S. Nowicki et al. 2002b.</a:t>
            </a:r>
            <a:r>
              <a:rPr lang="en-US" i="1" dirty="0"/>
              <a:t> Proc R Soc London</a:t>
            </a:r>
            <a:r>
              <a:rPr lang="en-US" dirty="0"/>
              <a:t> 269B: 1949–1954; A–D after S. Nowicki and W. A. Searcy. 2004.</a:t>
            </a:r>
            <a:r>
              <a:rPr lang="en-US" i="1" dirty="0"/>
              <a:t> </a:t>
            </a:r>
            <a:r>
              <a:rPr lang="en-US" i="1" dirty="0" err="1"/>
              <a:t>Curr</a:t>
            </a:r>
            <a:r>
              <a:rPr lang="en-US" i="1" dirty="0"/>
              <a:t> </a:t>
            </a:r>
            <a:r>
              <a:rPr lang="en-US" i="1" dirty="0" err="1"/>
              <a:t>Opin</a:t>
            </a:r>
            <a:r>
              <a:rPr lang="en-US" i="1" dirty="0"/>
              <a:t> </a:t>
            </a:r>
            <a:r>
              <a:rPr lang="en-US" i="1" dirty="0" err="1"/>
              <a:t>Neurobiol</a:t>
            </a:r>
            <a:r>
              <a:rPr lang="en-US" dirty="0"/>
              <a:t> 28: 48–53.)</a:t>
            </a:r>
          </a:p>
        </p:txBody>
      </p:sp>
      <p:sp>
        <p:nvSpPr>
          <p:cNvPr id="4" name="Slide Number Placeholder 3"/>
          <p:cNvSpPr>
            <a:spLocks noGrp="1"/>
          </p:cNvSpPr>
          <p:nvPr>
            <p:ph type="sldNum" sz="quarter" idx="5"/>
          </p:nvPr>
        </p:nvSpPr>
        <p:spPr/>
        <p:txBody>
          <a:bodyPr/>
          <a:lstStyle/>
          <a:p>
            <a:fld id="{556C0744-2FEF-4441-821D-70180A370937}" type="slidenum">
              <a:rPr lang="en-US" smtClean="0"/>
              <a:t>56</a:t>
            </a:fld>
            <a:endParaRPr lang="en-US"/>
          </a:p>
        </p:txBody>
      </p:sp>
    </p:spTree>
    <p:extLst>
      <p:ext uri="{BB962C8B-B14F-4D97-AF65-F5344CB8AC3E}">
        <p14:creationId xmlns:p14="http://schemas.microsoft.com/office/powerpoint/2010/main" val="3528640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C  Dialects of white-crowned sparrows in three parts of San Francisco. </a:t>
            </a:r>
          </a:p>
          <a:p>
            <a:r>
              <a:rPr lang="en-US" dirty="0"/>
              <a:t>(a) The three dialects, which were recorded over several decades at three locations that exhibited increasing urbanization at the three locations, each represented by a different color. (b) The minimum frequency contained in the songs in the three locations (corresponding to those in panel a). The bars indicate SE of the birds captured at each location. (After D. Luther and L. Baptista. 2010. </a:t>
            </a:r>
            <a:r>
              <a:rPr lang="en-US" i="1" dirty="0"/>
              <a:t>Proc R Soc</a:t>
            </a:r>
            <a:r>
              <a:rPr lang="en-US" dirty="0"/>
              <a:t> 277B: 469–473.)</a:t>
            </a:r>
          </a:p>
          <a:p>
            <a:endParaRPr lang="en-US" dirty="0"/>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6</a:t>
            </a:fld>
            <a:endParaRPr lang="en-US"/>
          </a:p>
        </p:txBody>
      </p:sp>
    </p:spTree>
    <p:extLst>
      <p:ext uri="{BB962C8B-B14F-4D97-AF65-F5344CB8AC3E}">
        <p14:creationId xmlns:p14="http://schemas.microsoft.com/office/powerpoint/2010/main" val="2801295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C  Dialects of white-crowned sparrows in three parts of San Francisco. </a:t>
            </a:r>
          </a:p>
          <a:p>
            <a:r>
              <a:rPr lang="en-US" dirty="0"/>
              <a:t>(a) The three dialects, which were recorded over several decades at three locations that exhibited increasing urbanization at the three locations, each represented by a different color. (b) The minimum frequency contained in the songs in the three locations (corresponding to those in panel a). The bars indicate SE of the birds captured at each location. (After D. Luther and L. Baptista. 2010. </a:t>
            </a:r>
            <a:r>
              <a:rPr lang="en-US" i="1" dirty="0"/>
              <a:t>Proc R Soc</a:t>
            </a:r>
            <a:r>
              <a:rPr lang="en-US" dirty="0"/>
              <a:t> 277B: 469–473.)</a:t>
            </a:r>
          </a:p>
          <a:p>
            <a:endParaRPr lang="en-US" dirty="0"/>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7</a:t>
            </a:fld>
            <a:endParaRPr lang="en-US"/>
          </a:p>
        </p:txBody>
      </p:sp>
    </p:spTree>
    <p:extLst>
      <p:ext uri="{BB962C8B-B14F-4D97-AF65-F5344CB8AC3E}">
        <p14:creationId xmlns:p14="http://schemas.microsoft.com/office/powerpoint/2010/main" val="947691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2.1  Song dialects in white-crowned sparrows. </a:t>
            </a:r>
            <a:br>
              <a:rPr lang="en-US" dirty="0"/>
            </a:br>
            <a:r>
              <a:rPr lang="en-US" dirty="0"/>
              <a:t>Males from Marin, Berkeley, and Sunset Beach, California, have their own distinctive song dialects, as revealed in these spectrograms of the songs of six birds from each location, provided by Peter </a:t>
            </a:r>
            <a:r>
              <a:rPr lang="en-US" dirty="0" err="1"/>
              <a:t>Marler</a:t>
            </a:r>
            <a:r>
              <a:rPr lang="en-US" dirty="0"/>
              <a:t>. Spectrograms shown in the same color are of songs with the same dialect. (From P. </a:t>
            </a:r>
            <a:r>
              <a:rPr lang="en-US" dirty="0" err="1"/>
              <a:t>Marler</a:t>
            </a:r>
            <a:r>
              <a:rPr lang="en-US" dirty="0"/>
              <a:t> and M. Tamura. 1964. </a:t>
            </a:r>
            <a:r>
              <a:rPr lang="en-US" i="1" dirty="0"/>
              <a:t>Science</a:t>
            </a:r>
            <a:r>
              <a:rPr lang="en-US" dirty="0"/>
              <a:t> 146: 1483–1486. Reprinted with permission from AAAS.)</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8</a:t>
            </a:fld>
            <a:endParaRPr lang="en-US"/>
          </a:p>
        </p:txBody>
      </p:sp>
    </p:spTree>
    <p:extLst>
      <p:ext uri="{BB962C8B-B14F-4D97-AF65-F5344CB8AC3E}">
        <p14:creationId xmlns:p14="http://schemas.microsoft.com/office/powerpoint/2010/main" val="3178644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2.2  Hearing and song learning. </a:t>
            </a:r>
          </a:p>
          <a:p>
            <a:r>
              <a:rPr lang="en-US" dirty="0"/>
              <a:t>In white-crowned sparrows and many other songbirds, young males have to hear themselves singing in order to produce an accurate copy of their species’ song. A spectrogram of a male zebra finch’s song is shown with those of two of his male offspring. The first son’s hearing was intact, and he was able to copy his father’s song. The second son was experimentally deafened early in life, and as a consequence, he never sang a typical zebra finch song, let alone one that resembled his father’s song. </a:t>
            </a:r>
          </a:p>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9</a:t>
            </a:fld>
            <a:endParaRPr lang="en-US"/>
          </a:p>
        </p:txBody>
      </p:sp>
    </p:spTree>
    <p:extLst>
      <p:ext uri="{BB962C8B-B14F-4D97-AF65-F5344CB8AC3E}">
        <p14:creationId xmlns:p14="http://schemas.microsoft.com/office/powerpoint/2010/main" val="1908949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84048"/>
          </a:xfrm>
        </p:spPr>
        <p:txBody>
          <a:bodyPr/>
          <a:lstStyle>
            <a:lvl1pPr>
              <a:defRPr sz="1800"/>
            </a:lvl1pPr>
          </a:lstStyle>
          <a:p>
            <a:r>
              <a:rPr lang="en-US" dirty="0"/>
              <a:t>Click to edit Master title style</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479776"/>
            <a:ext cx="11375136" cy="6300216"/>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2834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21792"/>
          </a:xfrm>
        </p:spPr>
        <p:txBody>
          <a:bodyPr/>
          <a:lstStyle>
            <a:lvl1pPr>
              <a:defRPr/>
            </a:lvl1pPr>
          </a:lstStyle>
          <a:p>
            <a:r>
              <a:rPr lang="en-US" dirty="0"/>
              <a:t>Click to edit Master title style</a:t>
            </a:r>
          </a:p>
        </p:txBody>
      </p:sp>
      <p:sp>
        <p:nvSpPr>
          <p:cNvPr id="5" name="Content Placeholder 4">
            <a:extLst>
              <a:ext uri="{FF2B5EF4-FFF2-40B4-BE49-F238E27FC236}">
                <a16:creationId xmlns:a16="http://schemas.microsoft.com/office/drawing/2014/main" id="{8DBA5D03-AECA-2B4D-AD11-BC8666A45DCD}"/>
              </a:ext>
            </a:extLst>
          </p:cNvPr>
          <p:cNvSpPr>
            <a:spLocks noGrp="1"/>
          </p:cNvSpPr>
          <p:nvPr>
            <p:ph sz="quarter" idx="10"/>
          </p:nvPr>
        </p:nvSpPr>
        <p:spPr>
          <a:xfrm>
            <a:off x="408432" y="668867"/>
            <a:ext cx="11375136" cy="6108042"/>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9804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84048"/>
          </a:xfrm>
        </p:spPr>
        <p:txBody>
          <a:bodyPr/>
          <a:lstStyle>
            <a:lvl1pPr>
              <a:defRPr sz="1800"/>
            </a:lvl1pPr>
          </a:lstStyle>
          <a:p>
            <a:r>
              <a:rPr lang="en-US" dirty="0"/>
              <a:t>Click to edit Master title style</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541020"/>
            <a:ext cx="11375136" cy="6154420"/>
          </a:xfrm>
          <a:prstGeom prst="rect">
            <a:avLst/>
          </a:prstGeom>
        </p:spPr>
        <p:txBody>
          <a:bodyPr/>
          <a:lstStyle>
            <a:lvl1pPr>
              <a:defRPr sz="2800"/>
            </a:lvl1pPr>
            <a:lvl2pPr>
              <a:defRPr sz="2800"/>
            </a:lvl2pPr>
            <a:lvl3pPr>
              <a:defRPr sz="2800"/>
            </a:lvl3pPr>
            <a:lvl4pPr>
              <a:defRPr sz="2800"/>
            </a:lvl4pPr>
            <a:lvl5pPr>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1396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with footer">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84048"/>
          </a:xfrm>
        </p:spPr>
        <p:txBody>
          <a:bodyPr/>
          <a:lstStyle>
            <a:lvl1pPr>
              <a:defRPr sz="1800"/>
            </a:lvl1pPr>
          </a:lstStyle>
          <a:p>
            <a:r>
              <a:rPr lang="en-US" dirty="0"/>
              <a:t>Click to edit Master title style</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521148"/>
            <a:ext cx="11375136" cy="5234193"/>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4878EAF8-01A3-C646-81D5-63CAAFC7D31A}"/>
              </a:ext>
            </a:extLst>
          </p:cNvPr>
          <p:cNvSpPr>
            <a:spLocks noGrp="1"/>
          </p:cNvSpPr>
          <p:nvPr>
            <p:ph sz="quarter" idx="12"/>
          </p:nvPr>
        </p:nvSpPr>
        <p:spPr>
          <a:xfrm>
            <a:off x="408432" y="5868334"/>
            <a:ext cx="11375136" cy="882650"/>
          </a:xfrm>
          <a:prstGeom prst="rect">
            <a:avLst/>
          </a:prstGeom>
        </p:spPr>
        <p:txBody>
          <a:bodyPr/>
          <a:lstStyle>
            <a:lvl1pPr marL="0" indent="0">
              <a:buNone/>
              <a:tabLst/>
              <a:defRPr sz="1600"/>
            </a:lvl1pPr>
          </a:lstStyle>
          <a:p>
            <a:pPr lvl="0"/>
            <a:r>
              <a:rPr lang="en-US" dirty="0"/>
              <a:t>Edit Master text styles</a:t>
            </a:r>
          </a:p>
        </p:txBody>
      </p:sp>
    </p:spTree>
    <p:extLst>
      <p:ext uri="{BB962C8B-B14F-4D97-AF65-F5344CB8AC3E}">
        <p14:creationId xmlns:p14="http://schemas.microsoft.com/office/powerpoint/2010/main" val="3162388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with header">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84048"/>
          </a:xfrm>
        </p:spPr>
        <p:txBody>
          <a:bodyPr/>
          <a:lstStyle>
            <a:lvl1pPr>
              <a:defRPr sz="1800"/>
            </a:lvl1pPr>
          </a:lstStyle>
          <a:p>
            <a:r>
              <a:rPr lang="en-US" dirty="0"/>
              <a:t>Click to edit Master title style</a:t>
            </a:r>
          </a:p>
        </p:txBody>
      </p:sp>
      <p:sp>
        <p:nvSpPr>
          <p:cNvPr id="4" name="Content Placeholder 3">
            <a:extLst>
              <a:ext uri="{FF2B5EF4-FFF2-40B4-BE49-F238E27FC236}">
                <a16:creationId xmlns:a16="http://schemas.microsoft.com/office/drawing/2014/main" id="{03263370-2278-7547-852A-7B25A3E4349B}"/>
              </a:ext>
            </a:extLst>
          </p:cNvPr>
          <p:cNvSpPr>
            <a:spLocks noGrp="1"/>
          </p:cNvSpPr>
          <p:nvPr>
            <p:ph sz="quarter" idx="11"/>
          </p:nvPr>
        </p:nvSpPr>
        <p:spPr>
          <a:xfrm>
            <a:off x="408432" y="475191"/>
            <a:ext cx="11375136" cy="500169"/>
          </a:xfrm>
          <a:prstGeom prst="rect">
            <a:avLst/>
          </a:prstGeom>
        </p:spPr>
        <p:txBody>
          <a:bodyPr anchor="t"/>
          <a:lstStyle>
            <a:lvl1pPr marL="0" indent="0">
              <a:buNone/>
              <a:tabLst/>
              <a:defRPr sz="2800"/>
            </a:lvl1pPr>
          </a:lstStyle>
          <a:p>
            <a:pPr lvl="0"/>
            <a:r>
              <a:rPr lang="en-US" dirty="0"/>
              <a:t>Edit Master text styles</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1066800"/>
            <a:ext cx="11375136" cy="5628640"/>
          </a:xfrm>
          <a:prstGeom prst="rect">
            <a:avLst/>
          </a:prstGeom>
        </p:spPr>
        <p:txBody>
          <a:bodyPr/>
          <a:lstStyle>
            <a:lvl1pPr>
              <a:defRPr sz="2800"/>
            </a:lvl1pPr>
            <a:lvl2pPr>
              <a:defRPr sz="2800"/>
            </a:lvl2pPr>
            <a:lvl3pPr>
              <a:defRPr sz="2800"/>
            </a:lvl3pPr>
            <a:lvl4pPr>
              <a:defRPr sz="2800"/>
            </a:lvl4pPr>
            <a:lvl5pPr>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0223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with header and footer">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84048"/>
          </a:xfrm>
        </p:spPr>
        <p:txBody>
          <a:bodyPr/>
          <a:lstStyle>
            <a:lvl1pPr>
              <a:defRPr sz="1800"/>
            </a:lvl1pPr>
          </a:lstStyle>
          <a:p>
            <a:r>
              <a:rPr lang="en-US" dirty="0"/>
              <a:t>Click to edit Master title style</a:t>
            </a:r>
          </a:p>
        </p:txBody>
      </p:sp>
      <p:sp>
        <p:nvSpPr>
          <p:cNvPr id="4" name="Content Placeholder 3">
            <a:extLst>
              <a:ext uri="{FF2B5EF4-FFF2-40B4-BE49-F238E27FC236}">
                <a16:creationId xmlns:a16="http://schemas.microsoft.com/office/drawing/2014/main" id="{03263370-2278-7547-852A-7B25A3E4349B}"/>
              </a:ext>
            </a:extLst>
          </p:cNvPr>
          <p:cNvSpPr>
            <a:spLocks noGrp="1"/>
          </p:cNvSpPr>
          <p:nvPr>
            <p:ph sz="quarter" idx="11"/>
          </p:nvPr>
        </p:nvSpPr>
        <p:spPr>
          <a:xfrm>
            <a:off x="408432" y="475191"/>
            <a:ext cx="11375136" cy="490009"/>
          </a:xfrm>
          <a:prstGeom prst="rect">
            <a:avLst/>
          </a:prstGeom>
        </p:spPr>
        <p:txBody>
          <a:bodyPr anchor="t"/>
          <a:lstStyle>
            <a:lvl1pPr marL="0" indent="0">
              <a:buNone/>
              <a:tabLst/>
              <a:defRPr sz="2000"/>
            </a:lvl1pPr>
          </a:lstStyle>
          <a:p>
            <a:pPr lvl="0"/>
            <a:r>
              <a:rPr lang="en-US" dirty="0"/>
              <a:t>Edit Master text styles</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1076960"/>
            <a:ext cx="11375136" cy="4622799"/>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4878EAF8-01A3-C646-81D5-63CAAFC7D31A}"/>
              </a:ext>
            </a:extLst>
          </p:cNvPr>
          <p:cNvSpPr>
            <a:spLocks noGrp="1"/>
          </p:cNvSpPr>
          <p:nvPr>
            <p:ph sz="quarter" idx="12"/>
          </p:nvPr>
        </p:nvSpPr>
        <p:spPr>
          <a:xfrm>
            <a:off x="408432" y="5832475"/>
            <a:ext cx="11375136" cy="882650"/>
          </a:xfrm>
          <a:prstGeom prst="rect">
            <a:avLst/>
          </a:prstGeom>
        </p:spPr>
        <p:txBody>
          <a:bodyPr/>
          <a:lstStyle>
            <a:lvl1pPr marL="0" indent="0">
              <a:buNone/>
              <a:tabLst/>
              <a:defRPr sz="1600"/>
            </a:lvl1pPr>
          </a:lstStyle>
          <a:p>
            <a:pPr lvl="0"/>
            <a:r>
              <a:rPr lang="en-US" dirty="0"/>
              <a:t>Edit Master text styles</a:t>
            </a:r>
          </a:p>
        </p:txBody>
      </p:sp>
    </p:spTree>
    <p:extLst>
      <p:ext uri="{BB962C8B-B14F-4D97-AF65-F5344CB8AC3E}">
        <p14:creationId xmlns:p14="http://schemas.microsoft.com/office/powerpoint/2010/main" val="689483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with header and footer 2 lin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21792"/>
          </a:xfrm>
        </p:spPr>
        <p:txBody>
          <a:bodyPr/>
          <a:lstStyle>
            <a:lvl1pPr>
              <a:defRPr sz="1800"/>
            </a:lvl1pPr>
          </a:lstStyle>
          <a:p>
            <a:r>
              <a:rPr lang="en-US" dirty="0"/>
              <a:t>Click to edit Master title style</a:t>
            </a:r>
          </a:p>
        </p:txBody>
      </p:sp>
      <p:sp>
        <p:nvSpPr>
          <p:cNvPr id="4" name="Content Placeholder 3">
            <a:extLst>
              <a:ext uri="{FF2B5EF4-FFF2-40B4-BE49-F238E27FC236}">
                <a16:creationId xmlns:a16="http://schemas.microsoft.com/office/drawing/2014/main" id="{03263370-2278-7547-852A-7B25A3E4349B}"/>
              </a:ext>
            </a:extLst>
          </p:cNvPr>
          <p:cNvSpPr>
            <a:spLocks noGrp="1"/>
          </p:cNvSpPr>
          <p:nvPr>
            <p:ph sz="quarter" idx="11"/>
          </p:nvPr>
        </p:nvSpPr>
        <p:spPr>
          <a:xfrm>
            <a:off x="408432" y="719031"/>
            <a:ext cx="11375136" cy="1071669"/>
          </a:xfrm>
          <a:prstGeom prst="rect">
            <a:avLst/>
          </a:prstGeom>
        </p:spPr>
        <p:txBody>
          <a:bodyPr anchor="t"/>
          <a:lstStyle>
            <a:lvl1pPr marL="0" indent="0">
              <a:buNone/>
              <a:tabLst/>
              <a:defRPr sz="2000"/>
            </a:lvl1pPr>
          </a:lstStyle>
          <a:p>
            <a:pPr lvl="0"/>
            <a:r>
              <a:rPr lang="en-US" dirty="0"/>
              <a:t>Edit Master text styles</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1874520"/>
            <a:ext cx="11375136" cy="3825239"/>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4878EAF8-01A3-C646-81D5-63CAAFC7D31A}"/>
              </a:ext>
            </a:extLst>
          </p:cNvPr>
          <p:cNvSpPr>
            <a:spLocks noGrp="1"/>
          </p:cNvSpPr>
          <p:nvPr>
            <p:ph sz="quarter" idx="12"/>
          </p:nvPr>
        </p:nvSpPr>
        <p:spPr>
          <a:xfrm>
            <a:off x="408432" y="5832475"/>
            <a:ext cx="11375136" cy="882650"/>
          </a:xfrm>
          <a:prstGeom prst="rect">
            <a:avLst/>
          </a:prstGeom>
        </p:spPr>
        <p:txBody>
          <a:bodyPr/>
          <a:lstStyle>
            <a:lvl1pPr marL="0" indent="0">
              <a:buNone/>
              <a:tabLst/>
              <a:defRPr sz="1600"/>
            </a:lvl1pPr>
          </a:lstStyle>
          <a:p>
            <a:pPr lvl="0"/>
            <a:r>
              <a:rPr lang="en-US" dirty="0"/>
              <a:t>Edit Master text styles</a:t>
            </a:r>
          </a:p>
        </p:txBody>
      </p:sp>
    </p:spTree>
    <p:extLst>
      <p:ext uri="{BB962C8B-B14F-4D97-AF65-F5344CB8AC3E}">
        <p14:creationId xmlns:p14="http://schemas.microsoft.com/office/powerpoint/2010/main" val="3449943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3214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369332"/>
          </a:xfrm>
          <a:prstGeom prst="rect">
            <a:avLst/>
          </a:prstGeom>
          <a:solidFill>
            <a:srgbClr val="001A47"/>
          </a:solidFill>
        </p:spPr>
        <p:txBody>
          <a:bodyPr vert="horz" lIns="91440" tIns="45720" rIns="91440" bIns="45720" rtlCol="0" anchor="t" anchorCtr="0">
            <a:noAutofit/>
          </a:bodyPr>
          <a:lstStyle/>
          <a:p>
            <a:r>
              <a:rPr lang="en-US" dirty="0"/>
              <a:t>Click to edit Master title style</a:t>
            </a:r>
          </a:p>
        </p:txBody>
      </p:sp>
      <p:sp>
        <p:nvSpPr>
          <p:cNvPr id="4" name="Text Placeholder 3">
            <a:extLst>
              <a:ext uri="{FF2B5EF4-FFF2-40B4-BE49-F238E27FC236}">
                <a16:creationId xmlns:a16="http://schemas.microsoft.com/office/drawing/2014/main" id="{98CCD7AE-E6DE-4592-894F-F3E075B9E6C8}"/>
              </a:ext>
            </a:extLst>
          </p:cNvPr>
          <p:cNvSpPr>
            <a:spLocks noGrp="1"/>
          </p:cNvSpPr>
          <p:nvPr>
            <p:ph type="body" idx="1"/>
          </p:nvPr>
        </p:nvSpPr>
        <p:spPr>
          <a:xfrm>
            <a:off x="838200" y="952107"/>
            <a:ext cx="10515600" cy="52248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956525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3" r:id="rId3"/>
    <p:sldLayoutId id="2147483684" r:id="rId4"/>
    <p:sldLayoutId id="2147483685" r:id="rId5"/>
    <p:sldLayoutId id="2147483686" r:id="rId6"/>
    <p:sldLayoutId id="2147483687" r:id="rId7"/>
    <p:sldLayoutId id="2147483688" r:id="rId8"/>
  </p:sldLayoutIdLst>
  <p:txStyles>
    <p:titleStyle>
      <a:lvl1pPr algn="l" defTabSz="914400" rtl="0" eaLnBrk="1" latinLnBrk="0" hangingPunct="1">
        <a:spcBef>
          <a:spcPct val="0"/>
        </a:spcBef>
        <a:buNone/>
        <a:defRPr sz="18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964894-BB7B-E74F-ACF9-F034D306E68D}"/>
              </a:ext>
            </a:extLst>
          </p:cNvPr>
          <p:cNvSpPr>
            <a:spLocks noGrp="1"/>
          </p:cNvSpPr>
          <p:nvPr>
            <p:ph type="title"/>
          </p:nvPr>
        </p:nvSpPr>
        <p:spPr/>
        <p:txBody>
          <a:bodyPr/>
          <a:lstStyle/>
          <a:p>
            <a:r>
              <a:rPr lang="en-US" dirty="0"/>
              <a:t>Chapter 2 Opener</a:t>
            </a:r>
          </a:p>
        </p:txBody>
      </p:sp>
      <p:pic>
        <p:nvPicPr>
          <p:cNvPr id="6" name="Content Placeholder 5" descr="Photograph of a red-winged blackbird."/>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534410" y="479425"/>
            <a:ext cx="7123180" cy="6300788"/>
          </a:xfrm>
        </p:spPr>
      </p:pic>
    </p:spTree>
    <p:extLst>
      <p:ext uri="{BB962C8B-B14F-4D97-AF65-F5344CB8AC3E}">
        <p14:creationId xmlns:p14="http://schemas.microsoft.com/office/powerpoint/2010/main" val="777245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BEE6CE-883B-4B4F-BF91-267F8B9BCD48}"/>
              </a:ext>
            </a:extLst>
          </p:cNvPr>
          <p:cNvSpPr>
            <a:spLocks noGrp="1"/>
          </p:cNvSpPr>
          <p:nvPr>
            <p:ph type="title"/>
          </p:nvPr>
        </p:nvSpPr>
        <p:spPr/>
        <p:txBody>
          <a:bodyPr/>
          <a:lstStyle/>
          <a:p>
            <a:r>
              <a:rPr lang="en-US" dirty="0"/>
              <a:t>FIGURE 2.2  Hearing and song learning (Part 1)</a:t>
            </a:r>
          </a:p>
        </p:txBody>
      </p:sp>
      <p:pic>
        <p:nvPicPr>
          <p:cNvPr id="6" name="Content Placeholder 5" descr="A series of three shaded graphs provide data on white-crowned sparrows. The X axis measures time in seconds from 0 through 0.5 seconds and the Y axis measures frequency in kilohertz from 1 through 7. The first graph for Father has thick vertical wall patterns of frequencies. There are 8 such walls and they all range from 1 through 5 and from 1 through 6. The second graph for Son 1 with intact hearing has thin vertical patterns with the range same as that of the father. The third graph for son 2 who is deaf has very sparse dotted patterns with range from 0 through 3 at the beginning, from 0 through 3 about 0.25 and a relatively dense wall pattern about 0.45 to 0.5."/>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622021" y="479425"/>
            <a:ext cx="2947959" cy="6300788"/>
          </a:xfrm>
        </p:spPr>
      </p:pic>
    </p:spTree>
    <p:extLst>
      <p:ext uri="{BB962C8B-B14F-4D97-AF65-F5344CB8AC3E}">
        <p14:creationId xmlns:p14="http://schemas.microsoft.com/office/powerpoint/2010/main" val="3879010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98E97E-D361-884B-9796-5BF1D3D39954}"/>
              </a:ext>
            </a:extLst>
          </p:cNvPr>
          <p:cNvSpPr>
            <a:spLocks noGrp="1"/>
          </p:cNvSpPr>
          <p:nvPr>
            <p:ph type="title"/>
          </p:nvPr>
        </p:nvSpPr>
        <p:spPr/>
        <p:txBody>
          <a:bodyPr/>
          <a:lstStyle/>
          <a:p>
            <a:r>
              <a:rPr lang="en-US" dirty="0"/>
              <a:t>FIGURE 2.2  Hearing and song learning (Part 2)</a:t>
            </a:r>
          </a:p>
        </p:txBody>
      </p:sp>
      <p:pic>
        <p:nvPicPr>
          <p:cNvPr id="6" name="Content Placeholder 5" descr="Photo of a male zebra finch."/>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995738" y="479425"/>
            <a:ext cx="4200525" cy="6300788"/>
          </a:xfrm>
        </p:spPr>
      </p:pic>
    </p:spTree>
    <p:extLst>
      <p:ext uri="{BB962C8B-B14F-4D97-AF65-F5344CB8AC3E}">
        <p14:creationId xmlns:p14="http://schemas.microsoft.com/office/powerpoint/2010/main" val="4065403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066060-AF49-CB4E-968D-0310B860960D}"/>
              </a:ext>
            </a:extLst>
          </p:cNvPr>
          <p:cNvSpPr>
            <a:spLocks noGrp="1"/>
          </p:cNvSpPr>
          <p:nvPr>
            <p:ph type="title"/>
          </p:nvPr>
        </p:nvSpPr>
        <p:spPr>
          <a:xfrm>
            <a:off x="0" y="0"/>
            <a:ext cx="12192000" cy="384048"/>
          </a:xfrm>
        </p:spPr>
        <p:txBody>
          <a:bodyPr/>
          <a:lstStyle/>
          <a:p>
            <a:r>
              <a:rPr lang="en-US" dirty="0"/>
              <a:t>FIGURE 2.3  Song-learning hypothesis based on laboratory experiments with white-crowned sparrows</a:t>
            </a:r>
          </a:p>
        </p:txBody>
      </p:sp>
      <p:pic>
        <p:nvPicPr>
          <p:cNvPr id="6" name="Content Placeholder 5" descr="A series of two shaded graphs present data for song-learning hypothesis for white-crowned sparrows. The X axis presents age in days from 0 through 200 with increments of 10 up to 50 and then from 50 through 200 with increments of 50. The graph for Song sparrow song has patches from 1 through 50. Clusters are light around 1 to 40 and heavy from 40 through 50. The graph for White-crowned sparrow song has a light streaked line from 0 through 10 and a heavily streaked line from 50 through 60. Thin clusters from 10 to 50 are seen. Plastic song and Full song are the songs developed from days 150 through 250. Data for Plastic song with matching phase are from 150 through 200 with light streaks. Data for Full song are from 200 through 250 with thick clusters at the beginning and thin streaks thereafte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303472"/>
            <a:ext cx="11376025" cy="4652694"/>
          </a:xfrm>
        </p:spPr>
      </p:pic>
    </p:spTree>
    <p:extLst>
      <p:ext uri="{BB962C8B-B14F-4D97-AF65-F5344CB8AC3E}">
        <p14:creationId xmlns:p14="http://schemas.microsoft.com/office/powerpoint/2010/main" val="2658262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CD5741-4652-E14B-9C9E-FAD71BB192A2}"/>
              </a:ext>
            </a:extLst>
          </p:cNvPr>
          <p:cNvSpPr>
            <a:spLocks noGrp="1"/>
          </p:cNvSpPr>
          <p:nvPr>
            <p:ph type="title"/>
          </p:nvPr>
        </p:nvSpPr>
        <p:spPr>
          <a:xfrm>
            <a:off x="0" y="0"/>
            <a:ext cx="12192000" cy="384048"/>
          </a:xfrm>
        </p:spPr>
        <p:txBody>
          <a:bodyPr/>
          <a:lstStyle/>
          <a:p>
            <a:r>
              <a:rPr lang="en-US" dirty="0"/>
              <a:t>BOX 2.2  Spectrograms of contact calls of two parrot species</a:t>
            </a:r>
          </a:p>
        </p:txBody>
      </p:sp>
      <p:pic>
        <p:nvPicPr>
          <p:cNvPr id="6" name="Content Placeholder 5" descr="A series of three shaded graphs present data for song learning in birds adopted by other species. All three graphs measure Time in seconds on the X axis and Frequency in kilohertz from 0 through 6 with increments of 1 on the Y axis. The first graph contains data for galah reared by galahs. At one second, pair of 4 blotches is seen at 1 and 2 frequencies. After that, thicker blotches are seen about 3 and 4. At 2 seconds, similar blotches are seen strewn all over from 1 through 5. The second graph contains data for pink cockatoo reared by pink cockatoos. A thin cluster followed by a thick cluster is seen about 1 and 2 at 0.5 second followed by a similar, bigger cluster between 1 and 5 about 1.5 seconds. The third graph contains data for galah reared by pink cockatoos. A thin streak of blotches are seen about 2 and a thin patch of blotches higher up about 4 to 5 around 0.5 seconds. This is followed by a thicker series of lower blotches and a thin series of higher blotches about 1.5 seconds on the X axi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223955" y="479425"/>
            <a:ext cx="5744091" cy="6300788"/>
          </a:xfrm>
        </p:spPr>
      </p:pic>
    </p:spTree>
    <p:extLst>
      <p:ext uri="{BB962C8B-B14F-4D97-AF65-F5344CB8AC3E}">
        <p14:creationId xmlns:p14="http://schemas.microsoft.com/office/powerpoint/2010/main" val="694984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D82080-9918-064E-AF04-DBD2F94CAF71}"/>
              </a:ext>
            </a:extLst>
          </p:cNvPr>
          <p:cNvSpPr>
            <a:spLocks noGrp="1"/>
          </p:cNvSpPr>
          <p:nvPr>
            <p:ph type="title"/>
          </p:nvPr>
        </p:nvSpPr>
        <p:spPr>
          <a:xfrm>
            <a:off x="0" y="0"/>
            <a:ext cx="12192000" cy="384048"/>
          </a:xfrm>
        </p:spPr>
        <p:txBody>
          <a:bodyPr/>
          <a:lstStyle/>
          <a:p>
            <a:r>
              <a:rPr lang="en-US" dirty="0"/>
              <a:t>FIGURE 2.4  Social experience influences song development</a:t>
            </a:r>
          </a:p>
        </p:txBody>
      </p:sp>
      <p:pic>
        <p:nvPicPr>
          <p:cNvPr id="6" name="Content Placeholder 5" descr="A set of two shaded graphs depict data on how social experience influences song development. The X axis measures time in seconds from 0 through 2 with increments of 0.5. The second measures frequency in kilohertz from 0 through 6 with increments of 2. The graph A depicts data for Strawberry finch. Data is mapped in patches from a through h. Approximate data follows. a, 0.25, 5. b, 0.35, 4. c, 0.5, 5. b, 0.5, 5. d, 0.75, 6. e, 0.9, 5. f, 0.95, 4. e, 1.1, 5. f, 1.25, 4. g, 1.5, 4 through 3. h, 2, stray dots from 2 through 4. The graph B depicts data for the white-crowned sparrow. Approximate data follows. Two unnamed patches are in the range of 5 with corresponding points of 0.1 and 0.2 seconds on the X axis. a, 0.4, 5. b, 0.6, 3 through 5. c, 0.65, 5. b, 0.75, 4 through 5. c, 0.7, 4. b, 0.75, 3 through 5. d, 0.9, 5. e, 1.1, 4 through 3. f, 1.25, 3 through 4. f, 1.25, 3. g, 1.4 through 1.6, 3 through 2. h, 1.9, 2 through 4."/>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952410" y="479425"/>
            <a:ext cx="8287181" cy="6300788"/>
          </a:xfrm>
        </p:spPr>
      </p:pic>
    </p:spTree>
    <p:extLst>
      <p:ext uri="{BB962C8B-B14F-4D97-AF65-F5344CB8AC3E}">
        <p14:creationId xmlns:p14="http://schemas.microsoft.com/office/powerpoint/2010/main" val="934911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E91F1A-10F7-F84C-A916-EBD180FBEE9B}"/>
              </a:ext>
            </a:extLst>
          </p:cNvPr>
          <p:cNvSpPr>
            <a:spLocks noGrp="1"/>
          </p:cNvSpPr>
          <p:nvPr>
            <p:ph type="title"/>
          </p:nvPr>
        </p:nvSpPr>
        <p:spPr/>
        <p:txBody>
          <a:bodyPr/>
          <a:lstStyle/>
          <a:p>
            <a:r>
              <a:rPr lang="en-US" dirty="0"/>
              <a:t>FIGURE 2.4  Social experience influences song development (Part 1)</a:t>
            </a:r>
          </a:p>
        </p:txBody>
      </p:sp>
      <p:pic>
        <p:nvPicPr>
          <p:cNvPr id="6" name="Content Placeholder 5" descr="The first of a set of two shaded graphs depicts data on how social experience influences song development. The X axis measures time in seconds from 0 through 2 with increments of 0.5. The second measures frequency in kilohertz from 0 through 6 with increments of 2. The graph A depicts data for Strawberry finch. Data is mapped in patches from a through h. Approximate data follows. a, 0.25, 5. b, 0.35, 4. c, 0.5, 5. b, 0.5, 5. d, 0.75, 6. e, 0.9, 5. f, 0.95, 4. e, 1.1, 5. f, 1.25, 4. g, 1.5, 4 through 3. h, 2, stray dots from 2 through 4.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372077"/>
            <a:ext cx="11376025" cy="4515483"/>
          </a:xfrm>
        </p:spPr>
      </p:pic>
    </p:spTree>
    <p:extLst>
      <p:ext uri="{BB962C8B-B14F-4D97-AF65-F5344CB8AC3E}">
        <p14:creationId xmlns:p14="http://schemas.microsoft.com/office/powerpoint/2010/main" val="3827802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8A4EB2-1451-034F-8907-B6E0F9D6BFFF}"/>
              </a:ext>
            </a:extLst>
          </p:cNvPr>
          <p:cNvSpPr>
            <a:spLocks noGrp="1"/>
          </p:cNvSpPr>
          <p:nvPr>
            <p:ph type="title"/>
          </p:nvPr>
        </p:nvSpPr>
        <p:spPr/>
        <p:txBody>
          <a:bodyPr/>
          <a:lstStyle/>
          <a:p>
            <a:r>
              <a:rPr lang="en-US" dirty="0"/>
              <a:t>FIGURE 2.4  Social experience influences song development (Part 2)</a:t>
            </a:r>
          </a:p>
        </p:txBody>
      </p:sp>
      <p:pic>
        <p:nvPicPr>
          <p:cNvPr id="6" name="Content Placeholder 5" descr="The second of a set of two shaded graphs depicts data on how social experience influences song development. The X axis measures time in seconds from 0 through 2 with increments of 0.5. The second measures frequency in kilohertz from 0 through 6 with increments of 2. The graph B depicts data for the white-crowned sparrow. Approximate data follows. Two unnamed patches are in the range of 5 with corresponding points of 0.1 and 0.2 seconds on the X axis. a, 0.4, 5. b, 0.6, 3 through 5. c, 0.65, 5. b, 0.75, 4 through 5. c, 0.7, 4. b, 0.75, 3 through 5. d, 0.9, 5. e, 1.1, 4 through 3. f, 1.25, 3 through 4. f, 1.25, 3. g, 1.4 through 1.6, 3 through 2. h, 1.9, 2 through 4."/>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347130"/>
            <a:ext cx="11376025" cy="4565378"/>
          </a:xfrm>
        </p:spPr>
      </p:pic>
    </p:spTree>
    <p:extLst>
      <p:ext uri="{BB962C8B-B14F-4D97-AF65-F5344CB8AC3E}">
        <p14:creationId xmlns:p14="http://schemas.microsoft.com/office/powerpoint/2010/main" val="3686942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0BB145-420F-784A-BFEA-FE86D9D6D3DF}"/>
              </a:ext>
            </a:extLst>
          </p:cNvPr>
          <p:cNvSpPr>
            <a:spLocks noGrp="1"/>
          </p:cNvSpPr>
          <p:nvPr>
            <p:ph type="title"/>
          </p:nvPr>
        </p:nvSpPr>
        <p:spPr>
          <a:xfrm>
            <a:off x="0" y="0"/>
            <a:ext cx="12192000" cy="384048"/>
          </a:xfrm>
        </p:spPr>
        <p:txBody>
          <a:bodyPr/>
          <a:lstStyle/>
          <a:p>
            <a:r>
              <a:rPr lang="en-US" dirty="0"/>
              <a:t>BOX 2.3  Song preferences of female European starlings</a:t>
            </a:r>
          </a:p>
        </p:txBody>
      </p:sp>
      <p:pic>
        <p:nvPicPr>
          <p:cNvPr id="6" name="Content Placeholder 5" descr="A bar graph contains data on song preferences of European starlings. The Y axis contains data for time on perch in seconds from 0 through 1,750 with increments of 250. Approximate data follows: Long song: 1,600. Short song: 1,00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109607" y="479425"/>
            <a:ext cx="3972786" cy="6300788"/>
          </a:xfrm>
        </p:spPr>
      </p:pic>
    </p:spTree>
    <p:extLst>
      <p:ext uri="{BB962C8B-B14F-4D97-AF65-F5344CB8AC3E}">
        <p14:creationId xmlns:p14="http://schemas.microsoft.com/office/powerpoint/2010/main" val="2021954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A64C43-293B-004A-9802-CD9876200EF5}"/>
              </a:ext>
            </a:extLst>
          </p:cNvPr>
          <p:cNvSpPr>
            <a:spLocks noGrp="1"/>
          </p:cNvSpPr>
          <p:nvPr>
            <p:ph type="title"/>
          </p:nvPr>
        </p:nvSpPr>
        <p:spPr>
          <a:xfrm>
            <a:off x="0" y="0"/>
            <a:ext cx="12192000" cy="384048"/>
          </a:xfrm>
        </p:spPr>
        <p:txBody>
          <a:bodyPr/>
          <a:lstStyle/>
          <a:p>
            <a:r>
              <a:rPr lang="en-US" dirty="0"/>
              <a:t>FIGURE 2.5  Song control system of a typical songbird</a:t>
            </a:r>
          </a:p>
        </p:txBody>
      </p:sp>
      <p:pic>
        <p:nvPicPr>
          <p:cNvPr id="6" name="Content Placeholder 5" descr="An illustration of a songbird's nuclei. The H V C and N C M areas are at the top flowing into the R A area, which flow into the n X l l t s at the bottom. The right top has the L M A N which is followed by an X at the bottom flowing into a round area which further flows into the n X l l t s at the end. The L M A N is connected to the R A in the middl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281367" y="479425"/>
            <a:ext cx="7629267" cy="6300788"/>
          </a:xfrm>
        </p:spPr>
      </p:pic>
    </p:spTree>
    <p:extLst>
      <p:ext uri="{BB962C8B-B14F-4D97-AF65-F5344CB8AC3E}">
        <p14:creationId xmlns:p14="http://schemas.microsoft.com/office/powerpoint/2010/main" val="2017818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01B3E8-F5D1-F646-8D45-754A32519375}"/>
              </a:ext>
            </a:extLst>
          </p:cNvPr>
          <p:cNvSpPr>
            <a:spLocks noGrp="1"/>
          </p:cNvSpPr>
          <p:nvPr>
            <p:ph type="title"/>
          </p:nvPr>
        </p:nvSpPr>
        <p:spPr>
          <a:xfrm>
            <a:off x="0" y="0"/>
            <a:ext cx="12192000" cy="384048"/>
          </a:xfrm>
        </p:spPr>
        <p:txBody>
          <a:bodyPr/>
          <a:lstStyle/>
          <a:p>
            <a:r>
              <a:rPr lang="en-US" dirty="0"/>
              <a:t>FIGURE 2.6  Difference in the size of one nucleus of the song control system</a:t>
            </a:r>
          </a:p>
        </p:txBody>
      </p:sp>
      <p:pic>
        <p:nvPicPr>
          <p:cNvPr id="6" name="Content Placeholder 5" descr="A photo of a male nucleus shows a big R A area at the right side.&#10;A photo of a female nucleus shows a small R A area at the right side.&#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247340"/>
            <a:ext cx="11376025" cy="4764957"/>
          </a:xfrm>
        </p:spPr>
      </p:pic>
    </p:spTree>
    <p:extLst>
      <p:ext uri="{BB962C8B-B14F-4D97-AF65-F5344CB8AC3E}">
        <p14:creationId xmlns:p14="http://schemas.microsoft.com/office/powerpoint/2010/main" val="2472168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F977B9-02AB-954F-943A-3248AA67C9B6}"/>
              </a:ext>
            </a:extLst>
          </p:cNvPr>
          <p:cNvSpPr>
            <a:spLocks noGrp="1"/>
          </p:cNvSpPr>
          <p:nvPr>
            <p:ph type="title"/>
          </p:nvPr>
        </p:nvSpPr>
        <p:spPr>
          <a:xfrm>
            <a:off x="0" y="0"/>
            <a:ext cx="12192000" cy="384048"/>
          </a:xfrm>
        </p:spPr>
        <p:txBody>
          <a:bodyPr/>
          <a:lstStyle/>
          <a:p>
            <a:r>
              <a:rPr lang="en-US" dirty="0"/>
              <a:t>BOX 2.1 Figure A  Sound waveform</a:t>
            </a:r>
          </a:p>
        </p:txBody>
      </p:sp>
      <p:pic>
        <p:nvPicPr>
          <p:cNvPr id="6" name="Content Placeholder 5" descr="A line graph illustrates a sinusoidal tone. The X axis marks Time and the Y axis marks Sound pressure. The line graph starts at the left top and ends half-way near the end. The graph moves up and down sharply throughout."/>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281367" y="479425"/>
            <a:ext cx="7629267" cy="6300788"/>
          </a:xfrm>
        </p:spPr>
      </p:pic>
    </p:spTree>
    <p:extLst>
      <p:ext uri="{BB962C8B-B14F-4D97-AF65-F5344CB8AC3E}">
        <p14:creationId xmlns:p14="http://schemas.microsoft.com/office/powerpoint/2010/main" val="1221287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A2659E-C961-2D4A-BBE1-4D8B6FA303EF}"/>
              </a:ext>
            </a:extLst>
          </p:cNvPr>
          <p:cNvSpPr>
            <a:spLocks noGrp="1"/>
          </p:cNvSpPr>
          <p:nvPr>
            <p:ph type="title"/>
          </p:nvPr>
        </p:nvSpPr>
        <p:spPr/>
        <p:txBody>
          <a:bodyPr/>
          <a:lstStyle/>
          <a:p>
            <a:r>
              <a:rPr lang="en-US" dirty="0"/>
              <a:t>FIGURE 2.6  Difference in the size of one nucleus of the song control system (Part 1)</a:t>
            </a:r>
          </a:p>
        </p:txBody>
      </p:sp>
      <p:pic>
        <p:nvPicPr>
          <p:cNvPr id="6" name="Content Placeholder 5" descr="A photo of a male nucleus shows a big R A area at the right sid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287693" y="479425"/>
            <a:ext cx="7616615" cy="6300788"/>
          </a:xfrm>
        </p:spPr>
      </p:pic>
    </p:spTree>
    <p:extLst>
      <p:ext uri="{BB962C8B-B14F-4D97-AF65-F5344CB8AC3E}">
        <p14:creationId xmlns:p14="http://schemas.microsoft.com/office/powerpoint/2010/main" val="47594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F48B7D-30D8-E748-A0F5-DE5919AC2494}"/>
              </a:ext>
            </a:extLst>
          </p:cNvPr>
          <p:cNvSpPr>
            <a:spLocks noGrp="1"/>
          </p:cNvSpPr>
          <p:nvPr>
            <p:ph type="title"/>
          </p:nvPr>
        </p:nvSpPr>
        <p:spPr/>
        <p:txBody>
          <a:bodyPr/>
          <a:lstStyle/>
          <a:p>
            <a:r>
              <a:rPr lang="en-US" dirty="0"/>
              <a:t>FIGURE 2.6  Difference in the size of one nucleus of the song control system (Part 2)</a:t>
            </a:r>
          </a:p>
        </p:txBody>
      </p:sp>
      <p:pic>
        <p:nvPicPr>
          <p:cNvPr id="6" name="Content Placeholder 5" descr="A photo of a female nucleus shows a small R A area at the right sid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439519" y="479425"/>
            <a:ext cx="7312962" cy="6300788"/>
          </a:xfrm>
        </p:spPr>
      </p:pic>
    </p:spTree>
    <p:extLst>
      <p:ext uri="{BB962C8B-B14F-4D97-AF65-F5344CB8AC3E}">
        <p14:creationId xmlns:p14="http://schemas.microsoft.com/office/powerpoint/2010/main" val="1033448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23A548-9E31-2149-A0BB-F02616817E2D}"/>
              </a:ext>
            </a:extLst>
          </p:cNvPr>
          <p:cNvSpPr>
            <a:spLocks noGrp="1"/>
          </p:cNvSpPr>
          <p:nvPr>
            <p:ph type="title"/>
          </p:nvPr>
        </p:nvSpPr>
        <p:spPr>
          <a:xfrm>
            <a:off x="0" y="0"/>
            <a:ext cx="12192000" cy="384048"/>
          </a:xfrm>
        </p:spPr>
        <p:txBody>
          <a:bodyPr/>
          <a:lstStyle/>
          <a:p>
            <a:r>
              <a:rPr lang="en-US" dirty="0"/>
              <a:t>FIGURE 2.7  Song competition in the European starling changes the size of the brain</a:t>
            </a:r>
          </a:p>
        </p:txBody>
      </p:sp>
      <p:pic>
        <p:nvPicPr>
          <p:cNvPr id="6" name="Content Placeholder 5" descr="A bar graph contains data on song control nucleus for various areas in the brain of a songbird. The Y axis contains data of volume in cubic millimeter from 0 through 38. The measurements are from 0 through 5 with increments of 1 and from 34 through 38 with increments of 2 thereafter. Approximate data follows. For H V C: Short song, 4.75; Long song, 4.5. For R A: Short song, 1.5; Long song, 2. For L M A N: Short song and Long song, 0.25. For Area X: Short song, 36; Long song, 35."/>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812281" y="479425"/>
            <a:ext cx="4567438" cy="6300788"/>
          </a:xfrm>
        </p:spPr>
      </p:pic>
    </p:spTree>
    <p:extLst>
      <p:ext uri="{BB962C8B-B14F-4D97-AF65-F5344CB8AC3E}">
        <p14:creationId xmlns:p14="http://schemas.microsoft.com/office/powerpoint/2010/main" val="3562239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21E505-7EF6-AD47-A8DC-224E1148FE35}"/>
              </a:ext>
            </a:extLst>
          </p:cNvPr>
          <p:cNvSpPr>
            <a:spLocks noGrp="1"/>
          </p:cNvSpPr>
          <p:nvPr>
            <p:ph type="title"/>
          </p:nvPr>
        </p:nvSpPr>
        <p:spPr>
          <a:xfrm>
            <a:off x="0" y="0"/>
            <a:ext cx="12192000" cy="384048"/>
          </a:xfrm>
        </p:spPr>
        <p:txBody>
          <a:bodyPr/>
          <a:lstStyle/>
          <a:p>
            <a:r>
              <a:rPr lang="en-US" dirty="0"/>
              <a:t>FIGURE 2.8  Single cells and song learning in the swamp sparrow</a:t>
            </a:r>
          </a:p>
        </p:txBody>
      </p:sp>
      <p:pic>
        <p:nvPicPr>
          <p:cNvPr id="6" name="Content Placeholder 5" descr="A set of three shaded graphs depict data on how social experience influences song development. The X axis measures time in seconds from 0 through 2 with increments of 0.5. The Y axis measures frequency in kilohertz from 0 through 10 with increments of 2. The first graph depicts data for Song type A. Eight streaks are shown with ranges from 10 through 6 and 8 through 4 alternatively. Four patches are seen at the bottom around frequency 2. The second graph depicts data for Song type B. A series of 3 streaks are seen from ranges 6 through 4; 2 through 6; and 6 through 2. The same pattern is repeated two more times. The third graph depicts data for Song type C. Eight streaks are seen. The first ranges from 10 through 6 followed by 9 through 2 and the rest are from 8 through 2.&#10;A set of three shaded graphs depict data on how social experience influences song development. The X axis measures time in seconds from 0 through 2 with increments of 0.5. The Y axis measures action potentials per 25 milliseconds from 0 through 15 with increments of 5. All graphs measure time in seconds from 0 through 2 with increments of 1 on the X axis. The first graph has action potentials ranging from 2 through 4 majorly from 0 to 1; from 2 through 4 from 1 to 2; and from 2 to 3 from 2 to 2.5 on the X axis. The second graph has action potentials ranging from 1 through 4 majorly from 0.25 to 0.75; from 13 through 12 for 0.75 through 1.25; from 12 through 2 from 1.25 through 2 and 2 thereafter until 2.5. The last graph has action potentials ranging from 3 through 7 for 0 through 0.9; from 7 through 9 until 0.95; from 3 through 6 until 2 and about 3 thereafter.&#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515525"/>
            <a:ext cx="11376025" cy="4228588"/>
          </a:xfrm>
        </p:spPr>
      </p:pic>
    </p:spTree>
    <p:extLst>
      <p:ext uri="{BB962C8B-B14F-4D97-AF65-F5344CB8AC3E}">
        <p14:creationId xmlns:p14="http://schemas.microsoft.com/office/powerpoint/2010/main" val="3937800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15DF3D-293F-2247-AD5B-D2D5D7178F66}"/>
              </a:ext>
            </a:extLst>
          </p:cNvPr>
          <p:cNvSpPr>
            <a:spLocks noGrp="1"/>
          </p:cNvSpPr>
          <p:nvPr>
            <p:ph type="title"/>
          </p:nvPr>
        </p:nvSpPr>
        <p:spPr/>
        <p:txBody>
          <a:bodyPr/>
          <a:lstStyle/>
          <a:p>
            <a:r>
              <a:rPr lang="en-US" dirty="0"/>
              <a:t>FIGURE 2.8  Single cells and song learning in the swamp sparrow (Part 1)</a:t>
            </a:r>
          </a:p>
        </p:txBody>
      </p:sp>
      <p:pic>
        <p:nvPicPr>
          <p:cNvPr id="6" name="Content Placeholder 5" descr="Photograph of a swamp sparrow."/>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084781" y="479425"/>
            <a:ext cx="6022439" cy="6300788"/>
          </a:xfrm>
        </p:spPr>
      </p:pic>
    </p:spTree>
    <p:extLst>
      <p:ext uri="{BB962C8B-B14F-4D97-AF65-F5344CB8AC3E}">
        <p14:creationId xmlns:p14="http://schemas.microsoft.com/office/powerpoint/2010/main" val="8612620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53541B-7393-804D-B2F0-4696AF2B685A}"/>
              </a:ext>
            </a:extLst>
          </p:cNvPr>
          <p:cNvSpPr>
            <a:spLocks noGrp="1"/>
          </p:cNvSpPr>
          <p:nvPr>
            <p:ph type="title"/>
          </p:nvPr>
        </p:nvSpPr>
        <p:spPr/>
        <p:txBody>
          <a:bodyPr/>
          <a:lstStyle/>
          <a:p>
            <a:r>
              <a:rPr lang="en-US" dirty="0"/>
              <a:t>FIGURE 2.8  Single cells and song learning in the swamp sparrow (Part 2)</a:t>
            </a:r>
          </a:p>
        </p:txBody>
      </p:sp>
      <p:pic>
        <p:nvPicPr>
          <p:cNvPr id="6" name="Content Placeholder 5" descr="A set of three shaded graphs depict data on how social experience influences song development. The X axis measures time in seconds from 0 through 2 with increments of 0.5. The Y axis measures frequency in kilohertz from 0 through 10 with increments of 2. The first graph depicts data for Song type A. Eight streaks are shown with ranges from 10 through 6 and 8 through 4 alternatively. Four patches are seen at the bottom around frequency 2. The second graph depicts data for Song type B. A series of 3 streaks are seen from ranges 6 through 4; 2 through 6; and 6 through 2. The same pattern is repeated two more times. The third graph depicts data for Song type C. Eight streaks are seen. The first ranges from 10 through 6 followed by 9 through 2 and the rest are from 8 through 2.&#10;A set of three shaded graphs depict data on how social experience influences song development. The X axis measures time in seconds from 0 through 2 with increments of 0.5. The Y axis measures action potentials per 25 milliseconds from 0 through 15 with increments of 5. All graphs measure time in seconds from 0 through 2 with increments of 1 on the X axis. The first graph has action potentials ranging from 2 through 4 majorly from 0 to 1; from 2 through 4 from 1 to 2; and from 2 to 3 from 2 to 2.5 on the X axis. The second graph has action potentials ranging from 1 through 4 majorly from 0.25 to 0.75; from 13 through 12 for 0.75 through 1.25; from 12 through 2 from 1.25 through 2 and 2 thereafter until 2.5. The last graph has action potentials ranging from 3 through 7 for 0 through 0.9; from 7 through 9 until 0.95; from 3 through 6 until 2 and about 3 thereafter.&#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935497"/>
            <a:ext cx="11376025" cy="5388643"/>
          </a:xfrm>
        </p:spPr>
      </p:pic>
    </p:spTree>
    <p:extLst>
      <p:ext uri="{BB962C8B-B14F-4D97-AF65-F5344CB8AC3E}">
        <p14:creationId xmlns:p14="http://schemas.microsoft.com/office/powerpoint/2010/main" val="8671900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E2AD40-1484-4F4A-AA23-C60A8347E30D}"/>
              </a:ext>
            </a:extLst>
          </p:cNvPr>
          <p:cNvSpPr>
            <a:spLocks noGrp="1"/>
          </p:cNvSpPr>
          <p:nvPr>
            <p:ph type="title"/>
          </p:nvPr>
        </p:nvSpPr>
        <p:spPr>
          <a:xfrm>
            <a:off x="0" y="0"/>
            <a:ext cx="12192000" cy="384048"/>
          </a:xfrm>
        </p:spPr>
        <p:txBody>
          <a:bodyPr/>
          <a:lstStyle/>
          <a:p>
            <a:r>
              <a:rPr lang="en-US" dirty="0"/>
              <a:t>FIGURE 2.9  Two phylogenies of song learning in birds</a:t>
            </a:r>
          </a:p>
        </p:txBody>
      </p:sp>
      <p:pic>
        <p:nvPicPr>
          <p:cNvPr id="6" name="Content Placeholder 5" descr="A chart depicts a phylogeny of song learning in birds with Parrots at the far left. Names of birds in the right branch from left to right are: Swifts, Hummingbirds, Owls, Pigeons, Storks, Oscine songbirds, and Suboscines.&#10;A chart depicts a phylogeny of song learning in birds with Pigeons at the far left. A second branch has the names, Swifts and Hummingbirds. The names of birds in the third branch from left to right are: Storks, Gulls, Owls, Woodpeckers, Falcons, Parrots, Oscine songbirds, and Suboscines.&#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572844" y="479425"/>
            <a:ext cx="9046312" cy="6300788"/>
          </a:xfrm>
        </p:spPr>
      </p:pic>
    </p:spTree>
    <p:extLst>
      <p:ext uri="{BB962C8B-B14F-4D97-AF65-F5344CB8AC3E}">
        <p14:creationId xmlns:p14="http://schemas.microsoft.com/office/powerpoint/2010/main" val="16261694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42580B-FBB1-D94A-8826-C1F4F80B4976}"/>
              </a:ext>
            </a:extLst>
          </p:cNvPr>
          <p:cNvSpPr>
            <a:spLocks noGrp="1"/>
          </p:cNvSpPr>
          <p:nvPr>
            <p:ph type="title"/>
          </p:nvPr>
        </p:nvSpPr>
        <p:spPr/>
        <p:txBody>
          <a:bodyPr/>
          <a:lstStyle/>
          <a:p>
            <a:r>
              <a:rPr lang="en-US" dirty="0"/>
              <a:t>FIGURE 2.9  Two phylogenies of song learning in birds (Part 1)</a:t>
            </a:r>
          </a:p>
        </p:txBody>
      </p:sp>
      <p:pic>
        <p:nvPicPr>
          <p:cNvPr id="6" name="Content Placeholder 5" descr="A chart depicts a phylogeny of song learning in birds with Parrots at the far left. Names of birds in the right branch from left to right are: Swifts, Hummingbirds, Owls, Pigeons, Storks, Oscine songbirds, and Suboscine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388433" y="479425"/>
            <a:ext cx="5415135" cy="6300788"/>
          </a:xfrm>
        </p:spPr>
      </p:pic>
    </p:spTree>
    <p:extLst>
      <p:ext uri="{BB962C8B-B14F-4D97-AF65-F5344CB8AC3E}">
        <p14:creationId xmlns:p14="http://schemas.microsoft.com/office/powerpoint/2010/main" val="4248849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84C824-0DDA-9047-B6F2-07321F76F39F}"/>
              </a:ext>
            </a:extLst>
          </p:cNvPr>
          <p:cNvSpPr>
            <a:spLocks noGrp="1"/>
          </p:cNvSpPr>
          <p:nvPr>
            <p:ph type="title"/>
          </p:nvPr>
        </p:nvSpPr>
        <p:spPr/>
        <p:txBody>
          <a:bodyPr/>
          <a:lstStyle/>
          <a:p>
            <a:r>
              <a:rPr lang="en-US" dirty="0"/>
              <a:t>FIGURE 2.9  Two phylogenies of song learning in birds (Part 2)</a:t>
            </a:r>
          </a:p>
        </p:txBody>
      </p:sp>
      <p:pic>
        <p:nvPicPr>
          <p:cNvPr id="6" name="Content Placeholder 5" descr="A chart depicts a phylogeny of song learning in birds with Pigeons at the far left. A second branch has the names, Swifts and Hummingbirds. The names of birds in the third branch from left to right are: Storks, Gulls, Owls, Woodpeckers, Falcons, Parrots, Oscine songbirds, and Suboscine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533933" y="479425"/>
            <a:ext cx="5124134" cy="6300788"/>
          </a:xfrm>
        </p:spPr>
      </p:pic>
    </p:spTree>
    <p:extLst>
      <p:ext uri="{BB962C8B-B14F-4D97-AF65-F5344CB8AC3E}">
        <p14:creationId xmlns:p14="http://schemas.microsoft.com/office/powerpoint/2010/main" val="12758772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7E1AF6-0266-9D45-B396-B4D8BA838CD6}"/>
              </a:ext>
            </a:extLst>
          </p:cNvPr>
          <p:cNvSpPr>
            <a:spLocks noGrp="1"/>
          </p:cNvSpPr>
          <p:nvPr>
            <p:ph type="title"/>
          </p:nvPr>
        </p:nvSpPr>
        <p:spPr/>
        <p:txBody>
          <a:bodyPr/>
          <a:lstStyle/>
          <a:p>
            <a:r>
              <a:rPr lang="en-US" dirty="0"/>
              <a:t>FIGURE 2.10  The song control systems of parrots, hummingbirds, and oscine songbirds are distributed throughout the brain in remarkably similar patterns</a:t>
            </a:r>
          </a:p>
        </p:txBody>
      </p:sp>
      <p:pic>
        <p:nvPicPr>
          <p:cNvPr id="6" name="Content Placeholder 5" descr="A series of 4 illustrations. The first classifies birds into vocal learners and vocal non-learners. Classified birds from top to bottom follow: Pigeons, Swifts, Hummingbirds: Vocal learners, Storks, Gulls, Owls, Woodpeckers, Falcons, Parrots: Vocal learners, Oscine songbirds: vocal learners, and Suboscines. All the unmarked birds above are vocal non learners. The illustrations at right depict the brain patterns of birds. The first one is for Hummingbirds. A circle is at the top with N C M below, P C at bottom right, V M H above that, L 2 at the center of that circle, and C M H V at the top. Other areas at right are V A P, V A N, and V A H. Areas below N C M are A i and V A. To the left are V L N and N d c. The bottom portion has M L d and D M marked. The second illustration is for Parrots. The M L d and D M are at the bottom and two new areas, N L c and A A c above. N D L is at top left followed by a circle having N C M at the center, P C at right bottom, and C M H V at the top of that circle. A C M is at the right of that circle and a tubular structure has I A H V at the top and I A N below. Three uneven shapes at right are named: H V o c, N A o c, and L P O m from top to bottom right. The last illustration is for Oscine songbirds. The M L d and D M are at the bottom. A half-lemon shaped diagram at the center is named cup at the bottom and R A at the top. A pair of circles at top left are named H V C at the top and shelf at the bottom. The circular shaped N C M has P C at its bottom right and a sticklike shaped object within named L 2. The top portion has A v, C M H V and N l f marked. The top right has three uneven shapes named H V o - like, L M A N, and Area X in that orde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489660" y="668338"/>
            <a:ext cx="7212681" cy="6108700"/>
          </a:xfrm>
        </p:spPr>
      </p:pic>
    </p:spTree>
    <p:extLst>
      <p:ext uri="{BB962C8B-B14F-4D97-AF65-F5344CB8AC3E}">
        <p14:creationId xmlns:p14="http://schemas.microsoft.com/office/powerpoint/2010/main" val="848416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9B716B-263C-5245-B51E-D60EB38A1CC6}"/>
              </a:ext>
            </a:extLst>
          </p:cNvPr>
          <p:cNvSpPr>
            <a:spLocks noGrp="1"/>
          </p:cNvSpPr>
          <p:nvPr>
            <p:ph type="title"/>
          </p:nvPr>
        </p:nvSpPr>
        <p:spPr>
          <a:xfrm>
            <a:off x="0" y="0"/>
            <a:ext cx="12192000" cy="384048"/>
          </a:xfrm>
        </p:spPr>
        <p:txBody>
          <a:bodyPr/>
          <a:lstStyle/>
          <a:p>
            <a:r>
              <a:rPr lang="en-US" dirty="0"/>
              <a:t>BOX 2.1 Figure B  Two white-crowned sparrow songs from different dialect populations</a:t>
            </a:r>
          </a:p>
        </p:txBody>
      </p:sp>
      <p:pic>
        <p:nvPicPr>
          <p:cNvPr id="6" name="Content Placeholder 5" descr="A set of two shaded graphs provide data on the types of notes produced by white-crowned sparrow songs from different dialect populations. The Y axis measures time in seconds and has data from 1 through 3 with increments of 1. The X axis measures frequency in kilohertz. The lower graph's X axis measures frequency from 3 through 6 with increments of 1. Approximate data follows. Whistle ranges from 4 to 5 for 1 to 2 seconds. Complex notes range from 3.5 to 6 kilohertz and last around 2 seconds. Buzz has a frequency of 4 to 5 kilohertz and last from 2.5 to 2.75 seconds. Trill last from 3 to 3.5 seconds and have a range of 3 to 4.5 kilohertz. The upper graph's X axis measures frequency from 3 through 6 with increments of 1. Approximate data follows. Whistle ranges from 4 to 5 for 1 to 2 seconds. Buzz ranges from 3 to 5 kilohertz and lasts between 1.75 and 2 seconds. Complex notes range from 3 to 6 kilohertz and last around 2 seconds. Buzz has a frequency of 4 to 5 kilohertz and last from 2.25 to 2.5 seconds. Trill last from 2.25 to 3.15 seconds and have a range of 3 to 4 kilohertz."/>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18583" y="479425"/>
            <a:ext cx="9754834" cy="6300788"/>
          </a:xfrm>
        </p:spPr>
      </p:pic>
    </p:spTree>
    <p:extLst>
      <p:ext uri="{BB962C8B-B14F-4D97-AF65-F5344CB8AC3E}">
        <p14:creationId xmlns:p14="http://schemas.microsoft.com/office/powerpoint/2010/main" val="21390341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78D1CF-16C5-C74E-A4DF-FE773B2C562D}"/>
              </a:ext>
            </a:extLst>
          </p:cNvPr>
          <p:cNvSpPr>
            <a:spLocks noGrp="1"/>
          </p:cNvSpPr>
          <p:nvPr>
            <p:ph type="title"/>
          </p:nvPr>
        </p:nvSpPr>
        <p:spPr>
          <a:xfrm>
            <a:off x="0" y="0"/>
            <a:ext cx="12192000" cy="384048"/>
          </a:xfrm>
        </p:spPr>
        <p:txBody>
          <a:bodyPr/>
          <a:lstStyle/>
          <a:p>
            <a:r>
              <a:rPr lang="en-US" dirty="0"/>
              <a:t>BOX 2.4  Neuronal density in the brains of song-learning birds and primates </a:t>
            </a:r>
            <a:br>
              <a:rPr lang="en-US" dirty="0"/>
            </a:br>
            <a:endParaRPr lang="en-US" dirty="0"/>
          </a:p>
        </p:txBody>
      </p:sp>
      <p:pic>
        <p:nvPicPr>
          <p:cNvPr id="6" name="Content Placeholder 5" descr="A series of pie charts contain data on the number of neurons for various birds with accompanying illustrations showing their brain size and weight. Approximate data follows in the format: Bird's name: Percentage of Pallium; Cerebellum; and Rest of the brain; Number of Neurons; Weight in Grams. Eurasian Jay: 529, 50 %; 10 %; 40 %; 2.85 grams. Owl Monkey: 442; 30 %; 5 %; 65 %; 10.62 grams. Raven: 1204; 60 %; 10 %; 30 % 10.20 grams. Capuchin Monkey: 1140; 20 %; 3 %; 77 %; 39.18 grams. Blue-and-yellow Macaw: 1917; 70 %; 15 %; 15 % 14.38 grams. Macaque Monkey: 1710; 20 %; 2 %; 78 %; 69.83 gram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627788"/>
            <a:ext cx="11376025" cy="4004061"/>
          </a:xfrm>
        </p:spPr>
      </p:pic>
    </p:spTree>
    <p:extLst>
      <p:ext uri="{BB962C8B-B14F-4D97-AF65-F5344CB8AC3E}">
        <p14:creationId xmlns:p14="http://schemas.microsoft.com/office/powerpoint/2010/main" val="3934951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192957-9F9D-5C44-9950-E24E7F5C9179}"/>
              </a:ext>
            </a:extLst>
          </p:cNvPr>
          <p:cNvSpPr>
            <a:spLocks noGrp="1"/>
          </p:cNvSpPr>
          <p:nvPr>
            <p:ph type="title"/>
          </p:nvPr>
        </p:nvSpPr>
        <p:spPr>
          <a:xfrm>
            <a:off x="0" y="0"/>
            <a:ext cx="12192000" cy="384048"/>
          </a:xfrm>
        </p:spPr>
        <p:txBody>
          <a:bodyPr/>
          <a:lstStyle/>
          <a:p>
            <a:r>
              <a:rPr lang="en-US" dirty="0"/>
              <a:t>FIGURE 2.11  Songs match habitats</a:t>
            </a:r>
          </a:p>
        </p:txBody>
      </p:sp>
      <p:pic>
        <p:nvPicPr>
          <p:cNvPr id="6" name="Content Placeholder 5" descr="A set of three shaded graphs at left depict data for dense forests in Sweden, Norway, and England respectively. The X axis measures time in seconds and has data from 0 through 1 with increments of 0.5. The Y axis measures frequency in kilohertz from 0 through 8 with increments of 4. Approximate data follows. For Sweden, Norway, and England: Points are clustered in the range of 3 and 5 throughout.&#10;A set of three shaded graphs at left depict data for open woodlands in Spain, Iran, and Morocco respectively. The X axis measures time in seconds and has data from 0 through 1 with increments of 0.5. The Y axis measures frequency in kilohertz from 0 through 8 with increments of 4. Approximate data follows. For Spain: Points are clustered at far left about 7.5 twice and followed by clusters around 6 twice, 8 twice, 6 and 4 twice. For Iran: Points care clustered ranging from 6 through 8 at left followed by clusters at the top, and middle, about 8, 7 and 6 through 4. The pattern follows at 0.5 second and at 1 second. For Morocco: Points are clustered at far left about 3 to 4, 4 to 5, and from 5 to 7 about 0.25 seconds. The same pattern is repeated 3 more times at 0.25 seconds, 0.5 seconds, 0.75 seconds, and at 1 second.&#10;The graphs are accompanied by a photograph of a great tit."/>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698497"/>
            <a:ext cx="11376025" cy="5862644"/>
          </a:xfrm>
        </p:spPr>
      </p:pic>
    </p:spTree>
    <p:extLst>
      <p:ext uri="{BB962C8B-B14F-4D97-AF65-F5344CB8AC3E}">
        <p14:creationId xmlns:p14="http://schemas.microsoft.com/office/powerpoint/2010/main" val="1882201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D7F954-DC81-504A-85D0-13C72CF6F435}"/>
              </a:ext>
            </a:extLst>
          </p:cNvPr>
          <p:cNvSpPr>
            <a:spLocks noGrp="1"/>
          </p:cNvSpPr>
          <p:nvPr>
            <p:ph type="title"/>
          </p:nvPr>
        </p:nvSpPr>
        <p:spPr/>
        <p:txBody>
          <a:bodyPr/>
          <a:lstStyle/>
          <a:p>
            <a:r>
              <a:rPr lang="en-US" dirty="0"/>
              <a:t>FIGURE 2.11  Songs match habitats (Part 1)</a:t>
            </a:r>
          </a:p>
        </p:txBody>
      </p:sp>
      <p:pic>
        <p:nvPicPr>
          <p:cNvPr id="6" name="Content Placeholder 5" descr="A set of three shaded graphs at left depict data for dense forests in Sweden, Norway, and England respectively. The X axis measures time in seconds and has data from 0 through 1 with increments of 0.5. The Y axis measures frequency in kilohertz from 0 through 8 with increments of 4. Approximate data follows. For Sweden, Norway, and England: Points are clustered in the range of 3 and 5 throughout.&#10;A set of three shaded graphs at left depict data for open woodlands in Spain, Iran, and Morocco respectively. The X axis measures time in seconds and has data from 0 through 1 with increments of 0.5. The Y axis measures frequency in kilohertz from 0 through 8 with increments of 4. Approximate data follows. For Spain: Points are clustered at far left about 7.5 twice and followed by clusters around 6 twice, 8 twice, 6 and 4 twice. For Iran: Points care clustered ranging from 6 through 8 at left followed by clusters at the top, and middle, about 8, 7 and 6 through 4. The pattern follows at 0.5 second and at 1 second. For Morocco: Points are clustered at far left about 3 to 4, 4 to 5, and from 5 to 7 about 0.25 seconds. The same pattern is repeated 3 more times at 0.25 seconds, 0.5 seconds, 0.75 seconds, and at 1 second.&#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192802" y="479425"/>
            <a:ext cx="7806397" cy="6300788"/>
          </a:xfrm>
        </p:spPr>
      </p:pic>
    </p:spTree>
    <p:extLst>
      <p:ext uri="{BB962C8B-B14F-4D97-AF65-F5344CB8AC3E}">
        <p14:creationId xmlns:p14="http://schemas.microsoft.com/office/powerpoint/2010/main" val="6826305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994122-0285-DE46-800B-3A3F67BFB64C}"/>
              </a:ext>
            </a:extLst>
          </p:cNvPr>
          <p:cNvSpPr>
            <a:spLocks noGrp="1"/>
          </p:cNvSpPr>
          <p:nvPr>
            <p:ph type="title"/>
          </p:nvPr>
        </p:nvSpPr>
        <p:spPr/>
        <p:txBody>
          <a:bodyPr/>
          <a:lstStyle/>
          <a:p>
            <a:r>
              <a:rPr lang="en-US" dirty="0"/>
              <a:t>FIGURE 2.11  Songs match habitats (Part 2)</a:t>
            </a:r>
          </a:p>
        </p:txBody>
      </p:sp>
      <p:pic>
        <p:nvPicPr>
          <p:cNvPr id="6" name="Content Placeholder 5" descr="Photograph of a great tit."/>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180149" y="479425"/>
            <a:ext cx="7831702" cy="6300788"/>
          </a:xfrm>
        </p:spPr>
      </p:pic>
    </p:spTree>
    <p:extLst>
      <p:ext uri="{BB962C8B-B14F-4D97-AF65-F5344CB8AC3E}">
        <p14:creationId xmlns:p14="http://schemas.microsoft.com/office/powerpoint/2010/main" val="17163404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423983-D5F5-EF4D-9045-55CFCE92F258}"/>
              </a:ext>
            </a:extLst>
          </p:cNvPr>
          <p:cNvSpPr>
            <a:spLocks noGrp="1"/>
          </p:cNvSpPr>
          <p:nvPr>
            <p:ph type="title"/>
          </p:nvPr>
        </p:nvSpPr>
        <p:spPr>
          <a:xfrm>
            <a:off x="0" y="0"/>
            <a:ext cx="12192000" cy="384048"/>
          </a:xfrm>
        </p:spPr>
        <p:txBody>
          <a:bodyPr/>
          <a:lstStyle/>
          <a:p>
            <a:r>
              <a:rPr lang="en-US" dirty="0"/>
              <a:t>FIGURE 2.12  Background noise levels and their effects on white-crowned sparrow song during the 2019 Covid-19 shutdown</a:t>
            </a:r>
          </a:p>
        </p:txBody>
      </p:sp>
      <p:pic>
        <p:nvPicPr>
          <p:cNvPr id="6" name="Content Placeholder 5" descr="A line graph depicts data from 1940 through 2020 on average vehicles per day in thousands. The X axis measures years from 1940 through 2020 with increments of 20. The Y axis measures average number of vehicles per day in thousands from 0 through 125 with increments of 25. The line graph starts about 1935, 20, falls to about 1940, 10 and steadily rises upward till 1990 to reach about 120 and then tapers and ends about 2020 around 110. A dotted line marks the year 1954 with the value 30. A line graph is plotted at 2016, 115 and points are plotted for 2020 January, February, March, May, and April.&#10;A scatter plot provides data on background noise levels and their effects on before and during covid-19 shutdown in rural and urban areas. The X axis provides data on before and during covid-19 shutdown. The Y axis measures background noise levels in L A F 90 from 20 through 70 with increments of 10. Approximate data follows. Before covid-19 shutdown: For Rural areas: approximately 60 points are clustered from 28 through 40 and some stray points about 50. For urban areas: approximately 120 points are clustered from about 40 through 55 and a few points about 60. Data follows for during covid-19 shutdown. Rural areas: About 30 points are loosely clustered about 35 to 42 and a couple of stray points about 45 and 55. For urban areas: About 40 points are loosely clustered about 35 through 45 and few stray points about 50 to 60 are depicted.&#10;A scatter plot provides data on vocal performance before and during covid-19 shutdown in rural and urban areas. The X axis provides data on before and during covid-19 shutdown. The Y axis measures vocal performance from negative 40 through negative 10 with increments of 10. Approximate data follows. Before covid-19 shutdown: For urban areas: approximately 100 points are clustered from negative 40 through negative 28 and some stray points about negative 25. For rural areas: approximately 60 points are clustered sparsely from about negative 25 through negative 20 and a few points about negative 15. Data follows for during covid-19 shutdown. Rural areas: About 30 points are loosely clustered about negative 30 and negative 15. For urban areas: About 60 points are loosely clustered about negative 30 to negative 10 and a few stray points about negative 30 through negative 25 are plotted.&#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446919"/>
            <a:ext cx="11376025" cy="4365799"/>
          </a:xfrm>
        </p:spPr>
      </p:pic>
    </p:spTree>
    <p:extLst>
      <p:ext uri="{BB962C8B-B14F-4D97-AF65-F5344CB8AC3E}">
        <p14:creationId xmlns:p14="http://schemas.microsoft.com/office/powerpoint/2010/main" val="7498649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F0776D-0708-A245-8BDA-DBFCB8C529DE}"/>
              </a:ext>
            </a:extLst>
          </p:cNvPr>
          <p:cNvSpPr>
            <a:spLocks noGrp="1"/>
          </p:cNvSpPr>
          <p:nvPr>
            <p:ph type="title"/>
          </p:nvPr>
        </p:nvSpPr>
        <p:spPr/>
        <p:txBody>
          <a:bodyPr/>
          <a:lstStyle/>
          <a:p>
            <a:r>
              <a:rPr lang="en-US" dirty="0"/>
              <a:t>FIGURE 2.12  Background noise levels and their effects on white-crowned sparrow song during the 2019 Covid-19 shutdown (Part 1)</a:t>
            </a:r>
          </a:p>
        </p:txBody>
      </p:sp>
      <p:pic>
        <p:nvPicPr>
          <p:cNvPr id="6" name="Content Placeholder 5" descr="A line graph depicts data from 1940 through 2020 on average vehicles per day in thousands. The X axis measures years from 1940 through 2020 with increments of 20. The Y axis measures average number of vehicles per day in thousands from 0 through 125 with increments of 25. The line graph starts about 1935, 20, falls to about 1940, 10 and steadily rises upward till 1990 to reach about 120 and then tapers and ends about 2020 around 110. A dotted line marks the year 1954 with the value 30. A line graph is plotted at 2016, 115 and points are plotted for 2020 January, February, March, May, and April."/>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072317" y="668338"/>
            <a:ext cx="6047367" cy="6108700"/>
          </a:xfrm>
        </p:spPr>
      </p:pic>
    </p:spTree>
    <p:extLst>
      <p:ext uri="{BB962C8B-B14F-4D97-AF65-F5344CB8AC3E}">
        <p14:creationId xmlns:p14="http://schemas.microsoft.com/office/powerpoint/2010/main" val="1850913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AC0AE0-4C0A-2042-8A01-7D1A4F574F03}"/>
              </a:ext>
            </a:extLst>
          </p:cNvPr>
          <p:cNvSpPr>
            <a:spLocks noGrp="1"/>
          </p:cNvSpPr>
          <p:nvPr>
            <p:ph type="title"/>
          </p:nvPr>
        </p:nvSpPr>
        <p:spPr/>
        <p:txBody>
          <a:bodyPr/>
          <a:lstStyle/>
          <a:p>
            <a:r>
              <a:rPr lang="en-US" dirty="0"/>
              <a:t>FIGURE 2.12  Background noise levels and their effects on white-crowned sparrow song during the 2019 Covid-19 shutdown (Part 2)</a:t>
            </a:r>
          </a:p>
        </p:txBody>
      </p:sp>
      <p:pic>
        <p:nvPicPr>
          <p:cNvPr id="6" name="Content Placeholder 5" descr="A scatter plot provides data on background noise levels and their effects on before and during covid-19 shutdown in rural and urban areas. The X axis provides data on before and during covid-19 shutdown. The Y axis measures background noise levels in L A F 90 from 20 through 70 with increments of 10. Approximate data follows. Before covid-19 shutdown: For Rural areas: approximately 60 points are clustered from 28 through 40 and some stray points about 50. For urban areas: approximately 120 points are clustered from about 40 through 55 and a few points about 60. Data follows for during covid-19 shutdown. Rural areas: About 30 points are loosely clustered about 35 to 42 and a couple of stray points about 45 and 55. For urban areas: About 40 points are loosely clustered about 35 through 45 and few stray points about 50 to 60 are depicted."/>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415778" y="668338"/>
            <a:ext cx="5360445" cy="6108700"/>
          </a:xfrm>
        </p:spPr>
      </p:pic>
    </p:spTree>
    <p:extLst>
      <p:ext uri="{BB962C8B-B14F-4D97-AF65-F5344CB8AC3E}">
        <p14:creationId xmlns:p14="http://schemas.microsoft.com/office/powerpoint/2010/main" val="17404977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6A40CC-31D7-2240-9E7F-44E38AC34A7C}"/>
              </a:ext>
            </a:extLst>
          </p:cNvPr>
          <p:cNvSpPr>
            <a:spLocks noGrp="1"/>
          </p:cNvSpPr>
          <p:nvPr>
            <p:ph type="title"/>
          </p:nvPr>
        </p:nvSpPr>
        <p:spPr/>
        <p:txBody>
          <a:bodyPr/>
          <a:lstStyle/>
          <a:p>
            <a:r>
              <a:rPr lang="en-US" dirty="0"/>
              <a:t>FIGURE 2.12  Background noise levels and their effects on white-crowned sparrow song during the 2019 Covid-19 shutdown (Part 3)</a:t>
            </a:r>
          </a:p>
        </p:txBody>
      </p:sp>
      <p:pic>
        <p:nvPicPr>
          <p:cNvPr id="6" name="Content Placeholder 5" descr="A scatter plot provides data on vocal performance before and during covid-19 shutdown in rural and urban areas. The X axis provides data on before and during covid-19 shutdown. The Y axis measures vocal performance from negative 40 through negative 10 with increments of 10. Approximate data follows. Before covid-19 shutdown: For urban areas: approximately 100 points are clustered from negative 40 through negative 28 and some stray points about negative 25. For rural areas: approximately 60 points are clustered sparsely from about negative 25 through negative 20 and a few points about negative 15. Data follows for during covid-19 shutdown. Rural areas: About 30 points are loosely clustered about negative 30 and negative 15. For urban areas: About 60 points are loosely clustered about negative 30 to negative 10 and a few stray points about negative 30 through negative 25 are plotted."/>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280847" y="668338"/>
            <a:ext cx="5630307" cy="6108700"/>
          </a:xfrm>
        </p:spPr>
      </p:pic>
    </p:spTree>
    <p:extLst>
      <p:ext uri="{BB962C8B-B14F-4D97-AF65-F5344CB8AC3E}">
        <p14:creationId xmlns:p14="http://schemas.microsoft.com/office/powerpoint/2010/main" val="30897324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ACECD0-E16B-004A-80D5-20EF5414A71D}"/>
              </a:ext>
            </a:extLst>
          </p:cNvPr>
          <p:cNvSpPr>
            <a:spLocks noGrp="1"/>
          </p:cNvSpPr>
          <p:nvPr>
            <p:ph type="title"/>
          </p:nvPr>
        </p:nvSpPr>
        <p:spPr>
          <a:xfrm>
            <a:off x="0" y="0"/>
            <a:ext cx="12192000" cy="384048"/>
          </a:xfrm>
        </p:spPr>
        <p:txBody>
          <a:bodyPr/>
          <a:lstStyle/>
          <a:p>
            <a:r>
              <a:rPr lang="en-US" dirty="0"/>
              <a:t>FIGURE 2.13  Song type matching in the song sparrow</a:t>
            </a:r>
          </a:p>
        </p:txBody>
      </p:sp>
      <p:pic>
        <p:nvPicPr>
          <p:cNvPr id="6" name="Content Placeholder 5" descr="A series of six shaded graphs depict data for Song types A, B, and C via two sets of shared graphs at left and right. The X axis measures time in seconds with 1 second and the Y axis measures frequency in kilohertz from 2 through 10 with increments of 2. Approximate data for Song type A follow for Male B G M G. The dots are clustered starting from 5 through 4 thrice and then from 7 to 5 and from 4 to 3, for 6 times. There is a patch about 2 to 3 at right followed by stray dots about 4 and 5 at right. The second graph has a light streak of dots about 4 twice followed by a streak from 5 through 3 for 6 times followed by a cluster at the top about 7 and another cluster about 6 followed by a very small cluster about 4 at right. The third graph for Song type C has two clusters about 6 followed by one about 8 and 4 small streaks ranging from 6 through 5.&#10;A series of six shaded graphs depict data for Song types D, E, F, G, H, and I via two sets of graphs at left and right. The X axis measures time in seconds with 1 second and the Y axis measures frequency in kilohertz from 2 through 10 with increments of 2. Approximate data for Song types D and E follow. The dots are clustered starting from 7 through 6 in a long row and then from 7 to 5 at right. In between, small patches are observed about 5. Finally, there is a bigger patch about 6 at far right. Song type E is similar with lesser intensity at about the same points. Song type F has 2 streaks about 7 at left followed by a big patch from 6 through 5 followed by stray points at far right from 7 through 9. Song type G has 2 small streaks about 4 at left followed by short streaks spread about all over at right in the ranges of 8, 7, 6, 5, and 4. Song type H has short patches in the middle about 6 followed by 3 big patches at right about 9, and 7 through 5 at far right. Song type I has sparsely populated patches at left about 8 to 6 followed by thin streaks at right ranging from 8 through 7 and 6 through 5 at right.&#10;The graphs are accompanied by a photograph of a song sparrow."/>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743172" y="479425"/>
            <a:ext cx="6705657" cy="6300788"/>
          </a:xfrm>
        </p:spPr>
      </p:pic>
    </p:spTree>
    <p:extLst>
      <p:ext uri="{BB962C8B-B14F-4D97-AF65-F5344CB8AC3E}">
        <p14:creationId xmlns:p14="http://schemas.microsoft.com/office/powerpoint/2010/main" val="1781275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CDF126-1A7A-0249-9B35-FACCAFEA5B56}"/>
              </a:ext>
            </a:extLst>
          </p:cNvPr>
          <p:cNvSpPr>
            <a:spLocks noGrp="1"/>
          </p:cNvSpPr>
          <p:nvPr>
            <p:ph type="title"/>
          </p:nvPr>
        </p:nvSpPr>
        <p:spPr/>
        <p:txBody>
          <a:bodyPr/>
          <a:lstStyle/>
          <a:p>
            <a:r>
              <a:rPr lang="en-US" dirty="0"/>
              <a:t>FIGURE 2.13  Song type matching in the song sparrow (Part 1)</a:t>
            </a:r>
          </a:p>
        </p:txBody>
      </p:sp>
      <p:pic>
        <p:nvPicPr>
          <p:cNvPr id="6" name="Content Placeholder 5" descr="Photograph of a song sparrow."/>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755346" y="479425"/>
            <a:ext cx="4681308" cy="6300788"/>
          </a:xfrm>
        </p:spPr>
      </p:pic>
    </p:spTree>
    <p:extLst>
      <p:ext uri="{BB962C8B-B14F-4D97-AF65-F5344CB8AC3E}">
        <p14:creationId xmlns:p14="http://schemas.microsoft.com/office/powerpoint/2010/main" val="4229393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5628B4-0A3F-A046-BE34-CB14E2E26553}"/>
              </a:ext>
            </a:extLst>
          </p:cNvPr>
          <p:cNvSpPr>
            <a:spLocks noGrp="1"/>
          </p:cNvSpPr>
          <p:nvPr>
            <p:ph type="title"/>
          </p:nvPr>
        </p:nvSpPr>
        <p:spPr>
          <a:xfrm>
            <a:off x="0" y="0"/>
            <a:ext cx="12192000" cy="384048"/>
          </a:xfrm>
        </p:spPr>
        <p:txBody>
          <a:bodyPr/>
          <a:lstStyle/>
          <a:p>
            <a:r>
              <a:rPr lang="en-US" dirty="0"/>
              <a:t>BOX 2.1 Figure C  Dialects of white-crowned sparrows in three parts of San Francisco</a:t>
            </a:r>
          </a:p>
        </p:txBody>
      </p:sp>
      <p:pic>
        <p:nvPicPr>
          <p:cNvPr id="6" name="Content Placeholder 5" descr="A series of three shaded graphs provide data on the dialects of white-crowned sparrow in three locations of San Francisco, A, B, and C. The X Axis measures time in seconds from 0.5 to 2 with increments of 0.5 up to 1. The Y axis measures song frequency in kilohertz from 2 through 6 with increments of 2. Approximate data follows. For location A: 0.5, 4. Frequency moves from 4 through 6 around 1 and spikes up and down from 5 through 4 from 1.5 through 3. For location B: about 5 from 0.25 to 0.75 and the frequency spikes from 6 through 3 from 1.2 through 4. For location C: about 4 from 0.25 to 0.75 and about 4 to 5 from 0.75 to 1.25 and then it goes low in a series from 5 to 3 from 1.5 through 4.&#10;A bar graph depicts data on birds captured at various years. The X axis contains years and the Y axis measures frequency in kilohertz from 2.3 through 3.2 with increments of 0.1. Approximate data follows. 1969, A: 2.45 to 2.5. 1990, A: 2.6 to 2.7. 1969, B: 2.85 to 2.95. 1969, C: 2.65 to 2.9. 1990, C: 3 to 3.1. 1998, C: 3.05 to 3.01.&#10;The graphs are accompanied by a photograph of a white-crowned sparrow.&#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054105" y="479425"/>
            <a:ext cx="10083791" cy="6300788"/>
          </a:xfrm>
        </p:spPr>
      </p:pic>
    </p:spTree>
    <p:extLst>
      <p:ext uri="{BB962C8B-B14F-4D97-AF65-F5344CB8AC3E}">
        <p14:creationId xmlns:p14="http://schemas.microsoft.com/office/powerpoint/2010/main" val="39845110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D5D04B-C593-3D40-A474-CAD145FEB8BB}"/>
              </a:ext>
            </a:extLst>
          </p:cNvPr>
          <p:cNvSpPr>
            <a:spLocks noGrp="1"/>
          </p:cNvSpPr>
          <p:nvPr>
            <p:ph type="title"/>
          </p:nvPr>
        </p:nvSpPr>
        <p:spPr/>
        <p:txBody>
          <a:bodyPr/>
          <a:lstStyle/>
          <a:p>
            <a:r>
              <a:rPr lang="en-US" dirty="0"/>
              <a:t>FIGURE 2.13  Song type matching in the song sparrow (Part 2)</a:t>
            </a:r>
          </a:p>
        </p:txBody>
      </p:sp>
      <p:pic>
        <p:nvPicPr>
          <p:cNvPr id="6" name="Content Placeholder 5" descr="A series of six shaded graphs depict data for Song types A, B, and C via two sets of shared graphs at left and right. The X axis measures time in seconds with 1 second and the Y axis measures frequency in kilohertz from 2 through 10 with increments of 2. Approximate data for Song type A follow for Male B G M G. The dots are clustered starting from 5 through 4 thrice and then from 7 to 5 and from 4 to 3, for 6 times. There is a patch about 2 to 3 at right followed by stray dots about 4 and 5 at right. The second graph has a light streak of dots about 4 twice followed by a streak from 5 through 3 for 6 times followed by a cluster at the top about 7 and another cluster about 6 followed by a very small cluster about 4 at right. The third graph for Song type C has two clusters about 6 followed by one about 8 and 4 small streaks ranging from 6 through 5.&#10;A series of six shaded graphs depict data for Song types D, E, F, G, H, and I via two sets of graphs at left and right. The X axis measures time in seconds with 1 second and the Y axis measures frequency in kilohertz from 2 through 10 with increments of 2. Approximate data for Song types D and E follow. The dots are clustered starting from 7 through 6 in a long row and then from 7 to 5 at right. In between, small patches are observed about 5. Finally, there is a bigger patch about 6 at far right. Song type E is similar with lesser intensity at about the same points. Song type F has 2 streaks about 7 at left followed by a big patch from 6 through 5 followed by stray points at far right from 7 through 9. Song type G has 2 small streaks about 4 at left followed by short streaks spread about all over at right in the ranges of 8, 7, 6, 5, and 4. Song type H has short patches in the middle about 6 followed by 3 big patches at right about 9, and 7 through 5 at far right. Song type I has sparsely populated patches at left about 8 to 6 followed by thin streaks at right ranging from 8 through 7 and 6 through 5 at right.Photograph of a song sparrow."/>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850238" y="479425"/>
            <a:ext cx="4491525" cy="6300788"/>
          </a:xfrm>
        </p:spPr>
      </p:pic>
    </p:spTree>
    <p:extLst>
      <p:ext uri="{BB962C8B-B14F-4D97-AF65-F5344CB8AC3E}">
        <p14:creationId xmlns:p14="http://schemas.microsoft.com/office/powerpoint/2010/main" val="22740961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D193D5-4F63-9641-80F2-C9105BF804DD}"/>
              </a:ext>
            </a:extLst>
          </p:cNvPr>
          <p:cNvSpPr>
            <a:spLocks noGrp="1"/>
          </p:cNvSpPr>
          <p:nvPr>
            <p:ph type="title"/>
          </p:nvPr>
        </p:nvSpPr>
        <p:spPr>
          <a:xfrm>
            <a:off x="0" y="0"/>
            <a:ext cx="12192000" cy="384048"/>
          </a:xfrm>
        </p:spPr>
        <p:txBody>
          <a:bodyPr/>
          <a:lstStyle/>
          <a:p>
            <a:r>
              <a:rPr lang="en-US" dirty="0"/>
              <a:t>FIGURE 2.14  The relationship between cooperative breeding behavior and vocal repertoire size in birds</a:t>
            </a:r>
          </a:p>
        </p:txBody>
      </p:sp>
      <p:pic>
        <p:nvPicPr>
          <p:cNvPr id="6" name="Content Placeholder 5" descr="A circular illustration depicts the relationship between cooperative breeding behavior and vocal repertoire size in birds. The outer circle has a majority in the range of cooperative breeding. Approximate data for the inner circle follow: 2 to 5: 10. 6 to 9: 35. 10 to 13: nil. 14 to 17: 28. 18 to 21: 20. 22 to 25: 5.&#10;A bar graph contains data on cooperative and non-cooperative breeding. The Y axis contains data on repertoire size from 0 through 15 with increments of 5. Approximate data follows. Cooperative: 12; Non-cooperative: 9.&#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066757" y="479425"/>
            <a:ext cx="10058486" cy="6300788"/>
          </a:xfrm>
        </p:spPr>
      </p:pic>
    </p:spTree>
    <p:extLst>
      <p:ext uri="{BB962C8B-B14F-4D97-AF65-F5344CB8AC3E}">
        <p14:creationId xmlns:p14="http://schemas.microsoft.com/office/powerpoint/2010/main" val="64699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2208B-3900-A445-89C7-E1EB8427A015}"/>
              </a:ext>
            </a:extLst>
          </p:cNvPr>
          <p:cNvSpPr>
            <a:spLocks noGrp="1"/>
          </p:cNvSpPr>
          <p:nvPr>
            <p:ph type="title"/>
          </p:nvPr>
        </p:nvSpPr>
        <p:spPr/>
        <p:txBody>
          <a:bodyPr/>
          <a:lstStyle/>
          <a:p>
            <a:r>
              <a:rPr lang="en-US" dirty="0"/>
              <a:t>FIGURE 2.14  The relationship between cooperative breeding behavior and vocal repertoire size in birds (Part 1)</a:t>
            </a:r>
          </a:p>
        </p:txBody>
      </p:sp>
      <p:pic>
        <p:nvPicPr>
          <p:cNvPr id="6" name="Content Placeholder 5" descr="A circular illustration depicts the relationship between cooperative breeding behavior and vocal repertoire size in birds. The outer circle has a majority in the range of cooperative breeding. Approximate data for the inner circle follow: 2 to 5: 10. 6 to 9: 35. 10 to 13: nil. 14 to 17: 28. 18 to 21: 20. 22 to 25: 5."/>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452171" y="479425"/>
            <a:ext cx="7287658" cy="6300788"/>
          </a:xfrm>
        </p:spPr>
      </p:pic>
    </p:spTree>
    <p:extLst>
      <p:ext uri="{BB962C8B-B14F-4D97-AF65-F5344CB8AC3E}">
        <p14:creationId xmlns:p14="http://schemas.microsoft.com/office/powerpoint/2010/main" val="28274595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8C5E05-2C0A-D04C-A32C-660F5A9B3FCC}"/>
              </a:ext>
            </a:extLst>
          </p:cNvPr>
          <p:cNvSpPr>
            <a:spLocks noGrp="1"/>
          </p:cNvSpPr>
          <p:nvPr>
            <p:ph type="title"/>
          </p:nvPr>
        </p:nvSpPr>
        <p:spPr/>
        <p:txBody>
          <a:bodyPr/>
          <a:lstStyle/>
          <a:p>
            <a:r>
              <a:rPr lang="en-US" dirty="0"/>
              <a:t>FIGURE 2.14  The relationship between cooperative breeding behavior and vocal repertoire size in birds (Part 2)</a:t>
            </a:r>
          </a:p>
        </p:txBody>
      </p:sp>
      <p:pic>
        <p:nvPicPr>
          <p:cNvPr id="6" name="Content Placeholder 5" descr="A bar graph contains data on cooperative and non-cooperative breeding. The Y axis contains data on repertoire size from 0 through 15 with increments of 5. Approximate data follows. Cooperative: 12; Non-cooperative: 9."/>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862890" y="479425"/>
            <a:ext cx="4466221" cy="6300788"/>
          </a:xfrm>
        </p:spPr>
      </p:pic>
    </p:spTree>
    <p:extLst>
      <p:ext uri="{BB962C8B-B14F-4D97-AF65-F5344CB8AC3E}">
        <p14:creationId xmlns:p14="http://schemas.microsoft.com/office/powerpoint/2010/main" val="26738955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AE4A45-3B04-5540-94AF-AC353D51D79C}"/>
              </a:ext>
            </a:extLst>
          </p:cNvPr>
          <p:cNvSpPr>
            <a:spLocks noGrp="1"/>
          </p:cNvSpPr>
          <p:nvPr>
            <p:ph type="title"/>
          </p:nvPr>
        </p:nvSpPr>
        <p:spPr>
          <a:xfrm>
            <a:off x="0" y="0"/>
            <a:ext cx="12192000" cy="384048"/>
          </a:xfrm>
        </p:spPr>
        <p:txBody>
          <a:bodyPr/>
          <a:lstStyle/>
          <a:p>
            <a:r>
              <a:rPr lang="en-US" dirty="0"/>
              <a:t>FIGURE 2.15  Song matching and communication of aggressive intent in the song sparrow</a:t>
            </a:r>
          </a:p>
        </p:txBody>
      </p:sp>
      <p:pic>
        <p:nvPicPr>
          <p:cNvPr id="6" name="Content Placeholder 5" descr="An illustration contains data on song matching and communication of aggressive intent in the song sparrow. The X axis contains data of bird type and the Y axis ranges from Less through More aggressiveness of response from bottom to top. Approximate data follows. Sings shared song of focal bird branch into three neighbors: sings type match; sings repertoire match; and sings unshared song. Type match leads to focal bird at right and branches into two: Stays on same type and responds aggressively; and Switches to a different song. The second one, Sings repertoire match, branches into two Focal bird responses: Sings type match and Switches to a different song."/>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585974" y="479425"/>
            <a:ext cx="11020052" cy="6300788"/>
          </a:xfrm>
        </p:spPr>
      </p:pic>
    </p:spTree>
    <p:extLst>
      <p:ext uri="{BB962C8B-B14F-4D97-AF65-F5344CB8AC3E}">
        <p14:creationId xmlns:p14="http://schemas.microsoft.com/office/powerpoint/2010/main" val="19160745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650A5A-46E2-BA42-AF68-E5350ACFDC8B}"/>
              </a:ext>
            </a:extLst>
          </p:cNvPr>
          <p:cNvSpPr>
            <a:spLocks noGrp="1"/>
          </p:cNvSpPr>
          <p:nvPr>
            <p:ph type="title"/>
          </p:nvPr>
        </p:nvSpPr>
        <p:spPr>
          <a:xfrm>
            <a:off x="0" y="0"/>
            <a:ext cx="12192000" cy="384048"/>
          </a:xfrm>
        </p:spPr>
        <p:txBody>
          <a:bodyPr/>
          <a:lstStyle/>
          <a:p>
            <a:r>
              <a:rPr lang="en-US" dirty="0"/>
              <a:t>FIGURE 2.16  Male Cassin’s finches sing to attract females</a:t>
            </a:r>
          </a:p>
        </p:txBody>
      </p:sp>
      <p:pic>
        <p:nvPicPr>
          <p:cNvPr id="6" name="Content Placeholder 5" descr="A bar graph contains data on the Male Cassin's finches song length. The X axis contains data about the female's presence of absence status. The Y axis contains data on the mean song length in seconds from 0 through 500 with increments of 100. Approximate data follows. Present Day 1: 10. Absent Day 2: 450. Absent Day 1: 150. Present Day 2: 10.&#10;The graphs are accompanied by a photograph of Cassin's finch."/>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241103"/>
            <a:ext cx="11376025" cy="4777431"/>
          </a:xfrm>
        </p:spPr>
      </p:pic>
    </p:spTree>
    <p:extLst>
      <p:ext uri="{BB962C8B-B14F-4D97-AF65-F5344CB8AC3E}">
        <p14:creationId xmlns:p14="http://schemas.microsoft.com/office/powerpoint/2010/main" val="30256752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E48FEF-B836-D248-BA78-0C0B4C862214}"/>
              </a:ext>
            </a:extLst>
          </p:cNvPr>
          <p:cNvSpPr>
            <a:spLocks noGrp="1"/>
          </p:cNvSpPr>
          <p:nvPr>
            <p:ph type="title"/>
          </p:nvPr>
        </p:nvSpPr>
        <p:spPr/>
        <p:txBody>
          <a:bodyPr/>
          <a:lstStyle/>
          <a:p>
            <a:r>
              <a:rPr lang="en-US" dirty="0"/>
              <a:t>FIGURE 2.16  Male Cassin’s finches sing to attract females (Part 1)</a:t>
            </a:r>
          </a:p>
        </p:txBody>
      </p:sp>
      <p:pic>
        <p:nvPicPr>
          <p:cNvPr id="6" name="Content Placeholder 5" descr="A bar graph contains data on the Male Cassin's finches song length. The X axis contains data about the female's presence of absence status. The Y axis contains data on the mean song length in seconds from 0 through 500 with increments of 100. Approximate data follows. Present Day 1: 10. Absent Day 2: 450. Absent Day 1: 150. Present Day 2: 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604952" y="479425"/>
            <a:ext cx="10982096" cy="6300788"/>
          </a:xfrm>
        </p:spPr>
      </p:pic>
    </p:spTree>
    <p:extLst>
      <p:ext uri="{BB962C8B-B14F-4D97-AF65-F5344CB8AC3E}">
        <p14:creationId xmlns:p14="http://schemas.microsoft.com/office/powerpoint/2010/main" val="6660866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66209B-CE5B-B74B-9672-C85823B6306A}"/>
              </a:ext>
            </a:extLst>
          </p:cNvPr>
          <p:cNvSpPr>
            <a:spLocks noGrp="1"/>
          </p:cNvSpPr>
          <p:nvPr>
            <p:ph type="title"/>
          </p:nvPr>
        </p:nvSpPr>
        <p:spPr/>
        <p:txBody>
          <a:bodyPr/>
          <a:lstStyle/>
          <a:p>
            <a:r>
              <a:rPr lang="en-US" dirty="0"/>
              <a:t>FIGURE 2.16  Male Cassin’s finches sing to attract females (Part 2)</a:t>
            </a:r>
          </a:p>
        </p:txBody>
      </p:sp>
      <p:pic>
        <p:nvPicPr>
          <p:cNvPr id="6" name="Content Placeholder 5" descr="Photograph of Cassin's finch."/>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179672" y="479425"/>
            <a:ext cx="5832657" cy="6300788"/>
          </a:xfrm>
        </p:spPr>
      </p:pic>
    </p:spTree>
    <p:extLst>
      <p:ext uri="{BB962C8B-B14F-4D97-AF65-F5344CB8AC3E}">
        <p14:creationId xmlns:p14="http://schemas.microsoft.com/office/powerpoint/2010/main" val="37859226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4D6A8C-654D-E04A-A8ED-CB47FF02C554}"/>
              </a:ext>
            </a:extLst>
          </p:cNvPr>
          <p:cNvSpPr>
            <a:spLocks noGrp="1"/>
          </p:cNvSpPr>
          <p:nvPr>
            <p:ph type="title"/>
          </p:nvPr>
        </p:nvSpPr>
        <p:spPr/>
        <p:txBody>
          <a:bodyPr/>
          <a:lstStyle/>
          <a:p>
            <a:r>
              <a:rPr lang="en-US" dirty="0"/>
              <a:t>FIGURE 2.17  Differences in life history traits in male white-crowned sparrows singing local versus nonlocal dialect around Tioga Pass, California</a:t>
            </a:r>
          </a:p>
        </p:txBody>
      </p:sp>
      <p:pic>
        <p:nvPicPr>
          <p:cNvPr id="6" name="Content Placeholder 5" descr="A bar graph contains data on differences in life history traits of male white-crowned sparrows. The X axis contains data of type of sparrows. The Y axis measures mass in grams from 27 through 29.5 with increments of 0.5. Approximate data follows. Local males: 27.9 through 28.25. Nonlocal males: 28.4 through 29.&#10;A bar graph contains data on differences in life history traits of male white-crowned sparrows. The X axis contains data of type of sparrows. The Y axis measures number of Haemoproteus per 10,000 cells from 0 through 400 with increments of 100. Approximate data follows. Local males: 5. Nonlocal males: 120 through 350.&#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649124" y="668338"/>
            <a:ext cx="6893753" cy="6108700"/>
          </a:xfrm>
        </p:spPr>
      </p:pic>
    </p:spTree>
    <p:extLst>
      <p:ext uri="{BB962C8B-B14F-4D97-AF65-F5344CB8AC3E}">
        <p14:creationId xmlns:p14="http://schemas.microsoft.com/office/powerpoint/2010/main" val="30032649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0E9E52-9F2E-EF47-BAE9-8536AF0A8DA0}"/>
              </a:ext>
            </a:extLst>
          </p:cNvPr>
          <p:cNvSpPr>
            <a:spLocks noGrp="1"/>
          </p:cNvSpPr>
          <p:nvPr>
            <p:ph type="title"/>
          </p:nvPr>
        </p:nvSpPr>
        <p:spPr>
          <a:xfrm>
            <a:off x="0" y="0"/>
            <a:ext cx="12192000" cy="621792"/>
          </a:xfrm>
        </p:spPr>
        <p:txBody>
          <a:bodyPr/>
          <a:lstStyle/>
          <a:p>
            <a:r>
              <a:rPr lang="en-US" dirty="0"/>
              <a:t>FIGURE 2.17  Differences in life history traits in male white-crowned sparrows singing local versus nonlocal dialect around Tioga Pass, California (Part 1)</a:t>
            </a:r>
          </a:p>
        </p:txBody>
      </p:sp>
      <p:pic>
        <p:nvPicPr>
          <p:cNvPr id="6" name="Content Placeholder 5" descr="A bar graph contains data on differences in life history traits of male white-crowned sparrows. The X axis contains data of type of sparrows. The Y axis measures mass in grams from 27 through 29.5 with increments of 0.5. Approximate data follows. Local males: 27.9 through 28.25. Nonlocal males: 28.4 through 29."/>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305096" y="668338"/>
            <a:ext cx="3581808" cy="6108700"/>
          </a:xfrm>
        </p:spPr>
      </p:pic>
    </p:spTree>
    <p:extLst>
      <p:ext uri="{BB962C8B-B14F-4D97-AF65-F5344CB8AC3E}">
        <p14:creationId xmlns:p14="http://schemas.microsoft.com/office/powerpoint/2010/main" val="1279338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F35DA9-D2BD-0043-8968-663025C3BB8F}"/>
              </a:ext>
            </a:extLst>
          </p:cNvPr>
          <p:cNvSpPr>
            <a:spLocks noGrp="1"/>
          </p:cNvSpPr>
          <p:nvPr>
            <p:ph type="title"/>
          </p:nvPr>
        </p:nvSpPr>
        <p:spPr/>
        <p:txBody>
          <a:bodyPr/>
          <a:lstStyle/>
          <a:p>
            <a:r>
              <a:rPr lang="en-US" dirty="0"/>
              <a:t>BOX 2.1 Figure C  Dialects of white-crowned sparrows in three parts of San Francisco (Part 1)</a:t>
            </a:r>
          </a:p>
        </p:txBody>
      </p:sp>
      <p:pic>
        <p:nvPicPr>
          <p:cNvPr id="6" name="Content Placeholder 5" descr="A series of three shaded graphs provide data on the dialects of white-crowned sparrow in three locations of San Francisco, A, B, and C. The X Axis measures time in seconds from 0.5 to 2 with increments of 0.5 up to 1. The Y axis measures song frequency in kilohertz from 2 through 6 with increments of 2. Approximate data follows. For location A: 0.5, 4. Frequency moves from 4 through 6 around 1 and spikes up and down from 5 through 4 from 1.5 through 3. For location B: about 5 from 0.25 to 0.75 and the frequency spikes from 6 through 3 from 1.2 through 4. For location C: about 4 from 0.25 to 0.75 and about 4 to 5 from 0.75 to 1.25 and then it goes low in a series from 5 to 3 from 1.5 through 4."/>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186475" y="479425"/>
            <a:ext cx="7819050" cy="6300788"/>
          </a:xfrm>
        </p:spPr>
      </p:pic>
    </p:spTree>
    <p:extLst>
      <p:ext uri="{BB962C8B-B14F-4D97-AF65-F5344CB8AC3E}">
        <p14:creationId xmlns:p14="http://schemas.microsoft.com/office/powerpoint/2010/main" val="41880269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DB2A87-99BF-7242-B1C6-E156B5E7E5FC}"/>
              </a:ext>
            </a:extLst>
          </p:cNvPr>
          <p:cNvSpPr>
            <a:spLocks noGrp="1"/>
          </p:cNvSpPr>
          <p:nvPr>
            <p:ph type="title"/>
          </p:nvPr>
        </p:nvSpPr>
        <p:spPr/>
        <p:txBody>
          <a:bodyPr/>
          <a:lstStyle/>
          <a:p>
            <a:r>
              <a:rPr lang="en-US" dirty="0"/>
              <a:t>FIGURE 2.17  Differences in life history traits in male white-crowned sparrows singing local versus nonlocal dialect around Tioga Pass, California (Part 2)</a:t>
            </a:r>
          </a:p>
        </p:txBody>
      </p:sp>
      <p:pic>
        <p:nvPicPr>
          <p:cNvPr id="6" name="Content Placeholder 5" descr="A bar graph contains data on differences in life history traits of male white-crowned sparrows. The X axis contains data of type of sparrows. The Y axis measures number of Haemoproteus per 10,000 cells from 0 through 400 with increments of 100. Approximate data follows. Local males: 5. Nonlocal males: 120 through 35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360296" y="668338"/>
            <a:ext cx="3471409" cy="6108700"/>
          </a:xfrm>
        </p:spPr>
      </p:pic>
    </p:spTree>
    <p:extLst>
      <p:ext uri="{BB962C8B-B14F-4D97-AF65-F5344CB8AC3E}">
        <p14:creationId xmlns:p14="http://schemas.microsoft.com/office/powerpoint/2010/main" val="4241488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E943F8-E444-7742-891A-8A55152FE40E}"/>
              </a:ext>
            </a:extLst>
          </p:cNvPr>
          <p:cNvSpPr>
            <a:spLocks noGrp="1"/>
          </p:cNvSpPr>
          <p:nvPr>
            <p:ph type="title"/>
          </p:nvPr>
        </p:nvSpPr>
        <p:spPr>
          <a:xfrm>
            <a:off x="0" y="0"/>
            <a:ext cx="12192000" cy="384048"/>
          </a:xfrm>
        </p:spPr>
        <p:txBody>
          <a:bodyPr/>
          <a:lstStyle/>
          <a:p>
            <a:r>
              <a:rPr lang="en-US" dirty="0"/>
              <a:t>FIGURE 2.18  Nutritional stress early in life has large effects on song learning by male swamp sparrows</a:t>
            </a:r>
          </a:p>
        </p:txBody>
      </p:sp>
      <p:pic>
        <p:nvPicPr>
          <p:cNvPr id="6" name="Content Placeholder 5" descr="A bar graph contains data on differences in effect of nutritional stress early in life on song learning by male swamp sparrows. The X axis contains data of type of treatment groups. The Y axis measures H V C volume in cubic millimeter from 0 through 0.5 with increments of 0.1. Approximate data follows. Control group: 0.35 through 0.4. Experimental group: 0.25 through 0.3.&#10;A bar graph contains data on differences in effect of nutritional stress early in life on song learning by male swamp sparrows. The X axis contains data of type of treatment groups. The Y axis measures song copy quality score from 0.3 through 0.7 with increments of 0.1. Approximate data follows. Control group: 0.62. Experimental group: 0.54.&#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710970"/>
            <a:ext cx="11376025" cy="5837697"/>
          </a:xfrm>
        </p:spPr>
      </p:pic>
    </p:spTree>
    <p:extLst>
      <p:ext uri="{BB962C8B-B14F-4D97-AF65-F5344CB8AC3E}">
        <p14:creationId xmlns:p14="http://schemas.microsoft.com/office/powerpoint/2010/main" val="15530677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7F7AEB-B1CC-B543-923D-78A95A6D873E}"/>
              </a:ext>
            </a:extLst>
          </p:cNvPr>
          <p:cNvSpPr>
            <a:spLocks noGrp="1"/>
          </p:cNvSpPr>
          <p:nvPr>
            <p:ph type="title"/>
          </p:nvPr>
        </p:nvSpPr>
        <p:spPr/>
        <p:txBody>
          <a:bodyPr/>
          <a:lstStyle/>
          <a:p>
            <a:r>
              <a:rPr lang="en-US" dirty="0"/>
              <a:t>FIGURE 2.18  Nutritional stress early in life has large effects on song learning by male swamp sparrows (Part 1)</a:t>
            </a:r>
          </a:p>
        </p:txBody>
      </p:sp>
      <p:pic>
        <p:nvPicPr>
          <p:cNvPr id="6" name="Content Placeholder 5" descr="A bar graph contains data on differences in effect of nutritional stress early in life on song learning by male swamp sparrows. The X axis contains data of type of treatment groups. The Y axis measures H V C volume in cubic millimeter from 0 through 0.5 with increments of 0.1. Approximate data follows. Control group: 0.35 through 0.4. Experimental group: 0.25 through 0.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040498" y="479425"/>
            <a:ext cx="6111005" cy="6300788"/>
          </a:xfrm>
        </p:spPr>
      </p:pic>
    </p:spTree>
    <p:extLst>
      <p:ext uri="{BB962C8B-B14F-4D97-AF65-F5344CB8AC3E}">
        <p14:creationId xmlns:p14="http://schemas.microsoft.com/office/powerpoint/2010/main" val="2383648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66B0A5-6701-EC49-B08F-FA5ECFECA1A5}"/>
              </a:ext>
            </a:extLst>
          </p:cNvPr>
          <p:cNvSpPr>
            <a:spLocks noGrp="1"/>
          </p:cNvSpPr>
          <p:nvPr>
            <p:ph type="title"/>
          </p:nvPr>
        </p:nvSpPr>
        <p:spPr/>
        <p:txBody>
          <a:bodyPr/>
          <a:lstStyle/>
          <a:p>
            <a:r>
              <a:rPr lang="en-US" dirty="0"/>
              <a:t>FIGURE 2.18  Nutritional stress early in life has large effects on song learning by male swamp sparrows (Part 2)</a:t>
            </a:r>
          </a:p>
        </p:txBody>
      </p:sp>
      <p:pic>
        <p:nvPicPr>
          <p:cNvPr id="6" name="Content Placeholder 5" descr="A bar graph contains data on differences in effect of nutritional stress early in life on song learning by male swamp sparrows. The X axis contains data of type of treatment groups. The Y axis measures song copy quality score from 0.3 through 0.7 with increments of 0.1. Approximate data follows. Control group: 0.62. Experimental group: 0.54."/>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103759" y="479425"/>
            <a:ext cx="5984483" cy="6300788"/>
          </a:xfrm>
        </p:spPr>
      </p:pic>
    </p:spTree>
    <p:extLst>
      <p:ext uri="{BB962C8B-B14F-4D97-AF65-F5344CB8AC3E}">
        <p14:creationId xmlns:p14="http://schemas.microsoft.com/office/powerpoint/2010/main" val="40789627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939427-BD08-FD4E-9223-3DB47ABCD200}"/>
              </a:ext>
            </a:extLst>
          </p:cNvPr>
          <p:cNvSpPr>
            <a:spLocks noGrp="1"/>
          </p:cNvSpPr>
          <p:nvPr>
            <p:ph type="title"/>
          </p:nvPr>
        </p:nvSpPr>
        <p:spPr/>
        <p:txBody>
          <a:bodyPr/>
          <a:lstStyle/>
          <a:p>
            <a:r>
              <a:rPr lang="en-US" dirty="0"/>
              <a:t>FIGURE 2.19  The mean number of precopulatory displays by female birds changes in response to differences in male song quality</a:t>
            </a:r>
          </a:p>
        </p:txBody>
      </p:sp>
      <p:pic>
        <p:nvPicPr>
          <p:cNvPr id="6" name="Content Placeholder 5" descr="A shaded graph provides data on the Tape tutor song. The X axis measures time in seconds and the Y axis measures frequency in kilohertz from 1 through 9 with increments of 2. Approximate data follows. From 0 through 1 second and from 1 to 2 seconds: frequency range is from 3 to 5 marked with three distinct blobs; thereafter the spots are spread out and marked from seconds 2 through 3 and then the spots are in the range of 3 to 5 from seconds 3 to 4.&#10;A shaded graph provides data on a good copy of the Tape tutor song. The X axis measures time in seconds and the Y axis measures frequency in kilohertz from 1 through 9 with increments of 2. Approximate data follows. From 0 through 1 second and from 1 to 2 seconds: frequency range is from 3 to 5 marked with four distinct blobs; thereafter the spots are spread out from 3 to 6 for seconds 2 through 3 and then the spots are in the range of 3 to 5 from seconds 3 to 4.&#10;A shaded graph provides data on the Tape tutor song. The X axis measures time in seconds and the Y axis measures frequency in kilohertz from 1 through 9 with increments of 2. Approximate data follows. From 0 through 1 second and from 1 to 2 seconds: frequency range is from 1 to 3 followed by range from 3 to 8. The same sequence continues for one more time. For 1.5 through 2 seconds, the range is from 1.5 to 3, 3 through 8 and from 1.5 to 3 again. For 2 to 3 seconds, the frequency range is from 5 through 9 followed by 3 through 5. Thereafter, the range spikes and troughs from 9 through 5 and 5 through 1.5 for 3 times and thereafter ranges from 5 through 9 once.&#10;A shaded graph provides data on a poor copy of the Tape tutor song. The X axis measures time in seconds and the Y axis measures frequency in kilohertz from 1 through 9 with increments of 2. Approximate data follows. From 0 through 1 second and from 1 to 2 seconds: frequency range is from 1 to 3 followed by range from 3 to 8. The same sequence continues for two more times. For 1 through 2 seconds, the range is from 5 to 6 followed by 4 through 8. Thereafter, the range spikes and troughs from 8 through 5 and 4 through 3 twice.&#10;A bar graph contains data on female responses to good and poor song copies. The X axis contains data on copy type. The Y axis measures mean number of displays from 0 through 2 with increments of 1. Approximate data follows. For Good copies: 1.5 through 1.75. For poor copies: 0.25 through 0.5.&#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141314"/>
            <a:ext cx="11376025" cy="4977010"/>
          </a:xfrm>
        </p:spPr>
      </p:pic>
    </p:spTree>
    <p:extLst>
      <p:ext uri="{BB962C8B-B14F-4D97-AF65-F5344CB8AC3E}">
        <p14:creationId xmlns:p14="http://schemas.microsoft.com/office/powerpoint/2010/main" val="11206971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CAEF76-A8EC-E047-AB01-13A0683D9B31}"/>
              </a:ext>
            </a:extLst>
          </p:cNvPr>
          <p:cNvSpPr>
            <a:spLocks noGrp="1"/>
          </p:cNvSpPr>
          <p:nvPr>
            <p:ph type="title"/>
          </p:nvPr>
        </p:nvSpPr>
        <p:spPr/>
        <p:txBody>
          <a:bodyPr/>
          <a:lstStyle/>
          <a:p>
            <a:r>
              <a:rPr lang="en-US" dirty="0"/>
              <a:t>FIGURE 2.19  The mean number of precopulatory displays by female birds changes in response to differences in male song quality (Part 1)</a:t>
            </a:r>
          </a:p>
        </p:txBody>
      </p:sp>
      <p:pic>
        <p:nvPicPr>
          <p:cNvPr id="6" name="Content Placeholder 5" descr="A shaded graph provides data on the Tape tutor song. The X axis measures time in seconds and the Y axis measures frequency in kilohertz from 1 through 9 with increments of 2. Approximate data follows. From 0 through 1 second and from 1 to 2 seconds: frequency range is from 3 to 5 marked with three distinct blobs; thereafter the spots are spread out and marked from seconds 2 through 3 and then the spots are in the range of 3 to 5 from seconds 3 to 4.&#10;A shaded graph provides data on a good copy of the Tape tutor song. The X axis measures time in seconds and the Y axis measures frequency in kilohertz from 1 through 9 with increments of 2. Approximate data follows. From 0 through 1 second and from 1 to 2 seconds: frequency range is from 3 to 5 marked with four distinct blobs; thereafter the spots are spread out from 3 to 6 for seconds 2 through 3 and then the spots are in the range of 3 to 5 from seconds 3 to 4.&#10;A shaded graph provides data on the Tape tutor song. The X axis measures time in seconds and the Y axis measures frequency in kilohertz from 1 through 9 with increments of 2. Approximate data follows. From 0 through 1 second and from 1 to 2 seconds: frequency range is from 1 to 3 followed by range from 3 to 8. The same sequence continues for one more time. For 1.5 through 2 seconds, the range is from 1.5 to 3, 3 through 8 and from 1.5 to 3 again. For 2 to 3 seconds, the frequency range is from 5 through 9 followed by 3 through 5. Thereafter, the range spikes and troughs from 9 through 5 and 5 through 1.5 for 3 times and thereafter ranges from 5 through 9 once.&#10;A shaded graph provides data on a poor copy of the Tape tutor song. The X axis measures time in seconds and the Y axis measures frequency in kilohertz from 1 through 9 with increments of 2. Approximate data follows. From 0 through 1 second and from 1 to 2 seconds: frequency range is from 1 to 3 followed by range from 3 to 8. The same sequence continues for two more times. For 1 through 2 seconds, the range is from 5 to 6 followed by 4 through 8. Thereafter, the range spikes and troughs from 8 through 5 and 4 through 3 twic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520892" y="668338"/>
            <a:ext cx="11150217" cy="6108700"/>
          </a:xfrm>
        </p:spPr>
      </p:pic>
    </p:spTree>
    <p:extLst>
      <p:ext uri="{BB962C8B-B14F-4D97-AF65-F5344CB8AC3E}">
        <p14:creationId xmlns:p14="http://schemas.microsoft.com/office/powerpoint/2010/main" val="13365614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764FE4-0E69-5B4F-AE0F-831912DD2994}"/>
              </a:ext>
            </a:extLst>
          </p:cNvPr>
          <p:cNvSpPr>
            <a:spLocks noGrp="1"/>
          </p:cNvSpPr>
          <p:nvPr>
            <p:ph type="title"/>
          </p:nvPr>
        </p:nvSpPr>
        <p:spPr/>
        <p:txBody>
          <a:bodyPr/>
          <a:lstStyle/>
          <a:p>
            <a:r>
              <a:rPr lang="en-US" dirty="0"/>
              <a:t>FIGURE 2.19  The mean number of precopulatory displays by female birds changes in response to differences in male song quality (Part 2)</a:t>
            </a:r>
          </a:p>
        </p:txBody>
      </p:sp>
      <p:pic>
        <p:nvPicPr>
          <p:cNvPr id="6" name="Content Placeholder 5" descr="A bar graph contains data on female responses to good and poor song copies. The X axis contains data on copy type. The Y axis measures mean number of displays from 0 through 2 with increments of 1. Approximate data follows. For Good copies: 1.5 through 1.75. For poor copies: 0.25 through 0.5.&#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998718" y="668338"/>
            <a:ext cx="6194565" cy="6108700"/>
          </a:xfrm>
        </p:spPr>
      </p:pic>
    </p:spTree>
    <p:extLst>
      <p:ext uri="{BB962C8B-B14F-4D97-AF65-F5344CB8AC3E}">
        <p14:creationId xmlns:p14="http://schemas.microsoft.com/office/powerpoint/2010/main" val="3118503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89A79E-535A-A643-AB3F-F3EA2D297668}"/>
              </a:ext>
            </a:extLst>
          </p:cNvPr>
          <p:cNvSpPr>
            <a:spLocks noGrp="1"/>
          </p:cNvSpPr>
          <p:nvPr>
            <p:ph type="title"/>
          </p:nvPr>
        </p:nvSpPr>
        <p:spPr/>
        <p:txBody>
          <a:bodyPr/>
          <a:lstStyle/>
          <a:p>
            <a:r>
              <a:rPr lang="en-US" dirty="0"/>
              <a:t>BOX 2.1 Figure C  Dialects of white-crowned sparrows in three parts of San Francisco (Part 2)</a:t>
            </a:r>
          </a:p>
        </p:txBody>
      </p:sp>
      <p:pic>
        <p:nvPicPr>
          <p:cNvPr id="6" name="Content Placeholder 5" descr="A bar graph depicts data on birds captured at various years. The X axis contains years and the Y axis measures frequency in kilohertz from 2.3 through 3.2 with increments of 0.1. Approximate data follows. 1969, A: 2.45 to 2.5. 1990, A: 2.6 to 2.7. 1969, B: 2.85 to 2.95. 1969, C: 2.65 to 2.9. 1990, C: 3 to 3.1. 1998, C: 3.05 to 3.01."/>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566518" y="479425"/>
            <a:ext cx="9058964" cy="6300788"/>
          </a:xfrm>
        </p:spPr>
      </p:pic>
    </p:spTree>
    <p:extLst>
      <p:ext uri="{BB962C8B-B14F-4D97-AF65-F5344CB8AC3E}">
        <p14:creationId xmlns:p14="http://schemas.microsoft.com/office/powerpoint/2010/main" val="821368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7FB121-9429-9046-BBEF-7A6106474266}"/>
              </a:ext>
            </a:extLst>
          </p:cNvPr>
          <p:cNvSpPr>
            <a:spLocks noGrp="1"/>
          </p:cNvSpPr>
          <p:nvPr>
            <p:ph type="title"/>
          </p:nvPr>
        </p:nvSpPr>
        <p:spPr/>
        <p:txBody>
          <a:bodyPr/>
          <a:lstStyle/>
          <a:p>
            <a:r>
              <a:rPr lang="en-US" dirty="0"/>
              <a:t>BOX 2.1 Figure C  Dialects of white-crowned sparrows in three parts of San Francisco (Part 3)</a:t>
            </a:r>
          </a:p>
        </p:txBody>
      </p:sp>
      <p:pic>
        <p:nvPicPr>
          <p:cNvPr id="6" name="Content Placeholder 5" descr="Photo of a white-crowned sparrow."/>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312520" y="479425"/>
            <a:ext cx="5566961" cy="6300788"/>
          </a:xfrm>
        </p:spPr>
      </p:pic>
    </p:spTree>
    <p:extLst>
      <p:ext uri="{BB962C8B-B14F-4D97-AF65-F5344CB8AC3E}">
        <p14:creationId xmlns:p14="http://schemas.microsoft.com/office/powerpoint/2010/main" val="4145802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D2EA07-8D4B-584B-8E28-1EBBA6495AE6}"/>
              </a:ext>
            </a:extLst>
          </p:cNvPr>
          <p:cNvSpPr>
            <a:spLocks noGrp="1"/>
          </p:cNvSpPr>
          <p:nvPr>
            <p:ph type="title"/>
          </p:nvPr>
        </p:nvSpPr>
        <p:spPr>
          <a:xfrm>
            <a:off x="0" y="0"/>
            <a:ext cx="12192000" cy="384048"/>
          </a:xfrm>
        </p:spPr>
        <p:txBody>
          <a:bodyPr/>
          <a:lstStyle/>
          <a:p>
            <a:r>
              <a:rPr lang="en-US" dirty="0"/>
              <a:t>FIGURE 2.1  Song dialects in white-crowned sparrows</a:t>
            </a:r>
          </a:p>
        </p:txBody>
      </p:sp>
      <p:pic>
        <p:nvPicPr>
          <p:cNvPr id="6" name="Content Placeholder 5" descr="A series of three shaded graphs provide data on song dialects of white-crowned sparrow in three locations of California: Marin, Berkeley, and Sunset Beach. The Y axis measures song frequency in kilohertz from 2 through 6 with increments of 2. Approximate data follows for Marin: The frequencies are in between 4 and 5 for a while and spike up and down from 5 through 3 for the rest. For Berkeley: The frequencies are in between 3 and 3.5 for a while and then spike up to 4 for a while and spreading out thinly up and down from 5 through 3 for the rest of the time. For Sunset Beach: The frequencies are in between 3 and 4 for the first portion, then around 5 and finally spread thin and spike up and down from 6 through 3 for the rest of the graph."/>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249736" y="479425"/>
            <a:ext cx="7692528" cy="6300788"/>
          </a:xfrm>
        </p:spPr>
      </p:pic>
    </p:spTree>
    <p:extLst>
      <p:ext uri="{BB962C8B-B14F-4D97-AF65-F5344CB8AC3E}">
        <p14:creationId xmlns:p14="http://schemas.microsoft.com/office/powerpoint/2010/main" val="1595374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C33255-69EB-DA4A-922C-6A775C7F128A}"/>
              </a:ext>
            </a:extLst>
          </p:cNvPr>
          <p:cNvSpPr>
            <a:spLocks noGrp="1"/>
          </p:cNvSpPr>
          <p:nvPr>
            <p:ph type="title"/>
          </p:nvPr>
        </p:nvSpPr>
        <p:spPr>
          <a:xfrm>
            <a:off x="0" y="0"/>
            <a:ext cx="12192000" cy="384048"/>
          </a:xfrm>
        </p:spPr>
        <p:txBody>
          <a:bodyPr/>
          <a:lstStyle/>
          <a:p>
            <a:r>
              <a:rPr lang="en-US" dirty="0"/>
              <a:t>FIGURE 2.2  Hearing and song learning</a:t>
            </a:r>
          </a:p>
        </p:txBody>
      </p:sp>
      <p:pic>
        <p:nvPicPr>
          <p:cNvPr id="6" name="Content Placeholder 5" descr="A series of three shaded graphs provide data on white-crowned sparrows. The X axis measures time in seconds from 0 through 0.5 seconds and the Y axis measures frequency in kilohertz from 1 through 7. The first graph for Father has thick vertical wall patterns of frequencies. There are 8 such walls and they all range from 1 through 5 and from 1 through 6. The second graph for Son 1 with intact hearing has thin vertical patterns with the range same as that of the father. The third graph for son 2 who is deaf has very sparse dotted patterns with range from 0 through 3 at the beginning, from 0 through 3 about 0.25 and a relatively dense wall pattern about 0.45 to 0.5.&#10;The graphs are accompanied by a photo of a male zebra finch."/>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274563" y="479425"/>
            <a:ext cx="5642874" cy="6300788"/>
          </a:xfrm>
        </p:spPr>
      </p:pic>
    </p:spTree>
    <p:extLst>
      <p:ext uri="{BB962C8B-B14F-4D97-AF65-F5344CB8AC3E}">
        <p14:creationId xmlns:p14="http://schemas.microsoft.com/office/powerpoint/2010/main" val="3432652564"/>
      </p:ext>
    </p:extLst>
  </p:cSld>
  <p:clrMapOvr>
    <a:masterClrMapping/>
  </p:clrMapOvr>
</p:sld>
</file>

<file path=ppt/theme/theme1.xml><?xml version="1.0" encoding="utf-8"?>
<a:theme xmlns:a="http://schemas.openxmlformats.org/drawingml/2006/main" name="Figure-Only Templates">
  <a:themeElements>
    <a:clrScheme name="Custom 85">
      <a:dk1>
        <a:srgbClr val="000000"/>
      </a:dk1>
      <a:lt1>
        <a:srgbClr val="FFFFFF"/>
      </a:lt1>
      <a:dk2>
        <a:srgbClr val="1F497D"/>
      </a:dk2>
      <a:lt2>
        <a:srgbClr val="EEECE1"/>
      </a:lt2>
      <a:accent1>
        <a:srgbClr val="4F3868"/>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xford Template 2020-05-05" id="{B78F6A64-C076-4E15-90E5-9A59F0E29698}" vid="{18DFF3BF-7F46-4B14-BD35-A03A297645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034735E286A8A478CDABE780C9EC78F" ma:contentTypeVersion="13" ma:contentTypeDescription="Create a new document." ma:contentTypeScope="" ma:versionID="9b8825675e62d57985c81b74d5b14a7f">
  <xsd:schema xmlns:xsd="http://www.w3.org/2001/XMLSchema" xmlns:xs="http://www.w3.org/2001/XMLSchema" xmlns:p="http://schemas.microsoft.com/office/2006/metadata/properties" xmlns:ns3="fd39d560-5c7d-4158-98a0-f420f8fdebce" xmlns:ns4="a6c716b4-9090-4de7-aadc-2aa5f812ad24" targetNamespace="http://schemas.microsoft.com/office/2006/metadata/properties" ma:root="true" ma:fieldsID="bdbc9fd47a72f6438c4442bb9222e145" ns3:_="" ns4:_="">
    <xsd:import namespace="fd39d560-5c7d-4158-98a0-f420f8fdebce"/>
    <xsd:import namespace="a6c716b4-9090-4de7-aadc-2aa5f812ad2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39d560-5c7d-4158-98a0-f420f8fdeb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c716b4-9090-4de7-aadc-2aa5f812ad2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57C1AB-C2BF-4446-AECB-681D5785527F}">
  <ds:schemaRefs>
    <ds:schemaRef ds:uri="http://schemas.microsoft.com/sharepoint/v3/contenttype/forms"/>
  </ds:schemaRefs>
</ds:datastoreItem>
</file>

<file path=customXml/itemProps2.xml><?xml version="1.0" encoding="utf-8"?>
<ds:datastoreItem xmlns:ds="http://schemas.openxmlformats.org/officeDocument/2006/customXml" ds:itemID="{2856919D-3723-464B-9967-427A087CBD61}">
  <ds:schemaRefs>
    <ds:schemaRef ds:uri="http://schemas.microsoft.com/office/2006/metadata/properties"/>
    <ds:schemaRef ds:uri="fd39d560-5c7d-4158-98a0-f420f8fdebce"/>
    <ds:schemaRef ds:uri="http://schemas.microsoft.com/office/2006/documentManagement/types"/>
    <ds:schemaRef ds:uri="http://purl.org/dc/terms/"/>
    <ds:schemaRef ds:uri="http://schemas.openxmlformats.org/package/2006/metadata/core-properties"/>
    <ds:schemaRef ds:uri="http://purl.org/dc/elements/1.1/"/>
    <ds:schemaRef ds:uri="http://purl.org/dc/dcmitype/"/>
    <ds:schemaRef ds:uri="http://schemas.microsoft.com/office/infopath/2007/PartnerControls"/>
    <ds:schemaRef ds:uri="a6c716b4-9090-4de7-aadc-2aa5f812ad24"/>
    <ds:schemaRef ds:uri="http://www.w3.org/XML/1998/namespace"/>
  </ds:schemaRefs>
</ds:datastoreItem>
</file>

<file path=customXml/itemProps3.xml><?xml version="1.0" encoding="utf-8"?>
<ds:datastoreItem xmlns:ds="http://schemas.openxmlformats.org/officeDocument/2006/customXml" ds:itemID="{7E307B2A-FA70-43CE-A010-B3D8154DEA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39d560-5c7d-4158-98a0-f420f8fdebce"/>
    <ds:schemaRef ds:uri="a6c716b4-9090-4de7-aadc-2aa5f812ad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Oxford Template 2020-05-05</Template>
  <TotalTime>159</TotalTime>
  <Words>6830</Words>
  <Application>Microsoft Macintosh PowerPoint</Application>
  <PresentationFormat>Widescreen</PresentationFormat>
  <Paragraphs>205</Paragraphs>
  <Slides>56</Slides>
  <Notes>56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56</vt:i4>
      </vt:variant>
    </vt:vector>
  </HeadingPairs>
  <TitlesOfParts>
    <vt:vector size="59" baseType="lpstr">
      <vt:lpstr>Arial</vt:lpstr>
      <vt:lpstr>Calibri</vt:lpstr>
      <vt:lpstr>Figure-Only Templates</vt:lpstr>
      <vt:lpstr>Chapter 2 Opener</vt:lpstr>
      <vt:lpstr>BOX 2.1 Figure A  Sound waveform</vt:lpstr>
      <vt:lpstr>BOX 2.1 Figure B  Two white-crowned sparrow songs from different dialect populations</vt:lpstr>
      <vt:lpstr>BOX 2.1 Figure C  Dialects of white-crowned sparrows in three parts of San Francisco</vt:lpstr>
      <vt:lpstr>BOX 2.1 Figure C  Dialects of white-crowned sparrows in three parts of San Francisco (Part 1)</vt:lpstr>
      <vt:lpstr>BOX 2.1 Figure C  Dialects of white-crowned sparrows in three parts of San Francisco (Part 2)</vt:lpstr>
      <vt:lpstr>BOX 2.1 Figure C  Dialects of white-crowned sparrows in three parts of San Francisco (Part 3)</vt:lpstr>
      <vt:lpstr>FIGURE 2.1  Song dialects in white-crowned sparrows</vt:lpstr>
      <vt:lpstr>FIGURE 2.2  Hearing and song learning</vt:lpstr>
      <vt:lpstr>FIGURE 2.2  Hearing and song learning (Part 1)</vt:lpstr>
      <vt:lpstr>FIGURE 2.2  Hearing and song learning (Part 2)</vt:lpstr>
      <vt:lpstr>FIGURE 2.3  Song-learning hypothesis based on laboratory experiments with white-crowned sparrows</vt:lpstr>
      <vt:lpstr>BOX 2.2  Spectrograms of contact calls of two parrot species</vt:lpstr>
      <vt:lpstr>FIGURE 2.4  Social experience influences song development</vt:lpstr>
      <vt:lpstr>FIGURE 2.4  Social experience influences song development (Part 1)</vt:lpstr>
      <vt:lpstr>FIGURE 2.4  Social experience influences song development (Part 2)</vt:lpstr>
      <vt:lpstr>BOX 2.3  Song preferences of female European starlings</vt:lpstr>
      <vt:lpstr>FIGURE 2.5  Song control system of a typical songbird</vt:lpstr>
      <vt:lpstr>FIGURE 2.6  Difference in the size of one nucleus of the song control system</vt:lpstr>
      <vt:lpstr>FIGURE 2.6  Difference in the size of one nucleus of the song control system (Part 1)</vt:lpstr>
      <vt:lpstr>FIGURE 2.6  Difference in the size of one nucleus of the song control system (Part 2)</vt:lpstr>
      <vt:lpstr>FIGURE 2.7  Song competition in the European starling changes the size of the brain</vt:lpstr>
      <vt:lpstr>FIGURE 2.8  Single cells and song learning in the swamp sparrow</vt:lpstr>
      <vt:lpstr>FIGURE 2.8  Single cells and song learning in the swamp sparrow (Part 1)</vt:lpstr>
      <vt:lpstr>FIGURE 2.8  Single cells and song learning in the swamp sparrow (Part 2)</vt:lpstr>
      <vt:lpstr>FIGURE 2.9  Two phylogenies of song learning in birds</vt:lpstr>
      <vt:lpstr>FIGURE 2.9  Two phylogenies of song learning in birds (Part 1)</vt:lpstr>
      <vt:lpstr>FIGURE 2.9  Two phylogenies of song learning in birds (Part 2)</vt:lpstr>
      <vt:lpstr>FIGURE 2.10  The song control systems of parrots, hummingbirds, and oscine songbirds are distributed throughout the brain in remarkably similar patterns</vt:lpstr>
      <vt:lpstr>BOX 2.4  Neuronal density in the brains of song-learning birds and primates  </vt:lpstr>
      <vt:lpstr>FIGURE 2.11  Songs match habitats</vt:lpstr>
      <vt:lpstr>FIGURE 2.11  Songs match habitats (Part 1)</vt:lpstr>
      <vt:lpstr>FIGURE 2.11  Songs match habitats (Part 2)</vt:lpstr>
      <vt:lpstr>FIGURE 2.12  Background noise levels and their effects on white-crowned sparrow song during the 2019 Covid-19 shutdown</vt:lpstr>
      <vt:lpstr>FIGURE 2.12  Background noise levels and their effects on white-crowned sparrow song during the 2019 Covid-19 shutdown (Part 1)</vt:lpstr>
      <vt:lpstr>FIGURE 2.12  Background noise levels and their effects on white-crowned sparrow song during the 2019 Covid-19 shutdown (Part 2)</vt:lpstr>
      <vt:lpstr>FIGURE 2.12  Background noise levels and their effects on white-crowned sparrow song during the 2019 Covid-19 shutdown (Part 3)</vt:lpstr>
      <vt:lpstr>FIGURE 2.13  Song type matching in the song sparrow</vt:lpstr>
      <vt:lpstr>FIGURE 2.13  Song type matching in the song sparrow (Part 1)</vt:lpstr>
      <vt:lpstr>FIGURE 2.13  Song type matching in the song sparrow (Part 2)</vt:lpstr>
      <vt:lpstr>FIGURE 2.14  The relationship between cooperative breeding behavior and vocal repertoire size in birds</vt:lpstr>
      <vt:lpstr>FIGURE 2.14  The relationship between cooperative breeding behavior and vocal repertoire size in birds (Part 1)</vt:lpstr>
      <vt:lpstr>FIGURE 2.14  The relationship between cooperative breeding behavior and vocal repertoire size in birds (Part 2)</vt:lpstr>
      <vt:lpstr>FIGURE 2.15  Song matching and communication of aggressive intent in the song sparrow</vt:lpstr>
      <vt:lpstr>FIGURE 2.16  Male Cassin’s finches sing to attract females</vt:lpstr>
      <vt:lpstr>FIGURE 2.16  Male Cassin’s finches sing to attract females (Part 1)</vt:lpstr>
      <vt:lpstr>FIGURE 2.16  Male Cassin’s finches sing to attract females (Part 2)</vt:lpstr>
      <vt:lpstr>FIGURE 2.17  Differences in life history traits in male white-crowned sparrows singing local versus nonlocal dialect around Tioga Pass, California</vt:lpstr>
      <vt:lpstr>FIGURE 2.17  Differences in life history traits in male white-crowned sparrows singing local versus nonlocal dialect around Tioga Pass, California (Part 1)</vt:lpstr>
      <vt:lpstr>FIGURE 2.17  Differences in life history traits in male white-crowned sparrows singing local versus nonlocal dialect around Tioga Pass, California (Part 2)</vt:lpstr>
      <vt:lpstr>FIGURE 2.18  Nutritional stress early in life has large effects on song learning by male swamp sparrows</vt:lpstr>
      <vt:lpstr>FIGURE 2.18  Nutritional stress early in life has large effects on song learning by male swamp sparrows (Part 1)</vt:lpstr>
      <vt:lpstr>FIGURE 2.18  Nutritional stress early in life has large effects on song learning by male swamp sparrows (Part 2)</vt:lpstr>
      <vt:lpstr>FIGURE 2.19  The mean number of precopulatory displays by female birds changes in response to differences in male song quality</vt:lpstr>
      <vt:lpstr>FIGURE 2.19  The mean number of precopulatory displays by female birds changes in response to differences in male song quality (Part 1)</vt:lpstr>
      <vt:lpstr>FIGURE 2.19  The mean number of precopulatory displays by female birds changes in response to differences in male song quality (Part 2)</vt:lpstr>
    </vt:vector>
  </TitlesOfParts>
  <Manager>Sumanas, Inc.</Manager>
  <Company>Oxford University Press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Animal Behavior</dc:title>
  <dc:subject/>
  <dc:creator>Rubenstein and Alcock</dc:creator>
  <cp:keywords/>
  <dc:description/>
  <cp:lastModifiedBy>Sumanas Inc</cp:lastModifiedBy>
  <cp:revision>33</cp:revision>
  <dcterms:created xsi:type="dcterms:W3CDTF">2021-01-21T20:31:29Z</dcterms:created>
  <dcterms:modified xsi:type="dcterms:W3CDTF">2022-03-28T18:26:54Z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f61502-7731-4690-a118-333634878cc9_Enabled">
    <vt:lpwstr>true</vt:lpwstr>
  </property>
  <property fmtid="{D5CDD505-2E9C-101B-9397-08002B2CF9AE}" pid="3" name="MSIP_Label_89f61502-7731-4690-a118-333634878cc9_SetDate">
    <vt:lpwstr>2020-04-27T21:10:48Z</vt:lpwstr>
  </property>
  <property fmtid="{D5CDD505-2E9C-101B-9397-08002B2CF9AE}" pid="4" name="MSIP_Label_89f61502-7731-4690-a118-333634878cc9_Method">
    <vt:lpwstr>Standard</vt:lpwstr>
  </property>
  <property fmtid="{D5CDD505-2E9C-101B-9397-08002B2CF9AE}" pid="5" name="MSIP_Label_89f61502-7731-4690-a118-333634878cc9_Name">
    <vt:lpwstr>Internal</vt:lpwstr>
  </property>
  <property fmtid="{D5CDD505-2E9C-101B-9397-08002B2CF9AE}" pid="6" name="MSIP_Label_89f61502-7731-4690-a118-333634878cc9_SiteId">
    <vt:lpwstr>91761b62-4c45-43f5-9f0e-be8ad9b551ff</vt:lpwstr>
  </property>
  <property fmtid="{D5CDD505-2E9C-101B-9397-08002B2CF9AE}" pid="7" name="MSIP_Label_89f61502-7731-4690-a118-333634878cc9_ActionId">
    <vt:lpwstr>69912cf1-8f32-4f1f-9ade-00009ae8a75a</vt:lpwstr>
  </property>
  <property fmtid="{D5CDD505-2E9C-101B-9397-08002B2CF9AE}" pid="8" name="MSIP_Label_89f61502-7731-4690-a118-333634878cc9_ContentBits">
    <vt:lpwstr>0</vt:lpwstr>
  </property>
  <property fmtid="{D5CDD505-2E9C-101B-9397-08002B2CF9AE}" pid="9" name="ContentTypeId">
    <vt:lpwstr>0x0101006034735E286A8A478CDABE780C9EC78F</vt:lpwstr>
  </property>
</Properties>
</file>