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21"/>
  </p:notesMasterIdLst>
  <p:handoutMasterIdLst>
    <p:handoutMasterId r:id="rId22"/>
  </p:handoutMasterIdLst>
  <p:sldIdLst>
    <p:sldId id="261" r:id="rId6"/>
    <p:sldId id="296" r:id="rId7"/>
    <p:sldId id="297" r:id="rId8"/>
    <p:sldId id="298" r:id="rId9"/>
    <p:sldId id="303" r:id="rId10"/>
    <p:sldId id="305" r:id="rId11"/>
    <p:sldId id="278" r:id="rId12"/>
    <p:sldId id="306" r:id="rId13"/>
    <p:sldId id="301" r:id="rId14"/>
    <p:sldId id="304" r:id="rId15"/>
    <p:sldId id="302" r:id="rId16"/>
    <p:sldId id="299" r:id="rId17"/>
    <p:sldId id="307" r:id="rId18"/>
    <p:sldId id="308" r:id="rId19"/>
    <p:sldId id="30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appane Sahayaraj" initials="MS" lastIdx="1" clrIdx="0">
    <p:extLst>
      <p:ext uri="{19B8F6BF-5375-455C-9EA6-DF929625EA0E}">
        <p15:presenceInfo xmlns:p15="http://schemas.microsoft.com/office/powerpoint/2012/main" userId="215a9fcd382ec2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147"/>
    <a:srgbClr val="001A47"/>
    <a:srgbClr val="014478"/>
    <a:srgbClr val="001B47"/>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291" autoAdjust="0"/>
  </p:normalViewPr>
  <p:slideViewPr>
    <p:cSldViewPr snapToGrid="0" snapToObjects="1">
      <p:cViewPr varScale="1">
        <p:scale>
          <a:sx n="48" d="100"/>
          <a:sy n="48" d="100"/>
        </p:scale>
        <p:origin x="72" y="4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3/23/2022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3/23/2022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Click to edit Master text styles</a:t>
            </a:r>
          </a:p>
        </p:txBody>
      </p:sp>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431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userDrawn="1"/>
        </p:nvPicPr>
        <p:blipFill>
          <a:blip r:embed="rId5"/>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dirty="0"/>
              <a:t>Click to edit Master title style</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5" y="586409"/>
            <a:ext cx="11317356" cy="652456"/>
          </a:xfrm>
        </p:spPr>
        <p:txBody>
          <a:bodyPr>
            <a:normAutofit fontScale="90000"/>
          </a:bodyPr>
          <a:lstStyle/>
          <a:p>
            <a:r>
              <a:rPr lang="en-US" dirty="0"/>
              <a:t>LATIN AMERICA IN THE MODERN WORLD</a:t>
            </a:r>
            <a:br>
              <a:rPr lang="en-US" dirty="0"/>
            </a:br>
            <a:endParaRPr lang="en-US" sz="3100" b="1" i="0" dirty="0"/>
          </a:p>
        </p:txBody>
      </p:sp>
      <p:sp>
        <p:nvSpPr>
          <p:cNvPr id="4" name="Text Placeholder 3"/>
          <p:cNvSpPr>
            <a:spLocks noGrp="1"/>
          </p:cNvSpPr>
          <p:nvPr>
            <p:ph type="body" sz="quarter" idx="11"/>
          </p:nvPr>
        </p:nvSpPr>
        <p:spPr>
          <a:xfrm>
            <a:off x="1" y="1250490"/>
            <a:ext cx="12192000" cy="3553806"/>
          </a:xfrm>
        </p:spPr>
        <p:txBody>
          <a:bodyPr/>
          <a:lstStyle/>
          <a:p>
            <a:r>
              <a:rPr lang="en-US" dirty="0"/>
              <a:t>by Virginia Garrard, Peter V. N. Henderson , and Bryan </a:t>
            </a:r>
            <a:r>
              <a:rPr lang="en-US" dirty="0" err="1"/>
              <a:t>Mccann</a:t>
            </a:r>
            <a:endParaRPr lang="en-US" dirty="0"/>
          </a:p>
        </p:txBody>
      </p:sp>
      <p:pic>
        <p:nvPicPr>
          <p:cNvPr id="5" name="Picture 4" title="Oxford">
            <a:extLst>
              <a:ext uri="{FF2B5EF4-FFF2-40B4-BE49-F238E27FC236}">
                <a16:creationId xmlns:a16="http://schemas.microsoft.com/office/drawing/2014/main" id="{A93B1534-574B-4681-AC01-BFB57D2ED866}"/>
              </a:ext>
            </a:extLst>
          </p:cNvPr>
          <p:cNvPicPr>
            <a:picLocks noChangeAspect="1"/>
          </p:cNvPicPr>
          <p:nvPr/>
        </p:nvPicPr>
        <p:blipFill>
          <a:blip r:embed="rId3"/>
          <a:stretch>
            <a:fillRect/>
          </a:stretch>
        </p:blipFill>
        <p:spPr>
          <a:xfrm>
            <a:off x="296563" y="6214509"/>
            <a:ext cx="1622854" cy="594063"/>
          </a:xfrm>
          <a:prstGeom prst="rect">
            <a:avLst/>
          </a:prstGeom>
        </p:spPr>
      </p:pic>
      <p:pic>
        <p:nvPicPr>
          <p:cNvPr id="3" name="Picture 2" title="Cover"/>
          <p:cNvPicPr>
            <a:picLocks noChangeAspect="1"/>
          </p:cNvPicPr>
          <p:nvPr/>
        </p:nvPicPr>
        <p:blipFill>
          <a:blip r:embed="rId4"/>
          <a:srcRect/>
          <a:stretch/>
        </p:blipFill>
        <p:spPr>
          <a:xfrm>
            <a:off x="4253431" y="1953860"/>
            <a:ext cx="3685138" cy="4545001"/>
          </a:xfrm>
          <a:prstGeom prst="rect">
            <a:avLst/>
          </a:prstGeom>
        </p:spPr>
      </p:pic>
    </p:spTree>
    <p:extLst>
      <p:ext uri="{BB962C8B-B14F-4D97-AF65-F5344CB8AC3E}">
        <p14:creationId xmlns:p14="http://schemas.microsoft.com/office/powerpoint/2010/main" val="28204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11</a:t>
            </a:r>
          </a:p>
        </p:txBody>
      </p:sp>
      <p:pic>
        <p:nvPicPr>
          <p:cNvPr id="3" name="Picture 2" descr="A man looks at a series of houses in a banana plantation. ">
            <a:extLst>
              <a:ext uri="{FF2B5EF4-FFF2-40B4-BE49-F238E27FC236}">
                <a16:creationId xmlns:a16="http://schemas.microsoft.com/office/drawing/2014/main" id="{FF46466D-A117-4C92-A0CF-9D35CF39A18B}"/>
              </a:ext>
            </a:extLst>
          </p:cNvPr>
          <p:cNvPicPr>
            <a:picLocks noChangeAspect="1"/>
          </p:cNvPicPr>
          <p:nvPr/>
        </p:nvPicPr>
        <p:blipFill>
          <a:blip r:embed="rId2"/>
          <a:stretch>
            <a:fillRect/>
          </a:stretch>
        </p:blipFill>
        <p:spPr>
          <a:xfrm>
            <a:off x="2005714" y="914837"/>
            <a:ext cx="8180573" cy="5028326"/>
          </a:xfrm>
          <a:prstGeom prst="rect">
            <a:avLst/>
          </a:prstGeom>
        </p:spPr>
      </p:pic>
    </p:spTree>
    <p:extLst>
      <p:ext uri="{BB962C8B-B14F-4D97-AF65-F5344CB8AC3E}">
        <p14:creationId xmlns:p14="http://schemas.microsoft.com/office/powerpoint/2010/main" val="142659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MAP 4.3</a:t>
            </a:r>
          </a:p>
        </p:txBody>
      </p:sp>
      <p:pic>
        <p:nvPicPr>
          <p:cNvPr id="3" name="Picture 2" descr="The map shows Banana Plantation Enclaves in Central America, 1880 to 1930. Bana plantation areas and the nearby banan exporting ports are San Jose, Almiranto, Puerto Armuelles, Bluefields, Rio Grande, Puerto Cabezas, Rio Wawa, Puerto Castilla, Tela Ceiba, Puerto Barrios, and Tiquisate. " title="MAP 4.3">
            <a:extLst>
              <a:ext uri="{FF2B5EF4-FFF2-40B4-BE49-F238E27FC236}">
                <a16:creationId xmlns:a16="http://schemas.microsoft.com/office/drawing/2014/main" id="{ED972A69-C20F-4663-974E-F2CBAB61D683}"/>
              </a:ext>
            </a:extLst>
          </p:cNvPr>
          <p:cNvPicPr>
            <a:picLocks noChangeAspect="1"/>
          </p:cNvPicPr>
          <p:nvPr/>
        </p:nvPicPr>
        <p:blipFill>
          <a:blip r:embed="rId2"/>
          <a:stretch>
            <a:fillRect/>
          </a:stretch>
        </p:blipFill>
        <p:spPr>
          <a:xfrm>
            <a:off x="2268200" y="613468"/>
            <a:ext cx="7655601" cy="5631065"/>
          </a:xfrm>
          <a:prstGeom prst="rect">
            <a:avLst/>
          </a:prstGeom>
        </p:spPr>
      </p:pic>
    </p:spTree>
    <p:extLst>
      <p:ext uri="{BB962C8B-B14F-4D97-AF65-F5344CB8AC3E}">
        <p14:creationId xmlns:p14="http://schemas.microsoft.com/office/powerpoint/2010/main" val="137807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12</a:t>
            </a:r>
          </a:p>
        </p:txBody>
      </p:sp>
      <p:pic>
        <p:nvPicPr>
          <p:cNvPr id="5" name="Picture 4" descr="Big buildings and trees are in the Sao Paulo area. ">
            <a:extLst>
              <a:ext uri="{FF2B5EF4-FFF2-40B4-BE49-F238E27FC236}">
                <a16:creationId xmlns:a16="http://schemas.microsoft.com/office/drawing/2014/main" id="{871FE7AF-F996-4983-99E9-C48D7460ECA1}"/>
              </a:ext>
            </a:extLst>
          </p:cNvPr>
          <p:cNvPicPr>
            <a:picLocks noChangeAspect="1"/>
          </p:cNvPicPr>
          <p:nvPr/>
        </p:nvPicPr>
        <p:blipFill>
          <a:blip r:embed="rId2"/>
          <a:stretch>
            <a:fillRect/>
          </a:stretch>
        </p:blipFill>
        <p:spPr>
          <a:xfrm>
            <a:off x="2815016" y="808587"/>
            <a:ext cx="6561969" cy="5240826"/>
          </a:xfrm>
          <a:prstGeom prst="rect">
            <a:avLst/>
          </a:prstGeom>
        </p:spPr>
      </p:pic>
    </p:spTree>
    <p:extLst>
      <p:ext uri="{BB962C8B-B14F-4D97-AF65-F5344CB8AC3E}">
        <p14:creationId xmlns:p14="http://schemas.microsoft.com/office/powerpoint/2010/main" val="71186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13</a:t>
            </a:r>
          </a:p>
        </p:txBody>
      </p:sp>
      <p:pic>
        <p:nvPicPr>
          <p:cNvPr id="3" name="Picture 2" descr="A train with people goes on a La Oroya railroad bridge in Peru. ">
            <a:extLst>
              <a:ext uri="{FF2B5EF4-FFF2-40B4-BE49-F238E27FC236}">
                <a16:creationId xmlns:a16="http://schemas.microsoft.com/office/drawing/2014/main" id="{B863B1DF-CC92-434B-9F8F-1C7366FFD802}"/>
              </a:ext>
            </a:extLst>
          </p:cNvPr>
          <p:cNvPicPr>
            <a:picLocks noChangeAspect="1"/>
          </p:cNvPicPr>
          <p:nvPr/>
        </p:nvPicPr>
        <p:blipFill>
          <a:blip r:embed="rId2"/>
          <a:stretch>
            <a:fillRect/>
          </a:stretch>
        </p:blipFill>
        <p:spPr>
          <a:xfrm>
            <a:off x="2911509" y="860176"/>
            <a:ext cx="6368982" cy="5137648"/>
          </a:xfrm>
          <a:prstGeom prst="rect">
            <a:avLst/>
          </a:prstGeom>
        </p:spPr>
      </p:pic>
    </p:spTree>
    <p:extLst>
      <p:ext uri="{BB962C8B-B14F-4D97-AF65-F5344CB8AC3E}">
        <p14:creationId xmlns:p14="http://schemas.microsoft.com/office/powerpoint/2010/main" val="200616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14</a:t>
            </a:r>
          </a:p>
        </p:txBody>
      </p:sp>
      <p:pic>
        <p:nvPicPr>
          <p:cNvPr id="3" name="Picture 2" descr="Bodies of cows hang and pieces of meat are arranged on stands inside a meat plant. ">
            <a:extLst>
              <a:ext uri="{FF2B5EF4-FFF2-40B4-BE49-F238E27FC236}">
                <a16:creationId xmlns:a16="http://schemas.microsoft.com/office/drawing/2014/main" id="{2BD54747-1C1A-47CA-B12C-FCDB4FB93972}"/>
              </a:ext>
            </a:extLst>
          </p:cNvPr>
          <p:cNvPicPr>
            <a:picLocks noChangeAspect="1"/>
          </p:cNvPicPr>
          <p:nvPr/>
        </p:nvPicPr>
        <p:blipFill>
          <a:blip r:embed="rId2"/>
          <a:stretch>
            <a:fillRect/>
          </a:stretch>
        </p:blipFill>
        <p:spPr>
          <a:xfrm>
            <a:off x="2148798" y="881740"/>
            <a:ext cx="7894404" cy="5094521"/>
          </a:xfrm>
          <a:prstGeom prst="rect">
            <a:avLst/>
          </a:prstGeom>
        </p:spPr>
      </p:pic>
    </p:spTree>
    <p:extLst>
      <p:ext uri="{BB962C8B-B14F-4D97-AF65-F5344CB8AC3E}">
        <p14:creationId xmlns:p14="http://schemas.microsoft.com/office/powerpoint/2010/main" val="298453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15</a:t>
            </a:r>
          </a:p>
        </p:txBody>
      </p:sp>
      <p:pic>
        <p:nvPicPr>
          <p:cNvPr id="4" name="Picture 3" descr="Timeline. 1870 to 1920s: Immigrants flow into Latin America, especiallyArgentina. 1876 to 1911: Porfirio Díaz is Mexico’s dictator. 1884 Mexico begins expanding its railway network. 1884 to 1907 Mexico’s positivists author pro-development legislation. 1886 Emil Körner begins professionalizing Chile’s army. 1904 Refrigerated meat-packing plant opens in Montevideo. 1908 Ecuador completes the Guayaquil-Quito railroad. ">
            <a:extLst>
              <a:ext uri="{FF2B5EF4-FFF2-40B4-BE49-F238E27FC236}">
                <a16:creationId xmlns:a16="http://schemas.microsoft.com/office/drawing/2014/main" id="{51D3D315-47C6-4C1F-A9D3-FBFC34797B51}"/>
              </a:ext>
            </a:extLst>
          </p:cNvPr>
          <p:cNvPicPr>
            <a:picLocks noChangeAspect="1"/>
          </p:cNvPicPr>
          <p:nvPr/>
        </p:nvPicPr>
        <p:blipFill>
          <a:blip r:embed="rId2"/>
          <a:stretch>
            <a:fillRect/>
          </a:stretch>
        </p:blipFill>
        <p:spPr>
          <a:xfrm>
            <a:off x="554182" y="2837004"/>
            <a:ext cx="11083636" cy="1183993"/>
          </a:xfrm>
          <a:prstGeom prst="rect">
            <a:avLst/>
          </a:prstGeom>
        </p:spPr>
      </p:pic>
    </p:spTree>
    <p:extLst>
      <p:ext uri="{BB962C8B-B14F-4D97-AF65-F5344CB8AC3E}">
        <p14:creationId xmlns:p14="http://schemas.microsoft.com/office/powerpoint/2010/main" val="2487984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10</a:t>
            </a:r>
          </a:p>
        </p:txBody>
      </p:sp>
      <p:pic>
        <p:nvPicPr>
          <p:cNvPr id="3" name="Picture 2" descr="Cuba and Brazil. 1879 to 1890: Seizure of indigenous communal lands in Guatemala and El Salvador. ">
            <a:extLst>
              <a:ext uri="{FF2B5EF4-FFF2-40B4-BE49-F238E27FC236}">
                <a16:creationId xmlns:a16="http://schemas.microsoft.com/office/drawing/2014/main" id="{2D729357-25F4-4710-8466-A20E3DB458AC}"/>
              </a:ext>
            </a:extLst>
          </p:cNvPr>
          <p:cNvPicPr>
            <a:picLocks noChangeAspect="1"/>
          </p:cNvPicPr>
          <p:nvPr/>
        </p:nvPicPr>
        <p:blipFill>
          <a:blip r:embed="rId2"/>
          <a:stretch>
            <a:fillRect/>
          </a:stretch>
        </p:blipFill>
        <p:spPr>
          <a:xfrm>
            <a:off x="2046212" y="1042325"/>
            <a:ext cx="8099577" cy="4773351"/>
          </a:xfrm>
          <a:prstGeom prst="rect">
            <a:avLst/>
          </a:prstGeom>
        </p:spPr>
      </p:pic>
    </p:spTree>
    <p:extLst>
      <p:ext uri="{BB962C8B-B14F-4D97-AF65-F5344CB8AC3E}">
        <p14:creationId xmlns:p14="http://schemas.microsoft.com/office/powerpoint/2010/main" val="272075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3</a:t>
            </a:r>
          </a:p>
        </p:txBody>
      </p:sp>
      <p:pic>
        <p:nvPicPr>
          <p:cNvPr id="3" name="Picture 2" descr="The map shows the Global Connections for Latin America and the World in an Age of Progress. Rapidly modernizing states are Canada, United States, Russia, Japan, Great Britain, Belgium, France, Germany, Italy, and Greece. Latin America is South America and Mexico. European possessions circa 1865 are India and Indonesian islands. European imperial claims, 1866 to 1914 are Africa, Japan, Madagascar, and Australia. Main trade in raw materials are from southeast United States towards the Atlantic Ocean. Other trade routes are around South America, India, Saudi Arabia, and around Africa. Main trade in manufactured goods are from Great Britain towards America and eastern borders of Africa. ">
            <a:extLst>
              <a:ext uri="{FF2B5EF4-FFF2-40B4-BE49-F238E27FC236}">
                <a16:creationId xmlns:a16="http://schemas.microsoft.com/office/drawing/2014/main" id="{136B9578-51BF-43EE-8C21-1A6F2B72AEE2}"/>
              </a:ext>
            </a:extLst>
          </p:cNvPr>
          <p:cNvPicPr>
            <a:picLocks noChangeAspect="1"/>
          </p:cNvPicPr>
          <p:nvPr/>
        </p:nvPicPr>
        <p:blipFill>
          <a:blip r:embed="rId2"/>
          <a:stretch>
            <a:fillRect/>
          </a:stretch>
        </p:blipFill>
        <p:spPr>
          <a:xfrm>
            <a:off x="449580" y="1165860"/>
            <a:ext cx="11292840" cy="4526280"/>
          </a:xfrm>
          <a:prstGeom prst="rect">
            <a:avLst/>
          </a:prstGeom>
        </p:spPr>
      </p:pic>
    </p:spTree>
    <p:extLst>
      <p:ext uri="{BB962C8B-B14F-4D97-AF65-F5344CB8AC3E}">
        <p14:creationId xmlns:p14="http://schemas.microsoft.com/office/powerpoint/2010/main" val="418535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4</a:t>
            </a:r>
          </a:p>
        </p:txBody>
      </p:sp>
      <p:pic>
        <p:nvPicPr>
          <p:cNvPr id="3" name="Picture 2" descr="A large and circular Aztec Calendar Stone has a face in the center and has designs all around the circle. Porfirio Díaz stands near the stone. ">
            <a:extLst>
              <a:ext uri="{FF2B5EF4-FFF2-40B4-BE49-F238E27FC236}">
                <a16:creationId xmlns:a16="http://schemas.microsoft.com/office/drawing/2014/main" id="{61DDCE23-6C76-46BE-BC90-1FCDABB44E30}"/>
              </a:ext>
            </a:extLst>
          </p:cNvPr>
          <p:cNvPicPr>
            <a:picLocks noChangeAspect="1"/>
          </p:cNvPicPr>
          <p:nvPr/>
        </p:nvPicPr>
        <p:blipFill>
          <a:blip r:embed="rId2"/>
          <a:stretch>
            <a:fillRect/>
          </a:stretch>
        </p:blipFill>
        <p:spPr>
          <a:xfrm>
            <a:off x="4101266" y="945416"/>
            <a:ext cx="3989468" cy="4967169"/>
          </a:xfrm>
          <a:prstGeom prst="rect">
            <a:avLst/>
          </a:prstGeom>
        </p:spPr>
      </p:pic>
    </p:spTree>
    <p:extLst>
      <p:ext uri="{BB962C8B-B14F-4D97-AF65-F5344CB8AC3E}">
        <p14:creationId xmlns:p14="http://schemas.microsoft.com/office/powerpoint/2010/main" val="200725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5</a:t>
            </a:r>
          </a:p>
        </p:txBody>
      </p:sp>
      <p:pic>
        <p:nvPicPr>
          <p:cNvPr id="3" name="Picture 2" descr="Military cadets parade on the road with flags and swords. One man comes on the horse. ">
            <a:extLst>
              <a:ext uri="{FF2B5EF4-FFF2-40B4-BE49-F238E27FC236}">
                <a16:creationId xmlns:a16="http://schemas.microsoft.com/office/drawing/2014/main" id="{3E21BF88-A248-4D2A-833F-E8C8F409B762}"/>
              </a:ext>
            </a:extLst>
          </p:cNvPr>
          <p:cNvPicPr>
            <a:picLocks noChangeAspect="1"/>
          </p:cNvPicPr>
          <p:nvPr/>
        </p:nvPicPr>
        <p:blipFill>
          <a:blip r:embed="rId2"/>
          <a:stretch>
            <a:fillRect/>
          </a:stretch>
        </p:blipFill>
        <p:spPr>
          <a:xfrm>
            <a:off x="2226574" y="1133141"/>
            <a:ext cx="7738853" cy="4591719"/>
          </a:xfrm>
          <a:prstGeom prst="rect">
            <a:avLst/>
          </a:prstGeom>
        </p:spPr>
      </p:pic>
    </p:spTree>
    <p:extLst>
      <p:ext uri="{BB962C8B-B14F-4D97-AF65-F5344CB8AC3E}">
        <p14:creationId xmlns:p14="http://schemas.microsoft.com/office/powerpoint/2010/main" val="4530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6</a:t>
            </a:r>
          </a:p>
        </p:txBody>
      </p:sp>
      <p:pic>
        <p:nvPicPr>
          <p:cNvPr id="3" name="Picture 2" descr="A large departmental store with many floors is shown. People crowd at the stores and stairs. ">
            <a:extLst>
              <a:ext uri="{FF2B5EF4-FFF2-40B4-BE49-F238E27FC236}">
                <a16:creationId xmlns:a16="http://schemas.microsoft.com/office/drawing/2014/main" id="{AE8B84D0-BD2B-4560-B98A-EBD9A78B18C9}"/>
              </a:ext>
            </a:extLst>
          </p:cNvPr>
          <p:cNvPicPr>
            <a:picLocks noChangeAspect="1"/>
          </p:cNvPicPr>
          <p:nvPr/>
        </p:nvPicPr>
        <p:blipFill>
          <a:blip r:embed="rId2"/>
          <a:stretch>
            <a:fillRect/>
          </a:stretch>
        </p:blipFill>
        <p:spPr>
          <a:xfrm>
            <a:off x="4335937" y="860796"/>
            <a:ext cx="3520126" cy="5136409"/>
          </a:xfrm>
          <a:prstGeom prst="rect">
            <a:avLst/>
          </a:prstGeom>
        </p:spPr>
      </p:pic>
    </p:spTree>
    <p:extLst>
      <p:ext uri="{BB962C8B-B14F-4D97-AF65-F5344CB8AC3E}">
        <p14:creationId xmlns:p14="http://schemas.microsoft.com/office/powerpoint/2010/main" val="45986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MAP 4.1</a:t>
            </a:r>
          </a:p>
        </p:txBody>
      </p:sp>
      <p:pic>
        <p:nvPicPr>
          <p:cNvPr id="3" name="Picture 2" descr="The map shows the Transatlantic Migrations in the Late Nineteenth and Early Twentieth Centuries. The migrations are from the different European States to towards the Atlantic Ocean and towards North and South America. The stacked bar graph plots main receiving countries in millions from 0 to 12 for United States, Canada, Brazil, and Argentina in a sequence. 1851 to 1861: 2.8, 0.4. 1881 to 1891: 5, 1, 1, 1. 1901 to 1911: 9, 1.2, 0.6, 1.6. 1911 to 1914: 4.1, 1.4, 0.5, 1.2. All values are estimated. " title="MAP 4.1">
            <a:extLst>
              <a:ext uri="{FF2B5EF4-FFF2-40B4-BE49-F238E27FC236}">
                <a16:creationId xmlns:a16="http://schemas.microsoft.com/office/drawing/2014/main" id="{D867CDFB-837A-49DA-B2AB-796D126C1275}"/>
              </a:ext>
            </a:extLst>
          </p:cNvPr>
          <p:cNvPicPr>
            <a:picLocks noChangeAspect="1"/>
          </p:cNvPicPr>
          <p:nvPr/>
        </p:nvPicPr>
        <p:blipFill>
          <a:blip r:embed="rId2"/>
          <a:stretch>
            <a:fillRect/>
          </a:stretch>
        </p:blipFill>
        <p:spPr>
          <a:xfrm>
            <a:off x="2372599" y="798822"/>
            <a:ext cx="7446802" cy="5260356"/>
          </a:xfrm>
          <a:prstGeom prst="rect">
            <a:avLst/>
          </a:prstGeom>
        </p:spPr>
      </p:pic>
    </p:spTree>
    <p:extLst>
      <p:ext uri="{BB962C8B-B14F-4D97-AF65-F5344CB8AC3E}">
        <p14:creationId xmlns:p14="http://schemas.microsoft.com/office/powerpoint/2010/main" val="405113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8</a:t>
            </a:r>
          </a:p>
        </p:txBody>
      </p:sp>
      <p:pic>
        <p:nvPicPr>
          <p:cNvPr id="3" name="Picture 2" descr="A multilingual policeman stands. In the hall for immigrants, people are seated near tables. A large screen is in front of them. ">
            <a:extLst>
              <a:ext uri="{FF2B5EF4-FFF2-40B4-BE49-F238E27FC236}">
                <a16:creationId xmlns:a16="http://schemas.microsoft.com/office/drawing/2014/main" id="{4CE9485F-7CB9-403B-98AE-764CF19E2BF1}"/>
              </a:ext>
            </a:extLst>
          </p:cNvPr>
          <p:cNvPicPr>
            <a:picLocks noChangeAspect="1"/>
          </p:cNvPicPr>
          <p:nvPr/>
        </p:nvPicPr>
        <p:blipFill>
          <a:blip r:embed="rId2"/>
          <a:stretch>
            <a:fillRect/>
          </a:stretch>
        </p:blipFill>
        <p:spPr>
          <a:xfrm>
            <a:off x="1457261" y="1448033"/>
            <a:ext cx="9277479" cy="3961935"/>
          </a:xfrm>
          <a:prstGeom prst="rect">
            <a:avLst/>
          </a:prstGeom>
        </p:spPr>
      </p:pic>
    </p:spTree>
    <p:extLst>
      <p:ext uri="{BB962C8B-B14F-4D97-AF65-F5344CB8AC3E}">
        <p14:creationId xmlns:p14="http://schemas.microsoft.com/office/powerpoint/2010/main" val="109055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MAP 4.2</a:t>
            </a:r>
          </a:p>
        </p:txBody>
      </p:sp>
      <p:pic>
        <p:nvPicPr>
          <p:cNvPr id="3" name="Picture 2" descr="The map shows the distribution of Principal Export Products of Latin American Countries in the Late Nineteenth Century and Years When Slavery Was Abolished. Bananas were found near Honduras. Cattle were found in Venezuela, Ecuador, Uruguay, and Buenos Aires. Cereals were found in Argentina. Cocoa was grown in Pernambuco and Ecuador. Coffee was grown in Costa Rica, Bogota, Panama, Pernambuco, and Rio De Janeiro. Copper was in Chile, Cuba, Haiti, Puerto Rico, and Peru. Hemp was grown near Veracruz. Rubber was found in many areas of north Brazil. Manganese was found near Chile. " title="MAP 4.2">
            <a:extLst>
              <a:ext uri="{FF2B5EF4-FFF2-40B4-BE49-F238E27FC236}">
                <a16:creationId xmlns:a16="http://schemas.microsoft.com/office/drawing/2014/main" id="{B1F3439F-38D5-4F49-B342-C9DC52AC6621}"/>
              </a:ext>
            </a:extLst>
          </p:cNvPr>
          <p:cNvPicPr>
            <a:picLocks noChangeAspect="1"/>
          </p:cNvPicPr>
          <p:nvPr/>
        </p:nvPicPr>
        <p:blipFill>
          <a:blip r:embed="rId2"/>
          <a:stretch>
            <a:fillRect/>
          </a:stretch>
        </p:blipFill>
        <p:spPr>
          <a:xfrm>
            <a:off x="3736022" y="646643"/>
            <a:ext cx="4719957" cy="5564714"/>
          </a:xfrm>
          <a:prstGeom prst="rect">
            <a:avLst/>
          </a:prstGeom>
        </p:spPr>
      </p:pic>
    </p:spTree>
    <p:extLst>
      <p:ext uri="{BB962C8B-B14F-4D97-AF65-F5344CB8AC3E}">
        <p14:creationId xmlns:p14="http://schemas.microsoft.com/office/powerpoint/2010/main" val="1510359603"/>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7309D0D7-CE15-4349-8FBC-20083FC55B9B}"/>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B3C02E53-441A-4B4C-8A79-43D4B20A18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34735E286A8A478CDABE780C9EC78F" ma:contentTypeVersion="13" ma:contentTypeDescription="Create a new document." ma:contentTypeScope="" ma:versionID="9b8825675e62d57985c81b74d5b14a7f">
  <xsd:schema xmlns:xsd="http://www.w3.org/2001/XMLSchema" xmlns:xs="http://www.w3.org/2001/XMLSchema" xmlns:p="http://schemas.microsoft.com/office/2006/metadata/properties" xmlns:ns3="fd39d560-5c7d-4158-98a0-f420f8fdebce" xmlns:ns4="a6c716b4-9090-4de7-aadc-2aa5f812ad24" targetNamespace="http://schemas.microsoft.com/office/2006/metadata/properties" ma:root="true" ma:fieldsID="bdbc9fd47a72f6438c4442bb9222e145" ns3:_="" ns4:_="">
    <xsd:import namespace="fd39d560-5c7d-4158-98a0-f420f8fdebce"/>
    <xsd:import namespace="a6c716b4-9090-4de7-aadc-2aa5f812a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9d560-5c7d-4158-98a0-f420f8fde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716b4-9090-4de7-aadc-2aa5f812ad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56919D-3723-464B-9967-427A087CBD61}">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a6c716b4-9090-4de7-aadc-2aa5f812ad24"/>
    <ds:schemaRef ds:uri="fd39d560-5c7d-4158-98a0-f420f8fdebce"/>
    <ds:schemaRef ds:uri="http://www.w3.org/XML/1998/namespace"/>
    <ds:schemaRef ds:uri="http://purl.org/dc/dcmitype/"/>
  </ds:schemaRefs>
</ds:datastoreItem>
</file>

<file path=customXml/itemProps2.xml><?xml version="1.0" encoding="utf-8"?>
<ds:datastoreItem xmlns:ds="http://schemas.openxmlformats.org/officeDocument/2006/customXml" ds:itemID="{7E307B2A-FA70-43CE-A010-B3D8154DE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9d560-5c7d-4158-98a0-f420f8fdebce"/>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7C1AB-C2BF-4446-AECB-681D57855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OUP US HE Widescreen Template 3.0 (TH)</Template>
  <TotalTime>229</TotalTime>
  <Words>50</Words>
  <Application>Microsoft Office PowerPoint</Application>
  <PresentationFormat>Widescreen</PresentationFormat>
  <Paragraphs>28</Paragraphs>
  <Slides>15</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Text Content Templates</vt:lpstr>
      <vt:lpstr>Figure-Only Templates</vt:lpstr>
      <vt:lpstr>LATIN AMERICA IN THE MODERN WORLD </vt:lpstr>
      <vt:lpstr>10</vt:lpstr>
      <vt:lpstr>3</vt:lpstr>
      <vt:lpstr>4</vt:lpstr>
      <vt:lpstr>5</vt:lpstr>
      <vt:lpstr>6</vt:lpstr>
      <vt:lpstr>MAP 4.1</vt:lpstr>
      <vt:lpstr>8</vt:lpstr>
      <vt:lpstr>MAP 4.2</vt:lpstr>
      <vt:lpstr>11</vt:lpstr>
      <vt:lpstr>MAP 4.3</vt:lpstr>
      <vt:lpstr>12</vt:lpstr>
      <vt:lpstr>13</vt:lpstr>
      <vt:lpstr>14</vt:lpstr>
      <vt:lpstr>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 The Process of Interpersonal Communication</dc:title>
  <dc:creator>Madhan</dc:creator>
  <cp:lastModifiedBy>Maleappane Sahayaraj</cp:lastModifiedBy>
  <cp:revision>58</cp:revision>
  <dcterms:created xsi:type="dcterms:W3CDTF">2021-08-06T07:29:57Z</dcterms:created>
  <dcterms:modified xsi:type="dcterms:W3CDTF">2022-03-23T06:34:07Z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0x0101006034735E286A8A478CDABE780C9EC78F</vt:lpwstr>
  </property>
</Properties>
</file>