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75" r:id="rId5"/>
  </p:sldMasterIdLst>
  <p:notesMasterIdLst>
    <p:notesMasterId r:id="rId12"/>
  </p:notesMasterIdLst>
  <p:handoutMasterIdLst>
    <p:handoutMasterId r:id="rId13"/>
  </p:handoutMasterIdLst>
  <p:sldIdLst>
    <p:sldId id="261" r:id="rId6"/>
    <p:sldId id="274" r:id="rId7"/>
    <p:sldId id="288" r:id="rId8"/>
    <p:sldId id="290" r:id="rId9"/>
    <p:sldId id="294" r:id="rId10"/>
    <p:sldId id="29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47"/>
    <a:srgbClr val="014478"/>
    <a:srgbClr val="001B47"/>
    <a:srgbClr val="1F497D"/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3356" autoAdjust="0"/>
  </p:normalViewPr>
  <p:slideViewPr>
    <p:cSldViewPr snapToGrid="0" snapToObjects="1">
      <p:cViewPr varScale="1">
        <p:scale>
          <a:sx n="75" d="100"/>
          <a:sy n="75" d="100"/>
        </p:scale>
        <p:origin x="54" y="3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1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85613-ADFF-4141-B66C-A45235623B50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2E8A8-05A8-499B-9FC4-E5461634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1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199-F7F4-4FB2-A2CD-22A2CFC87608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0744-2FEF-4441-821D-70180A37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Instructor Notes: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03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Instructor Notes: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81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Instructor Notes: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67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0575" y="586409"/>
            <a:ext cx="11317356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b="1" i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0851" y="1152525"/>
            <a:ext cx="11317816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10609" y="1808921"/>
            <a:ext cx="4770784" cy="4283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4" descr="Oxford University Press logo">
            <a:extLst>
              <a:ext uri="{FF2B5EF4-FFF2-40B4-BE49-F238E27FC236}">
                <a16:creationId xmlns:a16="http://schemas.microsoft.com/office/drawing/2014/main" id="{8590439F-3AAE-4FE6-B28E-69B3789AD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76152"/>
            <a:ext cx="2505812" cy="8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5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87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A7EB-3577-43FD-9B2D-BCEA4F83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4AFEAB-6CC2-4F6A-8644-10935AED3A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096" y="512748"/>
            <a:ext cx="11947020" cy="60760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EB49-10B0-434E-B9A9-AEEABF0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43F8EF5-4C16-48DE-A586-E7CCF94F9F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808037"/>
            <a:ext cx="9759950" cy="504583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4482F5-5C68-40F1-BAC8-3387D676E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838" y="5973510"/>
            <a:ext cx="9759950" cy="50349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03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E61D60-431D-4A54-BAD5-CA1C8D6D7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2" y="2792"/>
            <a:ext cx="12191178" cy="6858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778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83949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A47"/>
          </a:solidFill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CD7AE-E6DE-4592-894F-F3E075B9E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52107"/>
            <a:ext cx="10515600" cy="5224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352A1-3B59-4F46-8B27-7104614BE0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2022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357956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Exploring Ethics</a:t>
            </a:r>
            <a:br>
              <a:rPr lang="en-GB" dirty="0"/>
            </a:br>
            <a:endParaRPr lang="en-US" b="1" i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by Steven M. Cahn</a:t>
            </a:r>
          </a:p>
        </p:txBody>
      </p:sp>
      <p:pic>
        <p:nvPicPr>
          <p:cNvPr id="5" name="Picture 4" descr="Front cover for Exploring Ethics, 6e, by Steven M. Cahn.">
            <a:extLst>
              <a:ext uri="{FF2B5EF4-FFF2-40B4-BE49-F238E27FC236}">
                <a16:creationId xmlns:a16="http://schemas.microsoft.com/office/drawing/2014/main" id="{5E75CB82-EAF1-46FB-A1F8-2ABF36EE2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542159" y="1835531"/>
            <a:ext cx="3107680" cy="466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9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</p:spPr>
        <p:txBody>
          <a:bodyPr>
            <a:normAutofit/>
          </a:bodyPr>
          <a:lstStyle/>
          <a:p>
            <a:r>
              <a:rPr lang="en-US" cap="small" dirty="0"/>
              <a:t>Part 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 algn="ctr">
              <a:spcBef>
                <a:spcPts val="1200"/>
              </a:spcBef>
              <a:buNone/>
            </a:pPr>
            <a:endParaRPr lang="en-US" sz="4000" i="1" dirty="0"/>
          </a:p>
          <a:p>
            <a:pPr marL="914400" indent="-914400" algn="ctr">
              <a:spcBef>
                <a:spcPts val="1200"/>
              </a:spcBef>
              <a:buNone/>
            </a:pPr>
            <a:r>
              <a:rPr lang="en-US" sz="4000" cap="small" dirty="0"/>
              <a:t>Challenges to Morality</a:t>
            </a: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146068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Reading 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 algn="ctr">
              <a:spcBef>
                <a:spcPts val="1200"/>
              </a:spcBef>
              <a:buNone/>
            </a:pPr>
            <a:endParaRPr lang="en-US" sz="4000" i="1" dirty="0"/>
          </a:p>
          <a:p>
            <a:pPr marL="914400" indent="-914400" algn="ctr">
              <a:spcBef>
                <a:spcPts val="1200"/>
              </a:spcBef>
              <a:buNone/>
            </a:pPr>
            <a:r>
              <a:rPr lang="en-US" sz="5400" i="1" dirty="0"/>
              <a:t>Subjectivism</a:t>
            </a:r>
          </a:p>
          <a:p>
            <a:pPr marL="914400" indent="-914400" algn="ctr">
              <a:spcBef>
                <a:spcPts val="1200"/>
              </a:spcBef>
              <a:buNone/>
            </a:pPr>
            <a:r>
              <a:rPr lang="en-US" dirty="0"/>
              <a:t>Julia Driver</a:t>
            </a:r>
          </a:p>
        </p:txBody>
      </p:sp>
    </p:spTree>
    <p:extLst>
      <p:ext uri="{BB962C8B-B14F-4D97-AF65-F5344CB8AC3E}">
        <p14:creationId xmlns:p14="http://schemas.microsoft.com/office/powerpoint/2010/main" val="362230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Subjectivism</a:t>
            </a:r>
            <a:r>
              <a:rPr lang="en-US" dirty="0"/>
              <a:t>   </a:t>
            </a:r>
            <a:r>
              <a:rPr lang="en-US" sz="1200" dirty="0"/>
              <a:t>(1 of 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3275" lvl="1" indent="-34607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b="1" dirty="0"/>
              <a:t>Moral relativism: subjectivism</a:t>
            </a:r>
          </a:p>
          <a:p>
            <a:pPr marL="1260475" lvl="2" indent="-346075" defTabSz="339725">
              <a:spcBef>
                <a:spcPts val="1800"/>
              </a:spcBef>
              <a:buFont typeface="Courier New" panose="02070309020205020404" pitchFamily="49" charset="0"/>
              <a:buChar char="o"/>
              <a:tabLst>
                <a:tab pos="6230938" algn="l"/>
                <a:tab pos="7372350" algn="l"/>
              </a:tabLst>
            </a:pPr>
            <a:r>
              <a:rPr lang="en-US" altLang="en-US" b="1" dirty="0"/>
              <a:t>Descriptive claim: </a:t>
            </a:r>
            <a:r>
              <a:rPr lang="en-US" altLang="en-US" dirty="0"/>
              <a:t>“Wombats are mammals.”</a:t>
            </a:r>
          </a:p>
          <a:p>
            <a:pPr marL="1717675" lvl="3" indent="-342900" defTabSz="339725">
              <a:spcBef>
                <a:spcPts val="600"/>
              </a:spcBef>
              <a:tabLst>
                <a:tab pos="6230938" algn="l"/>
                <a:tab pos="7372350" algn="l"/>
              </a:tabLst>
            </a:pPr>
            <a:r>
              <a:rPr lang="en-US" altLang="en-US" dirty="0"/>
              <a:t>Does not vary according to personal beliefs</a:t>
            </a:r>
          </a:p>
          <a:p>
            <a:pPr marL="1717675" lvl="3" indent="-342900" defTabSz="339725">
              <a:spcBef>
                <a:spcPts val="600"/>
              </a:spcBef>
              <a:tabLst>
                <a:tab pos="6230938" algn="l"/>
                <a:tab pos="7372350" algn="l"/>
              </a:tabLst>
            </a:pPr>
            <a:r>
              <a:rPr lang="en-US" altLang="en-US" dirty="0"/>
              <a:t>How to test: observe and measure the world (wombat features)</a:t>
            </a:r>
          </a:p>
          <a:p>
            <a:pPr marL="1717675" lvl="3" indent="-342900" defTabSz="339725">
              <a:spcBef>
                <a:spcPts val="600"/>
              </a:spcBef>
              <a:tabLst>
                <a:tab pos="6230938" algn="l"/>
                <a:tab pos="7372350" algn="l"/>
              </a:tabLst>
            </a:pPr>
            <a:r>
              <a:rPr lang="en-US" altLang="en-US" dirty="0"/>
              <a:t>Objective truth-value</a:t>
            </a:r>
          </a:p>
          <a:p>
            <a:pPr marL="1260475" lvl="2" indent="-346075" defTabSz="339725">
              <a:spcBef>
                <a:spcPts val="1800"/>
              </a:spcBef>
              <a:buFont typeface="Courier New" panose="02070309020205020404" pitchFamily="49" charset="0"/>
              <a:buChar char="o"/>
              <a:tabLst>
                <a:tab pos="6230938" algn="l"/>
                <a:tab pos="7372350" algn="l"/>
              </a:tabLst>
            </a:pPr>
            <a:r>
              <a:rPr lang="en-US" altLang="en-US" b="1" dirty="0"/>
              <a:t>Normative claim: </a:t>
            </a:r>
            <a:r>
              <a:rPr lang="en-US" altLang="en-US" dirty="0"/>
              <a:t>“Abortion is wrong.”</a:t>
            </a:r>
          </a:p>
          <a:p>
            <a:pPr marL="1717675" lvl="3" indent="-342900" defTabSz="339725">
              <a:spcBef>
                <a:spcPts val="600"/>
              </a:spcBef>
              <a:tabLst>
                <a:tab pos="6230938" algn="l"/>
                <a:tab pos="7372350" algn="l"/>
              </a:tabLst>
            </a:pPr>
            <a:r>
              <a:rPr lang="en-US" altLang="en-US" dirty="0"/>
              <a:t>Subjectivism</a:t>
            </a:r>
          </a:p>
          <a:p>
            <a:pPr marL="1717675" lvl="3" indent="-342900" defTabSz="339725">
              <a:spcBef>
                <a:spcPts val="600"/>
              </a:spcBef>
              <a:tabLst>
                <a:tab pos="6230938" algn="l"/>
                <a:tab pos="7372350" algn="l"/>
              </a:tabLst>
            </a:pPr>
            <a:r>
              <a:rPr lang="en-US" altLang="en-US" dirty="0"/>
              <a:t>Moral truth is relative to individuals’ attitudes.</a:t>
            </a:r>
          </a:p>
          <a:p>
            <a:pPr marL="1717675" lvl="3" indent="-342900" defTabSz="339725">
              <a:spcBef>
                <a:spcPts val="600"/>
              </a:spcBef>
              <a:tabLst>
                <a:tab pos="6230938" algn="l"/>
                <a:tab pos="7372350" algn="l"/>
              </a:tabLst>
            </a:pPr>
            <a:r>
              <a:rPr lang="en-US" altLang="en-US" dirty="0"/>
              <a:t>“Abortion is wrong.” = “I (Mary) disapprove of abortion.” </a:t>
            </a:r>
          </a:p>
        </p:txBody>
      </p:sp>
    </p:spTree>
    <p:extLst>
      <p:ext uri="{BB962C8B-B14F-4D97-AF65-F5344CB8AC3E}">
        <p14:creationId xmlns:p14="http://schemas.microsoft.com/office/powerpoint/2010/main" val="519827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Subjectivism</a:t>
            </a:r>
            <a:r>
              <a:rPr lang="en-US" dirty="0"/>
              <a:t>   </a:t>
            </a:r>
            <a:r>
              <a:rPr lang="en-US" sz="1200" dirty="0"/>
              <a:t>(2 of 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3275" lvl="1" indent="-34607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b="1" dirty="0"/>
              <a:t>Is subjectivism true?</a:t>
            </a:r>
          </a:p>
          <a:p>
            <a:pPr marL="1260475" lvl="2" indent="-346075" defTabSz="339725">
              <a:spcBef>
                <a:spcPts val="1800"/>
              </a:spcBef>
              <a:buFont typeface="Courier New" panose="02070309020205020404" pitchFamily="49" charset="0"/>
              <a:buChar char="o"/>
              <a:tabLst>
                <a:tab pos="6230938" algn="l"/>
                <a:tab pos="7372350" algn="l"/>
              </a:tabLst>
            </a:pPr>
            <a:r>
              <a:rPr lang="en-US" altLang="en-US" dirty="0"/>
              <a:t>Are moral judgments mere personal preferences?</a:t>
            </a:r>
          </a:p>
          <a:p>
            <a:pPr marL="1260475" lvl="2" indent="-346075" defTabSz="339725">
              <a:spcBef>
                <a:spcPts val="1800"/>
              </a:spcBef>
              <a:buFont typeface="Courier New" panose="02070309020205020404" pitchFamily="49" charset="0"/>
              <a:buChar char="o"/>
              <a:tabLst>
                <a:tab pos="6230938" algn="l"/>
                <a:tab pos="7372350" algn="l"/>
              </a:tabLst>
            </a:pPr>
            <a:r>
              <a:rPr lang="en-US" altLang="en-US" dirty="0"/>
              <a:t>If so, </a:t>
            </a:r>
            <a:r>
              <a:rPr lang="en-US" altLang="en-US" b="1" dirty="0"/>
              <a:t>moral disagreement </a:t>
            </a:r>
            <a:r>
              <a:rPr lang="en-US" altLang="en-US" dirty="0"/>
              <a:t>seems impossible.</a:t>
            </a:r>
          </a:p>
          <a:p>
            <a:pPr marL="1717675" lvl="3" indent="-342900" defTabSz="339725">
              <a:spcBef>
                <a:spcPts val="600"/>
              </a:spcBef>
              <a:tabLst>
                <a:tab pos="6230938" algn="l"/>
                <a:tab pos="7372350" algn="l"/>
              </a:tabLst>
            </a:pPr>
            <a:r>
              <a:rPr lang="en-US" altLang="en-US" dirty="0"/>
              <a:t>Ralph: “Abortion is not wrong.” = “I do not disapprove of abortion.”</a:t>
            </a:r>
          </a:p>
          <a:p>
            <a:pPr marL="1717675" lvl="3" indent="-342900" defTabSz="339725">
              <a:spcBef>
                <a:spcPts val="600"/>
              </a:spcBef>
              <a:tabLst>
                <a:tab pos="6230938" algn="l"/>
                <a:tab pos="7372350" algn="l"/>
              </a:tabLst>
            </a:pPr>
            <a:r>
              <a:rPr lang="en-US" altLang="en-US" dirty="0"/>
              <a:t>Mary: “Abortion is wrong.” = “I disapprove of abortion.”</a:t>
            </a:r>
          </a:p>
          <a:p>
            <a:pPr marL="1717675" lvl="3" indent="-342900" defTabSz="339725">
              <a:spcBef>
                <a:spcPts val="600"/>
              </a:spcBef>
              <a:tabLst>
                <a:tab pos="6230938" algn="l"/>
                <a:tab pos="7372350" algn="l"/>
              </a:tabLst>
            </a:pPr>
            <a:r>
              <a:rPr lang="en-US" altLang="en-US" dirty="0"/>
              <a:t>Where’s the disagreement?</a:t>
            </a:r>
          </a:p>
          <a:p>
            <a:pPr marL="1717675" lvl="3" indent="-342900" defTabSz="339725">
              <a:spcBef>
                <a:spcPts val="600"/>
              </a:spcBef>
              <a:tabLst>
                <a:tab pos="6230938" algn="l"/>
                <a:tab pos="7372350" algn="l"/>
              </a:tabLst>
            </a:pPr>
            <a:r>
              <a:rPr lang="en-US" altLang="en-US" dirty="0"/>
              <a:t>Clashing preferences ≠ debate </a:t>
            </a:r>
          </a:p>
        </p:txBody>
      </p:sp>
    </p:spTree>
    <p:extLst>
      <p:ext uri="{BB962C8B-B14F-4D97-AF65-F5344CB8AC3E}">
        <p14:creationId xmlns:p14="http://schemas.microsoft.com/office/powerpoint/2010/main" val="798308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Subjectivism</a:t>
            </a:r>
            <a:r>
              <a:rPr lang="en-US" dirty="0"/>
              <a:t>   </a:t>
            </a:r>
            <a:r>
              <a:rPr lang="en-US" sz="1200" dirty="0"/>
              <a:t>(3 of 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3275" lvl="1" indent="-34607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b="1" dirty="0"/>
              <a:t>Is subjectivism true? </a:t>
            </a:r>
            <a:r>
              <a:rPr lang="en-US" altLang="en-US" dirty="0"/>
              <a:t>(cont.)</a:t>
            </a:r>
          </a:p>
          <a:p>
            <a:pPr marL="1260475" lvl="2" indent="-346075" defTabSz="339725">
              <a:spcBef>
                <a:spcPts val="1800"/>
              </a:spcBef>
              <a:buFont typeface="Courier New" panose="02070309020205020404" pitchFamily="49" charset="0"/>
              <a:buChar char="o"/>
              <a:tabLst>
                <a:tab pos="6230938" algn="l"/>
                <a:tab pos="7372350" algn="l"/>
              </a:tabLst>
            </a:pPr>
            <a:r>
              <a:rPr lang="en-US" altLang="en-US" dirty="0"/>
              <a:t>If so, </a:t>
            </a:r>
            <a:r>
              <a:rPr lang="en-US" altLang="en-US" b="1" dirty="0"/>
              <a:t>moral absurdities </a:t>
            </a:r>
            <a:r>
              <a:rPr lang="en-US" altLang="en-US" dirty="0"/>
              <a:t>seem to follow.</a:t>
            </a:r>
          </a:p>
          <a:p>
            <a:pPr marL="1717675" lvl="3" indent="-342900" defTabSz="339725">
              <a:spcBef>
                <a:spcPts val="600"/>
              </a:spcBef>
              <a:tabLst>
                <a:tab pos="6230938" algn="l"/>
                <a:tab pos="7372350" algn="l"/>
              </a:tabLst>
            </a:pPr>
            <a:r>
              <a:rPr lang="en-US" altLang="en-US" dirty="0"/>
              <a:t>Clear injustices (mass murder, genocide) would be morally correct.</a:t>
            </a:r>
          </a:p>
          <a:p>
            <a:pPr marL="1717675" lvl="3" indent="-342900" defTabSz="339725">
              <a:spcBef>
                <a:spcPts val="600"/>
              </a:spcBef>
              <a:tabLst>
                <a:tab pos="6230938" algn="l"/>
                <a:tab pos="7372350" algn="l"/>
              </a:tabLst>
            </a:pPr>
            <a:r>
              <a:rPr lang="en-US" altLang="en-US" dirty="0"/>
              <a:t>There’s more to acting rightly than believing one is doing so.</a:t>
            </a:r>
          </a:p>
          <a:p>
            <a:pPr marL="1717675" lvl="3" indent="-342900" defTabSz="339725">
              <a:spcBef>
                <a:spcPts val="600"/>
              </a:spcBef>
              <a:tabLst>
                <a:tab pos="6230938" algn="l"/>
                <a:tab pos="7372350" algn="l"/>
              </a:tabLst>
            </a:pPr>
            <a:r>
              <a:rPr lang="en-US" altLang="en-US" dirty="0"/>
              <a:t>Subjective certainty is not enough (Heinrich Himmler).</a:t>
            </a:r>
          </a:p>
          <a:p>
            <a:pPr marL="1717675" lvl="3" indent="-342900" defTabSz="339725">
              <a:spcBef>
                <a:spcPts val="600"/>
              </a:spcBef>
              <a:tabLst>
                <a:tab pos="6230938" algn="l"/>
                <a:tab pos="7372350" algn="l"/>
              </a:tabLst>
            </a:pPr>
            <a:r>
              <a:rPr lang="en-US" altLang="en-US" dirty="0"/>
              <a:t>What makes an action right or wrong must go beyond subjective belief.</a:t>
            </a:r>
          </a:p>
        </p:txBody>
      </p:sp>
    </p:spTree>
    <p:extLst>
      <p:ext uri="{BB962C8B-B14F-4D97-AF65-F5344CB8AC3E}">
        <p14:creationId xmlns:p14="http://schemas.microsoft.com/office/powerpoint/2010/main" val="693662014"/>
      </p:ext>
    </p:extLst>
  </p:cSld>
  <p:clrMapOvr>
    <a:masterClrMapping/>
  </p:clrMapOvr>
</p:sld>
</file>

<file path=ppt/theme/theme1.xml><?xml version="1.0" encoding="utf-8"?>
<a:theme xmlns:a="http://schemas.openxmlformats.org/drawingml/2006/main" name="Text Content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P US HE Widescreen Template 3.1 (TH).pptx" id="{38592676-3FE0-4EA4-B873-8CD03AA7ACBC}" vid="{4464F53A-3550-4D7A-B3C8-5443B75EFB8E}"/>
    </a:ext>
  </a:extLst>
</a:theme>
</file>

<file path=ppt/theme/theme2.xml><?xml version="1.0" encoding="utf-8"?>
<a:theme xmlns:a="http://schemas.openxmlformats.org/drawingml/2006/main" name="Figure-Only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P US HE Widescreen Template 3.1 (TH).pptx" id="{38592676-3FE0-4EA4-B873-8CD03AA7ACBC}" vid="{F9F3915A-0F6B-499D-B5A0-C4298438B82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4735E286A8A478CDABE780C9EC78F" ma:contentTypeVersion="13" ma:contentTypeDescription="Create a new document." ma:contentTypeScope="" ma:versionID="9b8825675e62d57985c81b74d5b14a7f">
  <xsd:schema xmlns:xsd="http://www.w3.org/2001/XMLSchema" xmlns:xs="http://www.w3.org/2001/XMLSchema" xmlns:p="http://schemas.microsoft.com/office/2006/metadata/properties" xmlns:ns3="fd39d560-5c7d-4158-98a0-f420f8fdebce" xmlns:ns4="a6c716b4-9090-4de7-aadc-2aa5f812ad24" targetNamespace="http://schemas.microsoft.com/office/2006/metadata/properties" ma:root="true" ma:fieldsID="bdbc9fd47a72f6438c4442bb9222e145" ns3:_="" ns4:_="">
    <xsd:import namespace="fd39d560-5c7d-4158-98a0-f420f8fdebce"/>
    <xsd:import namespace="a6c716b4-9090-4de7-aadc-2aa5f812ad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9d560-5c7d-4158-98a0-f420f8fde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716b4-9090-4de7-aadc-2aa5f812ad2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56919D-3723-464B-9967-427A087CBD61}">
  <ds:schemaRefs>
    <ds:schemaRef ds:uri="http://www.w3.org/XML/1998/namespace"/>
    <ds:schemaRef ds:uri="http://purl.org/dc/terms/"/>
    <ds:schemaRef ds:uri="http://schemas.microsoft.com/office/2006/documentManagement/types"/>
    <ds:schemaRef ds:uri="fd39d560-5c7d-4158-98a0-f420f8fdebce"/>
    <ds:schemaRef ds:uri="http://schemas.openxmlformats.org/package/2006/metadata/core-properties"/>
    <ds:schemaRef ds:uri="a6c716b4-9090-4de7-aadc-2aa5f812ad2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B57C1AB-C2BF-4446-AECB-681D578552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307B2A-FA70-43CE-A010-B3D8154DEA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39d560-5c7d-4158-98a0-f420f8fdebce"/>
    <ds:schemaRef ds:uri="a6c716b4-9090-4de7-aadc-2aa5f812ad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OUP US HE Widescreen Template 3.1 (TH)</Template>
  <TotalTime>294</TotalTime>
  <Words>237</Words>
  <Application>Microsoft Office PowerPoint</Application>
  <PresentationFormat>Widescreen</PresentationFormat>
  <Paragraphs>41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 New</vt:lpstr>
      <vt:lpstr>Text Content Templates</vt:lpstr>
      <vt:lpstr>Figure-Only Templates</vt:lpstr>
      <vt:lpstr>Exploring Ethics </vt:lpstr>
      <vt:lpstr>Part I</vt:lpstr>
      <vt:lpstr>Reading 4</vt:lpstr>
      <vt:lpstr>Subjectivism   (1 of 3)</vt:lpstr>
      <vt:lpstr>Subjectivism   (2 of 3)</vt:lpstr>
      <vt:lpstr>Subjectivism   (3 of 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Psychopharmacology: Drugs, the Brain, and Behavior</dc:title>
  <dc:creator>Carter, Suzanne</dc:creator>
  <cp:lastModifiedBy>Carter, Suzanne</cp:lastModifiedBy>
  <cp:revision>29</cp:revision>
  <dcterms:created xsi:type="dcterms:W3CDTF">2021-11-13T04:08:54Z</dcterms:created>
  <dcterms:modified xsi:type="dcterms:W3CDTF">2022-04-09T20:54:25Z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9f61502-7731-4690-a118-333634878cc9_Enabled">
    <vt:lpwstr>true</vt:lpwstr>
  </property>
  <property fmtid="{D5CDD505-2E9C-101B-9397-08002B2CF9AE}" pid="3" name="MSIP_Label_89f61502-7731-4690-a118-333634878cc9_SetDate">
    <vt:lpwstr>2020-04-27T21:10:48Z</vt:lpwstr>
  </property>
  <property fmtid="{D5CDD505-2E9C-101B-9397-08002B2CF9AE}" pid="4" name="MSIP_Label_89f61502-7731-4690-a118-333634878cc9_Method">
    <vt:lpwstr>Standard</vt:lpwstr>
  </property>
  <property fmtid="{D5CDD505-2E9C-101B-9397-08002B2CF9AE}" pid="5" name="MSIP_Label_89f61502-7731-4690-a118-333634878cc9_Name">
    <vt:lpwstr>Internal</vt:lpwstr>
  </property>
  <property fmtid="{D5CDD505-2E9C-101B-9397-08002B2CF9AE}" pid="6" name="MSIP_Label_89f61502-7731-4690-a118-333634878cc9_SiteId">
    <vt:lpwstr>91761b62-4c45-43f5-9f0e-be8ad9b551ff</vt:lpwstr>
  </property>
  <property fmtid="{D5CDD505-2E9C-101B-9397-08002B2CF9AE}" pid="7" name="MSIP_Label_89f61502-7731-4690-a118-333634878cc9_ActionId">
    <vt:lpwstr>69912cf1-8f32-4f1f-9ade-00009ae8a75a</vt:lpwstr>
  </property>
  <property fmtid="{D5CDD505-2E9C-101B-9397-08002B2CF9AE}" pid="8" name="MSIP_Label_89f61502-7731-4690-a118-333634878cc9_ContentBits">
    <vt:lpwstr>0</vt:lpwstr>
  </property>
  <property fmtid="{D5CDD505-2E9C-101B-9397-08002B2CF9AE}" pid="9" name="ContentTypeId">
    <vt:lpwstr>0x0101006034735E286A8A478CDABE780C9EC78F</vt:lpwstr>
  </property>
</Properties>
</file>