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26"/>
  </p:notesMasterIdLst>
  <p:handoutMasterIdLst>
    <p:handoutMasterId r:id="rId27"/>
  </p:handoutMasterIdLst>
  <p:sldIdLst>
    <p:sldId id="285" r:id="rId6"/>
    <p:sldId id="287" r:id="rId7"/>
    <p:sldId id="286" r:id="rId8"/>
    <p:sldId id="288" r:id="rId9"/>
    <p:sldId id="296" r:id="rId10"/>
    <p:sldId id="294" r:id="rId11"/>
    <p:sldId id="297" r:id="rId12"/>
    <p:sldId id="272" r:id="rId13"/>
    <p:sldId id="289" r:id="rId14"/>
    <p:sldId id="295" r:id="rId15"/>
    <p:sldId id="298" r:id="rId16"/>
    <p:sldId id="273" r:id="rId17"/>
    <p:sldId id="290" r:id="rId18"/>
    <p:sldId id="299" r:id="rId19"/>
    <p:sldId id="291" r:id="rId20"/>
    <p:sldId id="300" r:id="rId21"/>
    <p:sldId id="282" r:id="rId22"/>
    <p:sldId id="292" r:id="rId23"/>
    <p:sldId id="284" r:id="rId24"/>
    <p:sldId id="29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89233" autoAdjust="0"/>
  </p:normalViewPr>
  <p:slideViewPr>
    <p:cSldViewPr snapToGrid="0" snapToObjects="1">
      <p:cViewPr varScale="1">
        <p:scale>
          <a:sx n="78" d="100"/>
          <a:sy n="78" d="100"/>
        </p:scale>
        <p:origin x="73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2.03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Klee’s Dynamic Gradation (1923) uses colors of various intensities to suggest a range of dynamics.</a:t>
            </a:r>
            <a:r>
              <a:rPr lang="en-US" dirty="0">
                <a:effectLst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i="0" baseline="0" dirty="0"/>
              <a:t>Image copyright © The Metropolitan Museum of Art. Image source: Art Resource, 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2.01: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Rhythmic values (binary division).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2.01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Mechanical metronome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2.02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02.07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8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2.02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Musical texture is like a fabric of sound. </a:t>
            </a:r>
            <a:r>
              <a:rPr lang="en-US" dirty="0"/>
              <a:t>Bartosz </a:t>
            </a:r>
            <a:r>
              <a:rPr lang="en-US" dirty="0" err="1"/>
              <a:t>Hadyniak</a:t>
            </a:r>
            <a:r>
              <a:rPr lang="en-US" dirty="0"/>
              <a:t>/</a:t>
            </a:r>
            <a:r>
              <a:rPr lang="en-US" dirty="0" err="1"/>
              <a:t>iStockphoto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2.12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7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Example 02.13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3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00201"/>
            <a:ext cx="10972800" cy="417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8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8496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7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  <p:sldLayoutId id="2147483679" r:id="rId5"/>
    <p:sldLayoutId id="214748368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Discovering Music, Third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R. Larry Todd</a:t>
            </a:r>
          </a:p>
        </p:txBody>
      </p:sp>
      <p:pic>
        <p:nvPicPr>
          <p:cNvPr id="15" name="Picture 14" descr="Second edition book cover, with graphic stating &quot;THIRD EDITION COVER COMING SOON&quot;">
            <a:extLst>
              <a:ext uri="{FF2B5EF4-FFF2-40B4-BE49-F238E27FC236}">
                <a16:creationId xmlns:a16="http://schemas.microsoft.com/office/drawing/2014/main" id="{3E3AC2E8-E9C7-FFBA-9244-A63D8C248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67" y="1827010"/>
            <a:ext cx="5256466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3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4AA8-85D0-7510-3BE0-6E950931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7500-7956-FE0B-280A-C946C7FC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Measure </a:t>
            </a:r>
            <a:r>
              <a:rPr lang="en-US" dirty="0"/>
              <a:t>(or </a:t>
            </a:r>
            <a:r>
              <a:rPr lang="en-US" b="1" dirty="0"/>
              <a:t>bar</a:t>
            </a:r>
            <a:r>
              <a:rPr lang="en-US" dirty="0"/>
              <a:t>) – basic temporal division of Western music, periodically indicated by </a:t>
            </a:r>
            <a:r>
              <a:rPr lang="en-US" b="1" dirty="0"/>
              <a:t>measure lines </a:t>
            </a:r>
            <a:r>
              <a:rPr lang="en-US" dirty="0"/>
              <a:t>(vertical line across staff)</a:t>
            </a:r>
            <a:endParaRPr lang="en-US" b="1" dirty="0"/>
          </a:p>
          <a:p>
            <a:pPr lvl="1"/>
            <a:r>
              <a:rPr lang="en-US" b="1" dirty="0"/>
              <a:t>Meter/metrical </a:t>
            </a:r>
            <a:r>
              <a:rPr lang="en-US" dirty="0"/>
              <a:t>– regular arrangement of stressed and unstressed beats</a:t>
            </a:r>
            <a:endParaRPr lang="en-US" b="1" dirty="0"/>
          </a:p>
          <a:p>
            <a:pPr lvl="2"/>
            <a:r>
              <a:rPr lang="en-US" b="1" dirty="0"/>
              <a:t>Accents</a:t>
            </a:r>
            <a:r>
              <a:rPr lang="en-US" dirty="0"/>
              <a:t> – emphasis placed on a note/chord, often indicated by a &gt;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202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4AA8-85D0-7510-3BE0-6E950931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Upbeats and Downbeats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7500-7956-FE0B-280A-C946C7FC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Downbeat</a:t>
            </a:r>
            <a:r>
              <a:rPr lang="en-US" dirty="0"/>
              <a:t> – accented beat at the beginning of a measure</a:t>
            </a:r>
            <a:endParaRPr lang="en-US" b="1" dirty="0"/>
          </a:p>
          <a:p>
            <a:r>
              <a:rPr lang="en-US" b="1" dirty="0"/>
              <a:t>Upbeat</a:t>
            </a:r>
            <a:r>
              <a:rPr lang="en-US" dirty="0"/>
              <a:t> – weak beat that precedes a downbeat</a:t>
            </a:r>
            <a:endParaRPr lang="en-US" b="1" dirty="0"/>
          </a:p>
          <a:p>
            <a:r>
              <a:rPr lang="en-US" b="1" dirty="0"/>
              <a:t>Syncopation </a:t>
            </a:r>
            <a:r>
              <a:rPr lang="en-US" dirty="0"/>
              <a:t>– rhythmic device in which normally unaccented beats are accented</a:t>
            </a:r>
            <a:endParaRPr lang="en-US" b="1" dirty="0"/>
          </a:p>
          <a:p>
            <a:pPr lvl="1"/>
            <a:r>
              <a:rPr lang="en-US" b="1" dirty="0"/>
              <a:t>Backbeat</a:t>
            </a:r>
            <a:r>
              <a:rPr lang="en-US" dirty="0"/>
              <a:t> – A strong accent on a normally unaccented beat (typically the second and fourth), common in jazz, rock, and popular music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22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52C85D-A42B-961D-A07D-4CD381D2E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Duple meter </a:t>
            </a:r>
            <a:r>
              <a:rPr lang="en-US" dirty="0"/>
              <a:t>– two beats per measure</a:t>
            </a:r>
          </a:p>
          <a:p>
            <a:r>
              <a:rPr lang="en-US" b="1" dirty="0"/>
              <a:t>Triple meter </a:t>
            </a:r>
            <a:r>
              <a:rPr lang="en-US" dirty="0"/>
              <a:t>– three beats per measure</a:t>
            </a:r>
          </a:p>
          <a:p>
            <a:r>
              <a:rPr lang="en-US" b="1" dirty="0"/>
              <a:t>Compound meter </a:t>
            </a:r>
            <a:r>
              <a:rPr lang="en-US" dirty="0"/>
              <a:t>– subdivides main beats into groups of three</a:t>
            </a:r>
          </a:p>
          <a:p>
            <a:r>
              <a:rPr lang="en-US" b="1" dirty="0"/>
              <a:t>Quadruple meter </a:t>
            </a:r>
            <a:r>
              <a:rPr lang="en-US" dirty="0"/>
              <a:t>– four beats per measure</a:t>
            </a:r>
          </a:p>
        </p:txBody>
      </p:sp>
      <p:pic>
        <p:nvPicPr>
          <p:cNvPr id="4" name="Picture 3" descr="Alt text will be provided upon publication.">
            <a:extLst>
              <a:ext uri="{FF2B5EF4-FFF2-40B4-BE49-F238E27FC236}">
                <a16:creationId xmlns:a16="http://schemas.microsoft.com/office/drawing/2014/main" id="{CABEF26C-616E-F5AD-7729-4ADDF0F49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04" y="4535421"/>
            <a:ext cx="7940991" cy="7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7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</a:t>
            </a:r>
            <a:r>
              <a:rPr lang="en-US" sz="1000" dirty="0"/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46606" cy="4525963"/>
          </a:xfrm>
        </p:spPr>
        <p:txBody>
          <a:bodyPr>
            <a:normAutofit/>
          </a:bodyPr>
          <a:lstStyle/>
          <a:p>
            <a:r>
              <a:rPr lang="en-US" b="1" dirty="0"/>
              <a:t>Texture</a:t>
            </a:r>
            <a:r>
              <a:rPr lang="en-US" dirty="0"/>
              <a:t> – blending of melodic lines and harmonies</a:t>
            </a:r>
          </a:p>
          <a:p>
            <a:r>
              <a:rPr lang="en-US" dirty="0"/>
              <a:t>Three basic musical textures:</a:t>
            </a:r>
          </a:p>
          <a:p>
            <a:pPr lvl="1"/>
            <a:r>
              <a:rPr lang="en-US" b="1" dirty="0"/>
              <a:t>Monophony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Polyphony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Homophony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he photo shows different textures of cloth with multiple colors and horizontal patterns.">
            <a:extLst>
              <a:ext uri="{FF2B5EF4-FFF2-40B4-BE49-F238E27FC236}">
                <a16:creationId xmlns:a16="http://schemas.microsoft.com/office/drawing/2014/main" id="{8F4658DD-68BE-9E8F-4EC6-2EBE27825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355" y="1783659"/>
            <a:ext cx="4159045" cy="41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6CB0-EDA5-88D3-A8F8-424C3DD9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</a:t>
            </a:r>
            <a:r>
              <a:rPr lang="en-US" sz="1000" dirty="0"/>
              <a:t>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CE10E-ACD9-9092-4FAC-6743CB86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Monophony</a:t>
            </a:r>
            <a:r>
              <a:rPr lang="en-US" dirty="0"/>
              <a:t> – single melodic line</a:t>
            </a:r>
            <a:endParaRPr lang="en-US" b="1" dirty="0"/>
          </a:p>
          <a:p>
            <a:r>
              <a:rPr lang="en-US" b="1" dirty="0"/>
              <a:t>Polyphony</a:t>
            </a:r>
            <a:r>
              <a:rPr lang="en-US" dirty="0"/>
              <a:t> – 2+ musical lines</a:t>
            </a:r>
            <a:endParaRPr lang="en-US" b="1" dirty="0"/>
          </a:p>
          <a:p>
            <a:pPr lvl="1"/>
            <a:r>
              <a:rPr lang="en-US" b="1" dirty="0"/>
              <a:t>Counterpoint</a:t>
            </a:r>
            <a:r>
              <a:rPr lang="en-US" dirty="0"/>
              <a:t> – fitting one line of music against another, different line</a:t>
            </a:r>
            <a:endParaRPr lang="en-US" b="1" dirty="0"/>
          </a:p>
          <a:p>
            <a:pPr lvl="1"/>
            <a:r>
              <a:rPr lang="en-US" b="1" dirty="0"/>
              <a:t>Imitative counterpoint</a:t>
            </a:r>
            <a:r>
              <a:rPr lang="en-US" dirty="0"/>
              <a:t> – makes extensive use of imitation between voices</a:t>
            </a:r>
            <a:endParaRPr lang="en-US" b="1" dirty="0"/>
          </a:p>
          <a:p>
            <a:pPr lvl="1"/>
            <a:r>
              <a:rPr lang="en-US" b="1" dirty="0"/>
              <a:t>Canon </a:t>
            </a:r>
            <a:r>
              <a:rPr lang="en-US" dirty="0"/>
              <a:t>– pitches of one part are strictly imitated by one or more other parts (e.g., “Row, row, row your boat”)</a:t>
            </a:r>
            <a:endParaRPr lang="en-US" b="1" dirty="0"/>
          </a:p>
          <a:p>
            <a:pPr lvl="1"/>
            <a:r>
              <a:rPr lang="en-US" b="1" dirty="0"/>
              <a:t>Non-imitative counterpoint </a:t>
            </a:r>
            <a:r>
              <a:rPr lang="en-US" dirty="0"/>
              <a:t>– different parts are relatively independent and do not imitate one another</a:t>
            </a:r>
            <a:endParaRPr lang="en-US" b="1" dirty="0"/>
          </a:p>
          <a:p>
            <a:r>
              <a:rPr lang="en-US" b="1" dirty="0"/>
              <a:t>Homophony</a:t>
            </a:r>
            <a:r>
              <a:rPr lang="en-US" dirty="0"/>
              <a:t> – single melodic line supported by block-like chords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65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Harmony </a:t>
            </a:r>
            <a:r>
              <a:rPr lang="en-US" dirty="0"/>
              <a:t>– vertical combinations of pitches to produce </a:t>
            </a:r>
            <a:r>
              <a:rPr lang="en-US" b="1" dirty="0"/>
              <a:t>chords </a:t>
            </a:r>
            <a:r>
              <a:rPr lang="en-US" dirty="0"/>
              <a:t>(two or more notes sounded simultaneously)</a:t>
            </a:r>
            <a:endParaRPr lang="en-US" b="1" dirty="0"/>
          </a:p>
          <a:p>
            <a:r>
              <a:rPr lang="en-US" b="1" dirty="0"/>
              <a:t>Triad </a:t>
            </a:r>
            <a:r>
              <a:rPr lang="en-US" dirty="0"/>
              <a:t>– chord consisting of three pitches, constructed by adding pitches a third and a fifth above a fundamental pitch (e.g., C-E-G, D-F-A)</a:t>
            </a:r>
            <a:endParaRPr lang="en-US" b="1" dirty="0"/>
          </a:p>
          <a:p>
            <a:r>
              <a:rPr lang="en-US" b="1" dirty="0"/>
              <a:t>Harmonic progression </a:t>
            </a:r>
            <a:r>
              <a:rPr lang="en-US" dirty="0"/>
              <a:t>– progression from one chord to another</a:t>
            </a:r>
          </a:p>
        </p:txBody>
      </p:sp>
    </p:spTree>
    <p:extLst>
      <p:ext uri="{BB962C8B-B14F-4D97-AF65-F5344CB8AC3E}">
        <p14:creationId xmlns:p14="http://schemas.microsoft.com/office/powerpoint/2010/main" val="2707201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5923-E400-CF98-8B38-012CA196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2.12 </a:t>
            </a:r>
          </a:p>
        </p:txBody>
      </p:sp>
      <p:pic>
        <p:nvPicPr>
          <p:cNvPr id="5" name="Picture 4" descr="Alt text will be provided upon publication.">
            <a:extLst>
              <a:ext uri="{FF2B5EF4-FFF2-40B4-BE49-F238E27FC236}">
                <a16:creationId xmlns:a16="http://schemas.microsoft.com/office/drawing/2014/main" id="{CF1ECC8A-3401-E1F7-6BAA-D8CCA5A7B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64" y="1913330"/>
            <a:ext cx="8701871" cy="30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351639" cy="4525963"/>
          </a:xfrm>
        </p:spPr>
        <p:txBody>
          <a:bodyPr>
            <a:normAutofit/>
          </a:bodyPr>
          <a:lstStyle/>
          <a:p>
            <a:r>
              <a:rPr lang="en-US" b="1" dirty="0"/>
              <a:t>Tonality </a:t>
            </a:r>
            <a:r>
              <a:rPr lang="en-US" dirty="0"/>
              <a:t>– system of musical organization that depends on a network of harmonic relationships, all centered on consonant triads</a:t>
            </a:r>
          </a:p>
          <a:p>
            <a:endParaRPr lang="en-US" dirty="0"/>
          </a:p>
        </p:txBody>
      </p:sp>
      <p:pic>
        <p:nvPicPr>
          <p:cNvPr id="6" name="Picture 5" descr="Alt text will be provided upon publication.">
            <a:extLst>
              <a:ext uri="{FF2B5EF4-FFF2-40B4-BE49-F238E27FC236}">
                <a16:creationId xmlns:a16="http://schemas.microsoft.com/office/drawing/2014/main" id="{18E0ADB5-56A2-5C22-1A07-3C7E4C1E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114" y="1830835"/>
            <a:ext cx="3824970" cy="319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0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Dynamics </a:t>
            </a:r>
            <a:r>
              <a:rPr lang="en-US" dirty="0"/>
              <a:t>– levels of loudness and softness</a:t>
            </a:r>
            <a:endParaRPr lang="en-US" b="1" dirty="0"/>
          </a:p>
          <a:p>
            <a:pPr lvl="1"/>
            <a:r>
              <a:rPr lang="en-US" b="1" dirty="0"/>
              <a:t>Crescendo </a:t>
            </a:r>
            <a:r>
              <a:rPr lang="en-US" dirty="0"/>
              <a:t>– growing louder</a:t>
            </a:r>
            <a:endParaRPr lang="en-US" b="1" dirty="0"/>
          </a:p>
          <a:p>
            <a:pPr lvl="1"/>
            <a:r>
              <a:rPr lang="en-US" b="1" dirty="0"/>
              <a:t>Decrescendo/diminuendo </a:t>
            </a:r>
            <a:r>
              <a:rPr lang="en-US" dirty="0"/>
              <a:t>– becoming softer</a:t>
            </a: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Sound of Silence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90791" cy="4525963"/>
          </a:xfrm>
        </p:spPr>
        <p:txBody>
          <a:bodyPr/>
          <a:lstStyle/>
          <a:p>
            <a:r>
              <a:rPr lang="en-US" dirty="0"/>
              <a:t>John Cage</a:t>
            </a:r>
          </a:p>
          <a:p>
            <a:pPr lvl="1"/>
            <a:r>
              <a:rPr lang="en-US" dirty="0"/>
              <a:t>Music consists of two primary elements: sound and silence</a:t>
            </a:r>
          </a:p>
        </p:txBody>
      </p:sp>
      <p:pic>
        <p:nvPicPr>
          <p:cNvPr id="3074" name="Picture 2" descr="A painting showing vertical rectangular shapes with different intensities of colors and shad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3568" y="1476753"/>
            <a:ext cx="3229326" cy="4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5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2: Rhythm, Meter, Texture and Dynamics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  <a:p>
            <a:pPr lvl="1"/>
            <a:r>
              <a:rPr lang="en-US" dirty="0"/>
              <a:t>2.1 Describe the differences between rhythm, tempo and meter. </a:t>
            </a:r>
          </a:p>
          <a:p>
            <a:pPr lvl="1"/>
            <a:r>
              <a:rPr lang="en-US" dirty="0"/>
              <a:t>2.2 Understand the three types of meter and what distinguishes them.</a:t>
            </a:r>
          </a:p>
          <a:p>
            <a:pPr lvl="1"/>
            <a:r>
              <a:rPr lang="en-US" dirty="0"/>
              <a:t>2.3 Understand the three primary types of musical textures and what distinguishes them.</a:t>
            </a:r>
          </a:p>
          <a:p>
            <a:pPr lvl="1"/>
            <a:r>
              <a:rPr lang="en-US" dirty="0"/>
              <a:t>2.4 Explain what a chord is and its role in harmony.</a:t>
            </a:r>
          </a:p>
          <a:p>
            <a:pPr lvl="1"/>
            <a:r>
              <a:rPr lang="en-US" dirty="0"/>
              <a:t>2.5 Understand the role dynamics play in music.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7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2.1 Describe the differences between rhythm, tempo and meter. </a:t>
            </a:r>
          </a:p>
          <a:p>
            <a:r>
              <a:rPr lang="en-US" dirty="0"/>
              <a:t>2.2 Understand the three types of meter and what distinguishes them.</a:t>
            </a:r>
          </a:p>
          <a:p>
            <a:r>
              <a:rPr lang="en-US" dirty="0"/>
              <a:t>2.3 Understand the three primary types of musical textures and what distinguishes them.</a:t>
            </a:r>
          </a:p>
          <a:p>
            <a:r>
              <a:rPr lang="en-US" dirty="0"/>
              <a:t>2.4 Explain what a chord is and its role in harmony.</a:t>
            </a:r>
          </a:p>
          <a:p>
            <a:r>
              <a:rPr lang="en-US" dirty="0"/>
              <a:t>2.5 Understand the role dynamics play in music. </a:t>
            </a:r>
          </a:p>
        </p:txBody>
      </p:sp>
    </p:spTree>
    <p:extLst>
      <p:ext uri="{BB962C8B-B14F-4D97-AF65-F5344CB8AC3E}">
        <p14:creationId xmlns:p14="http://schemas.microsoft.com/office/powerpoint/2010/main" val="31289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Rhythm, Meter, Texture, and Dynamics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Rhythm</a:t>
            </a:r>
            <a:r>
              <a:rPr lang="en-US" dirty="0"/>
              <a:t> – organization of sounds into temporal relationships (durations of individual pitches)</a:t>
            </a:r>
          </a:p>
          <a:p>
            <a:r>
              <a:rPr lang="en-US" b="1" dirty="0"/>
              <a:t>Meter</a:t>
            </a:r>
            <a:r>
              <a:rPr lang="en-US" dirty="0"/>
              <a:t> – pattern of stressed and unstressed beats</a:t>
            </a:r>
          </a:p>
          <a:p>
            <a:r>
              <a:rPr lang="en-US" b="1" dirty="0"/>
              <a:t>Texture</a:t>
            </a:r>
            <a:r>
              <a:rPr lang="en-US" dirty="0"/>
              <a:t> – blending of melodic lines and harmonies</a:t>
            </a:r>
          </a:p>
          <a:p>
            <a:r>
              <a:rPr lang="en-US" b="1" dirty="0"/>
              <a:t>Dynamics</a:t>
            </a:r>
            <a:r>
              <a:rPr lang="en-US" dirty="0"/>
              <a:t> – loudness or softness of a pitch</a:t>
            </a:r>
          </a:p>
        </p:txBody>
      </p:sp>
    </p:spTree>
    <p:extLst>
      <p:ext uri="{BB962C8B-B14F-4D97-AF65-F5344CB8AC3E}">
        <p14:creationId xmlns:p14="http://schemas.microsoft.com/office/powerpoint/2010/main" val="217483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Rhythmic Values </a:t>
            </a:r>
            <a:r>
              <a:rPr lang="en-US" sz="1000" dirty="0"/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Whole note</a:t>
            </a: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b="1" dirty="0"/>
          </a:p>
          <a:p>
            <a:r>
              <a:rPr lang="en-US" b="1" dirty="0"/>
              <a:t>Half note</a:t>
            </a:r>
          </a:p>
          <a:p>
            <a:r>
              <a:rPr lang="en-US" b="1" dirty="0"/>
              <a:t>Quarter note</a:t>
            </a:r>
          </a:p>
          <a:p>
            <a:r>
              <a:rPr lang="en-US" b="1" dirty="0"/>
              <a:t>Eighth note</a:t>
            </a:r>
          </a:p>
        </p:txBody>
      </p:sp>
      <p:pic>
        <p:nvPicPr>
          <p:cNvPr id="1036" name="Picture 12" descr="Whole note">
            <a:extLst>
              <a:ext uri="{FF2B5EF4-FFF2-40B4-BE49-F238E27FC236}">
                <a16:creationId xmlns:a16="http://schemas.microsoft.com/office/drawing/2014/main" id="{28DA306F-20FF-42AC-1C9C-95D976E2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002" y="1691456"/>
            <a:ext cx="321043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lf note">
            <a:extLst>
              <a:ext uri="{FF2B5EF4-FFF2-40B4-BE49-F238E27FC236}">
                <a16:creationId xmlns:a16="http://schemas.microsoft.com/office/drawing/2014/main" id="{AAB6F2E4-9607-6EE0-1334-16A739DA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1523" y="1693344"/>
            <a:ext cx="3083635" cy="15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Quarter note">
            <a:extLst>
              <a:ext uri="{FF2B5EF4-FFF2-40B4-BE49-F238E27FC236}">
                <a16:creationId xmlns:a16="http://schemas.microsoft.com/office/drawing/2014/main" id="{DB48FC7F-9F1B-92B2-3979-89E1AE12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446" y="3125366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ighth note">
            <a:extLst>
              <a:ext uri="{FF2B5EF4-FFF2-40B4-BE49-F238E27FC236}">
                <a16:creationId xmlns:a16="http://schemas.microsoft.com/office/drawing/2014/main" id="{FD4B11A9-0DAA-706B-3426-BDF9F391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576" y="3189374"/>
            <a:ext cx="3081528" cy="308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1E6F-53DD-6BF2-A907-B1485D3D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2.1  Rhythmic Values </a:t>
            </a:r>
          </a:p>
        </p:txBody>
      </p:sp>
      <p:pic>
        <p:nvPicPr>
          <p:cNvPr id="5" name="Picture 4" descr="1 whole note is equal to 2 half notes; is equal to 4 quarter notes; is equal to 8 eighth notes; is equal to sixteen sixteenth notes; is equal to 32 thirty second notes. ">
            <a:extLst>
              <a:ext uri="{FF2B5EF4-FFF2-40B4-BE49-F238E27FC236}">
                <a16:creationId xmlns:a16="http://schemas.microsoft.com/office/drawing/2014/main" id="{6CC5C210-2D9F-C1A0-C910-11551537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61" y="1196868"/>
            <a:ext cx="9737678" cy="446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8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Rhythmic Values </a:t>
            </a:r>
            <a:r>
              <a:rPr lang="en-US" sz="1000" dirty="0"/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Altering rhythmic values:</a:t>
            </a:r>
          </a:p>
          <a:p>
            <a:pPr lvl="1"/>
            <a:r>
              <a:rPr lang="en-US" b="1" dirty="0"/>
              <a:t>Dotted note</a:t>
            </a:r>
            <a:r>
              <a:rPr lang="en-US" dirty="0"/>
              <a:t> – note with a dot placed after it to increase its rhythmic value by half</a:t>
            </a:r>
          </a:p>
          <a:p>
            <a:pPr lvl="1"/>
            <a:r>
              <a:rPr lang="en-US" b="1" dirty="0"/>
              <a:t>Tie</a:t>
            </a:r>
            <a:r>
              <a:rPr lang="en-US" dirty="0"/>
              <a:t> – curved figure connecting two pitches to indicate that they should be held as one continuous sound</a:t>
            </a:r>
          </a:p>
          <a:p>
            <a:pPr lvl="1"/>
            <a:r>
              <a:rPr lang="en-US" b="1" dirty="0"/>
              <a:t>Triplet </a:t>
            </a:r>
            <a:r>
              <a:rPr lang="en-US" dirty="0"/>
              <a:t>– rhythmic grouping of three notes with the same duration as two similar notes</a:t>
            </a:r>
            <a:endParaRPr lang="en-US" b="1" dirty="0"/>
          </a:p>
          <a:p>
            <a:pPr lvl="1"/>
            <a:r>
              <a:rPr lang="en-US" b="1" dirty="0"/>
              <a:t>Rests </a:t>
            </a:r>
            <a:r>
              <a:rPr lang="en-US" dirty="0"/>
              <a:t>– notational sign specifying a momentary pause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128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8EA3-F7F8-17FD-716A-6FDEC9F0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2.01</a:t>
            </a:r>
          </a:p>
        </p:txBody>
      </p:sp>
      <p:pic>
        <p:nvPicPr>
          <p:cNvPr id="5" name="Picture 4" descr="Alt text will be provided upon publication.">
            <a:extLst>
              <a:ext uri="{FF2B5EF4-FFF2-40B4-BE49-F238E27FC236}">
                <a16:creationId xmlns:a16="http://schemas.microsoft.com/office/drawing/2014/main" id="{DF94FC8F-BBCA-2860-8043-F27BF4715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60" y="2494058"/>
            <a:ext cx="7962080" cy="1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 Markings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Tempo</a:t>
            </a:r>
            <a:r>
              <a:rPr lang="en-US" dirty="0"/>
              <a:t> – speed or pace of a composition</a:t>
            </a:r>
          </a:p>
          <a:p>
            <a:r>
              <a:rPr lang="en-US" b="1" dirty="0"/>
              <a:t>Tempo marking </a:t>
            </a:r>
            <a:r>
              <a:rPr lang="en-US" dirty="0"/>
              <a:t>(e.g., </a:t>
            </a:r>
            <a:r>
              <a:rPr lang="en-US" b="1" dirty="0"/>
              <a:t>metronome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Allegro</a:t>
            </a:r>
            <a:r>
              <a:rPr lang="en-US" dirty="0"/>
              <a:t> – fast</a:t>
            </a:r>
          </a:p>
          <a:p>
            <a:pPr lvl="1"/>
            <a:r>
              <a:rPr lang="en-US" b="1" dirty="0"/>
              <a:t>Adagio</a:t>
            </a:r>
            <a:r>
              <a:rPr lang="en-US" dirty="0"/>
              <a:t> – slow</a:t>
            </a:r>
          </a:p>
          <a:p>
            <a:r>
              <a:rPr lang="en-US" b="1" dirty="0"/>
              <a:t>Metronome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Alt text will be provided upon publication.">
            <a:extLst>
              <a:ext uri="{FF2B5EF4-FFF2-40B4-BE49-F238E27FC236}">
                <a16:creationId xmlns:a16="http://schemas.microsoft.com/office/drawing/2014/main" id="{666CB6C2-D652-ABE3-58DF-2F372B6114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75" y="1330504"/>
            <a:ext cx="3772821" cy="47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7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or Beat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Beat </a:t>
            </a:r>
            <a:r>
              <a:rPr lang="en-US" dirty="0"/>
              <a:t>– fundamental pulse in a musical composition</a:t>
            </a:r>
          </a:p>
          <a:p>
            <a:pPr lvl="1"/>
            <a:r>
              <a:rPr lang="en-US" dirty="0"/>
              <a:t>The basic subdivision within the measure lines of a composition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lt text will be provided upon publication.">
            <a:extLst>
              <a:ext uri="{FF2B5EF4-FFF2-40B4-BE49-F238E27FC236}">
                <a16:creationId xmlns:a16="http://schemas.microsoft.com/office/drawing/2014/main" id="{57D5B35A-B66F-6C41-8FF2-AF451AB3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44" y="3863182"/>
            <a:ext cx="9469712" cy="61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05081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D39CE9-082F-6B46-8FDA-BB0FFD99054F}" vid="{CEA21858-FC52-F84F-91C6-82F56D1FBD61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D39CE9-082F-6B46-8FDA-BB0FFD99054F}" vid="{5B30DF09-EFD4-4243-BF6E-8B03767173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a6c716b4-9090-4de7-aadc-2aa5f812ad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 Content Templates</Template>
  <TotalTime>301</TotalTime>
  <Words>780</Words>
  <Application>Microsoft Office PowerPoint</Application>
  <PresentationFormat>Widescreen</PresentationFormat>
  <Paragraphs>102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MV Boli</vt:lpstr>
      <vt:lpstr>Symbol</vt:lpstr>
      <vt:lpstr>Times New Roman</vt:lpstr>
      <vt:lpstr>Text Content Templates</vt:lpstr>
      <vt:lpstr>Figure-Only Templates</vt:lpstr>
      <vt:lpstr>Discovering Music, Third Edition</vt:lpstr>
      <vt:lpstr>Chapter 2: Rhythm, Meter, Texture and Dynamics</vt:lpstr>
      <vt:lpstr>Rhythm, Meter, Texture, and Dynamics</vt:lpstr>
      <vt:lpstr>Rhythmic Values (1 of 2)</vt:lpstr>
      <vt:lpstr>Figure 2.1  Rhythmic Values </vt:lpstr>
      <vt:lpstr>Rhythmic Values (2 of 2)</vt:lpstr>
      <vt:lpstr>Example 2.01</vt:lpstr>
      <vt:lpstr>Tempo Markings</vt:lpstr>
      <vt:lpstr>Pulse or Beat</vt:lpstr>
      <vt:lpstr>Measures</vt:lpstr>
      <vt:lpstr>Upbeats and Downbeats</vt:lpstr>
      <vt:lpstr>Meter</vt:lpstr>
      <vt:lpstr>Texture (1 of 2)</vt:lpstr>
      <vt:lpstr>Texture (2 of 2)</vt:lpstr>
      <vt:lpstr>Harmony</vt:lpstr>
      <vt:lpstr>Example 2.12 </vt:lpstr>
      <vt:lpstr>Tonality</vt:lpstr>
      <vt:lpstr>Dynamics</vt:lpstr>
      <vt:lpstr>The Sound of Silence</vt:lpstr>
      <vt:lpstr>Review of 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Music 3e</dc:title>
  <dc:creator>OUP</dc:creator>
  <cp:lastModifiedBy>Molly Crowell</cp:lastModifiedBy>
  <cp:revision>6</cp:revision>
  <dcterms:created xsi:type="dcterms:W3CDTF">2022-06-15T01:30:14Z</dcterms:created>
  <dcterms:modified xsi:type="dcterms:W3CDTF">2022-07-11T17:41:04Z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