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74"/>
  </p:notesMasterIdLst>
  <p:handoutMasterIdLst>
    <p:handoutMasterId r:id="rId75"/>
  </p:handout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323" r:id="rId24"/>
    <p:sldId id="276" r:id="rId25"/>
    <p:sldId id="277" r:id="rId26"/>
    <p:sldId id="278" r:id="rId27"/>
    <p:sldId id="279" r:id="rId28"/>
    <p:sldId id="280" r:id="rId29"/>
    <p:sldId id="281" r:id="rId30"/>
    <p:sldId id="282" r:id="rId31"/>
    <p:sldId id="283" r:id="rId32"/>
    <p:sldId id="284" r:id="rId33"/>
    <p:sldId id="285" r:id="rId34"/>
    <p:sldId id="324" r:id="rId35"/>
    <p:sldId id="286" r:id="rId36"/>
    <p:sldId id="287" r:id="rId37"/>
    <p:sldId id="288" r:id="rId38"/>
    <p:sldId id="289" r:id="rId39"/>
    <p:sldId id="290" r:id="rId40"/>
    <p:sldId id="291" r:id="rId41"/>
    <p:sldId id="325"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47"/>
    <a:srgbClr val="503868"/>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00" autoAdjust="0"/>
    <p:restoredTop sz="84558" autoAdjust="0"/>
  </p:normalViewPr>
  <p:slideViewPr>
    <p:cSldViewPr snapToGrid="0" snapToObjects="1">
      <p:cViewPr varScale="1">
        <p:scale>
          <a:sx n="119" d="100"/>
          <a:sy n="119" d="100"/>
        </p:scale>
        <p:origin x="216" y="52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77" d="100"/>
        <a:sy n="77" d="100"/>
      </p:scale>
      <p:origin x="0" y="4344"/>
    </p:cViewPr>
  </p:sorterViewPr>
  <p:notesViewPr>
    <p:cSldViewPr snapToGrid="0" snapToObjects="1">
      <p:cViewPr varScale="1">
        <p:scale>
          <a:sx n="125" d="100"/>
          <a:sy n="125" d="100"/>
        </p:scale>
        <p:origin x="4512"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5/16/22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5/16/22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Chapter 12 Opener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28645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12.5  Schematic drawings of mature sieve elements (sieve tube elements) joined together to form a sieve tube. 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External view, showing sieve plates and lateral sieve areas.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Longitudinal section, showing two sieve tube elements joined together to form a sieve tube. The pores in the sieve plates between the sieve tube elements are open channels for transport through the sieve tube. The plasma membrane of a sieve tube element is continuous with that of its neighboring sieve tube element. Each sieve tube element is associated with one or more companion cells, which take over some of the essential metabolic functions that are reduced or lost during differentiation of the sieve tube elements. Note that the companion cell has many cytoplasmic organelles, whereas the sieve tube element has relatively few organelles.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1106859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12.6  Electron micrographs of sieve elements and companion cells and their pore–plasmodesma contacts. 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companion cells have dense cytoplasm, whereas the sieve elements appear brighter because of their electron-translucent lumen. Cellular components are distributed along the walls of the sieve tube elements.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Sieve element (SE) from a castor bean (</a:t>
            </a:r>
            <a:r>
              <a:rPr lang="en-US" sz="1200" i="1" kern="1200" dirty="0">
                <a:solidFill>
                  <a:schemeClr val="tx1"/>
                </a:solidFill>
                <a:effectLst/>
                <a:latin typeface="+mn-lt"/>
                <a:ea typeface="+mn-ea"/>
                <a:cs typeface="+mn-cs"/>
              </a:rPr>
              <a:t>Ricinus </a:t>
            </a:r>
            <a:r>
              <a:rPr lang="en-US" sz="1200" i="1" kern="1200" dirty="0" err="1">
                <a:solidFill>
                  <a:schemeClr val="tx1"/>
                </a:solidFill>
                <a:effectLst/>
                <a:latin typeface="+mn-lt"/>
                <a:ea typeface="+mn-ea"/>
                <a:cs typeface="+mn-cs"/>
              </a:rPr>
              <a:t>communis</a:t>
            </a:r>
            <a:r>
              <a:rPr lang="en-US" sz="1200" kern="1200" dirty="0">
                <a:solidFill>
                  <a:schemeClr val="tx1"/>
                </a:solidFill>
                <a:effectLst/>
                <a:latin typeface="+mn-lt"/>
                <a:ea typeface="+mn-ea"/>
                <a:cs typeface="+mn-cs"/>
              </a:rPr>
              <a:t>) hypocotyl associated with a companion cell strand consisting of four cells (marked with asterisks).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Sieve element–companion cell complex from a potato minor vein. In the companion cell (CC), the nucleus (N) is embedded in a dense cytoplasm with a chloroplast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 and mitochondria (M). A pore–plasmodesma contact is seen at the arrow.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Pore–plasmodesma contacts </a:t>
            </a:r>
            <a:r>
              <a:rPr lang="en-US" sz="1200" kern="1200" dirty="0" err="1">
                <a:solidFill>
                  <a:schemeClr val="tx1"/>
                </a:solidFill>
                <a:effectLst/>
                <a:latin typeface="+mn-lt"/>
                <a:ea typeface="+mn-ea"/>
                <a:cs typeface="+mn-cs"/>
              </a:rPr>
              <a:t>symplasmically</a:t>
            </a:r>
            <a:r>
              <a:rPr lang="en-US" sz="1200" kern="1200" dirty="0">
                <a:solidFill>
                  <a:schemeClr val="tx1"/>
                </a:solidFill>
                <a:effectLst/>
                <a:latin typeface="+mn-lt"/>
                <a:ea typeface="+mn-ea"/>
                <a:cs typeface="+mn-cs"/>
              </a:rPr>
              <a:t> join a sieve element (containing tubular P-protein, arrow) and its companion cell in a potato leaf. Note that the sieve element plasma membrane is lined with smooth ER cisternae (ER).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949397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12.6  Electron micrographs of sieve elements and companion cells and their pore–plasmodesma contacts. 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companion cells have dense cytoplasm, whereas the sieve elements appear brighter because of their electron-translucent lumen. Cellular components are distributed along the walls of the sieve tube elements.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Sieve element (SE) from a castor bean (</a:t>
            </a:r>
            <a:r>
              <a:rPr lang="en-US" sz="1200" i="1" kern="1200" dirty="0">
                <a:solidFill>
                  <a:schemeClr val="tx1"/>
                </a:solidFill>
                <a:effectLst/>
                <a:latin typeface="+mn-lt"/>
                <a:ea typeface="+mn-ea"/>
                <a:cs typeface="+mn-cs"/>
              </a:rPr>
              <a:t>Ricinus </a:t>
            </a:r>
            <a:r>
              <a:rPr lang="en-US" sz="1200" i="1" kern="1200" dirty="0" err="1">
                <a:solidFill>
                  <a:schemeClr val="tx1"/>
                </a:solidFill>
                <a:effectLst/>
                <a:latin typeface="+mn-lt"/>
                <a:ea typeface="+mn-ea"/>
                <a:cs typeface="+mn-cs"/>
              </a:rPr>
              <a:t>communis</a:t>
            </a:r>
            <a:r>
              <a:rPr lang="en-US" sz="1200" kern="1200" dirty="0">
                <a:solidFill>
                  <a:schemeClr val="tx1"/>
                </a:solidFill>
                <a:effectLst/>
                <a:latin typeface="+mn-lt"/>
                <a:ea typeface="+mn-ea"/>
                <a:cs typeface="+mn-cs"/>
              </a:rPr>
              <a:t>) hypocotyl associated with a companion cell strand consisting of four cells (marked with asterisks).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Sieve element–companion cell complex from a potato minor vein. In the companion cell (CC), the nucleus (N) is embedded in a dense cytoplasm with a chloroplast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 and mitochondria (M). A pore–plasmodesma contact is seen at the arrow.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Pore–plasmodesma contacts </a:t>
            </a:r>
            <a:r>
              <a:rPr lang="en-US" sz="1200" kern="1200" dirty="0" err="1">
                <a:solidFill>
                  <a:schemeClr val="tx1"/>
                </a:solidFill>
                <a:effectLst/>
                <a:latin typeface="+mn-lt"/>
                <a:ea typeface="+mn-ea"/>
                <a:cs typeface="+mn-cs"/>
              </a:rPr>
              <a:t>symplasmically</a:t>
            </a:r>
            <a:r>
              <a:rPr lang="en-US" sz="1200" kern="1200" dirty="0">
                <a:solidFill>
                  <a:schemeClr val="tx1"/>
                </a:solidFill>
                <a:effectLst/>
                <a:latin typeface="+mn-lt"/>
                <a:ea typeface="+mn-ea"/>
                <a:cs typeface="+mn-cs"/>
              </a:rPr>
              <a:t> join a sieve element (containing tubular P-protein, arrow) and its companion cell in a potato leaf. Note that the sieve element plasma membrane is lined with smooth ER cisternae (ER).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2174717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12.6  Electron micrographs of sieve elements and companion cells and their pore–plasmodesma contacts. 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companion cells have dense cytoplasm, whereas the sieve elements appear brighter because of their electron-translucent lumen. Cellular components are distributed along the walls of the sieve tube elements.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Sieve element (SE) from a castor bean (</a:t>
            </a:r>
            <a:r>
              <a:rPr lang="en-US" sz="1200" i="1" kern="1200" dirty="0">
                <a:solidFill>
                  <a:schemeClr val="tx1"/>
                </a:solidFill>
                <a:effectLst/>
                <a:latin typeface="+mn-lt"/>
                <a:ea typeface="+mn-ea"/>
                <a:cs typeface="+mn-cs"/>
              </a:rPr>
              <a:t>Ricinus </a:t>
            </a:r>
            <a:r>
              <a:rPr lang="en-US" sz="1200" i="1" kern="1200" dirty="0" err="1">
                <a:solidFill>
                  <a:schemeClr val="tx1"/>
                </a:solidFill>
                <a:effectLst/>
                <a:latin typeface="+mn-lt"/>
                <a:ea typeface="+mn-ea"/>
                <a:cs typeface="+mn-cs"/>
              </a:rPr>
              <a:t>communis</a:t>
            </a:r>
            <a:r>
              <a:rPr lang="en-US" sz="1200" kern="1200" dirty="0">
                <a:solidFill>
                  <a:schemeClr val="tx1"/>
                </a:solidFill>
                <a:effectLst/>
                <a:latin typeface="+mn-lt"/>
                <a:ea typeface="+mn-ea"/>
                <a:cs typeface="+mn-cs"/>
              </a:rPr>
              <a:t>) hypocotyl associated with a companion cell strand consisting of four cells (marked with asterisks).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Sieve element–companion cell complex from a potato minor vein. In the companion cell (CC), the nucleus (N) is embedded in a dense cytoplasm with a chloroplast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 and mitochondria (M). A pore–plasmodesma contact is seen at the arrow.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Pore–plasmodesma contacts </a:t>
            </a:r>
            <a:r>
              <a:rPr lang="en-US" sz="1200" kern="1200" dirty="0" err="1">
                <a:solidFill>
                  <a:schemeClr val="tx1"/>
                </a:solidFill>
                <a:effectLst/>
                <a:latin typeface="+mn-lt"/>
                <a:ea typeface="+mn-ea"/>
                <a:cs typeface="+mn-cs"/>
              </a:rPr>
              <a:t>symplasmically</a:t>
            </a:r>
            <a:r>
              <a:rPr lang="en-US" sz="1200" kern="1200" dirty="0">
                <a:solidFill>
                  <a:schemeClr val="tx1"/>
                </a:solidFill>
                <a:effectLst/>
                <a:latin typeface="+mn-lt"/>
                <a:ea typeface="+mn-ea"/>
                <a:cs typeface="+mn-cs"/>
              </a:rPr>
              <a:t> join a sieve element (containing tubular P-protein, arrow) and its companion cell in a potato leaf. Note that the sieve element plasma membrane is lined with smooth ER cisternae (ER).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2473858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12.6  Electron micrographs of sieve elements and companion cells and their pore–plasmodesma contacts. 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companion cells have dense cytoplasm, whereas the sieve elements appear brighter because of their electron-translucent lumen. Cellular components are distributed along the walls of the sieve tube elements.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Sieve element (SE) from a castor bean (</a:t>
            </a:r>
            <a:r>
              <a:rPr lang="en-US" sz="1200" i="1" kern="1200" dirty="0">
                <a:solidFill>
                  <a:schemeClr val="tx1"/>
                </a:solidFill>
                <a:effectLst/>
                <a:latin typeface="+mn-lt"/>
                <a:ea typeface="+mn-ea"/>
                <a:cs typeface="+mn-cs"/>
              </a:rPr>
              <a:t>Ricinus </a:t>
            </a:r>
            <a:r>
              <a:rPr lang="en-US" sz="1200" i="1" kern="1200" dirty="0" err="1">
                <a:solidFill>
                  <a:schemeClr val="tx1"/>
                </a:solidFill>
                <a:effectLst/>
                <a:latin typeface="+mn-lt"/>
                <a:ea typeface="+mn-ea"/>
                <a:cs typeface="+mn-cs"/>
              </a:rPr>
              <a:t>communis</a:t>
            </a:r>
            <a:r>
              <a:rPr lang="en-US" sz="1200" kern="1200" dirty="0">
                <a:solidFill>
                  <a:schemeClr val="tx1"/>
                </a:solidFill>
                <a:effectLst/>
                <a:latin typeface="+mn-lt"/>
                <a:ea typeface="+mn-ea"/>
                <a:cs typeface="+mn-cs"/>
              </a:rPr>
              <a:t>) hypocotyl associated with a companion cell strand consisting of four cells (marked with asterisks).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Sieve element–companion cell complex from a potato minor vein. In the companion cell (CC), the nucleus (N) is embedded in a dense cytoplasm with a chloroplast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 and mitochondria (M). A pore–plasmodesma contact is seen at the arrow.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Pore–plasmodesma contacts </a:t>
            </a:r>
            <a:r>
              <a:rPr lang="en-US" sz="1200" kern="1200" dirty="0" err="1">
                <a:solidFill>
                  <a:schemeClr val="tx1"/>
                </a:solidFill>
                <a:effectLst/>
                <a:latin typeface="+mn-lt"/>
                <a:ea typeface="+mn-ea"/>
                <a:cs typeface="+mn-cs"/>
              </a:rPr>
              <a:t>symplasmically</a:t>
            </a:r>
            <a:r>
              <a:rPr lang="en-US" sz="1200" kern="1200" dirty="0">
                <a:solidFill>
                  <a:schemeClr val="tx1"/>
                </a:solidFill>
                <a:effectLst/>
                <a:latin typeface="+mn-lt"/>
                <a:ea typeface="+mn-ea"/>
                <a:cs typeface="+mn-cs"/>
              </a:rPr>
              <a:t> join a sieve element (containing tubular P-protein, arrow) and its companion cell in a potato leaf. Note that the sieve element plasma membrane is lined with smooth ER cisternae (ER).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1316626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12.7  Sieve elements and sieve plate pores. In images A–C, the sieve plate pores are open—that is, unobstructed by P-protein or constricted by </a:t>
            </a:r>
            <a:r>
              <a:rPr lang="en-US" sz="1200" b="1" kern="1200" dirty="0" err="1">
                <a:solidFill>
                  <a:schemeClr val="tx1"/>
                </a:solidFill>
                <a:effectLst/>
                <a:latin typeface="+mn-lt"/>
                <a:ea typeface="+mn-ea"/>
                <a:cs typeface="+mn-cs"/>
              </a:rPr>
              <a:t>callose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Open pores provide a low-resistance pathway for transport between sieve elements.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Electron micrograph of a longitudinal section of two mature sieve elements, showing the wall between the sieve elements (called a sieve plate) in the hypocotyl of winter squash (</a:t>
            </a:r>
            <a:r>
              <a:rPr lang="en-US" sz="1200" i="1" kern="1200" dirty="0">
                <a:solidFill>
                  <a:schemeClr val="tx1"/>
                </a:solidFill>
                <a:effectLst/>
                <a:latin typeface="+mn-lt"/>
                <a:ea typeface="+mn-ea"/>
                <a:cs typeface="+mn-cs"/>
              </a:rPr>
              <a:t>Cucurbita maxima</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The inset shows sieve plate pores in face view.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 section at an angle through a sieve plate in a developing cotyledon of castor bean (</a:t>
            </a:r>
            <a:r>
              <a:rPr lang="en-US" sz="1200" i="1" kern="1200" dirty="0">
                <a:solidFill>
                  <a:schemeClr val="tx1"/>
                </a:solidFill>
                <a:effectLst/>
                <a:latin typeface="+mn-lt"/>
                <a:ea typeface="+mn-ea"/>
                <a:cs typeface="+mn-cs"/>
              </a:rPr>
              <a:t>Ricinus </a:t>
            </a:r>
            <a:r>
              <a:rPr lang="en-US" sz="1200" i="1" kern="1200" dirty="0" err="1">
                <a:solidFill>
                  <a:schemeClr val="tx1"/>
                </a:solidFill>
                <a:effectLst/>
                <a:latin typeface="+mn-lt"/>
                <a:ea typeface="+mn-ea"/>
                <a:cs typeface="+mn-cs"/>
              </a:rPr>
              <a:t>communis</a:t>
            </a:r>
            <a:r>
              <a:rPr lang="en-US" sz="1200" kern="1200" dirty="0">
                <a:solidFill>
                  <a:schemeClr val="tx1"/>
                </a:solidFill>
                <a:effectLst/>
                <a:latin typeface="+mn-lt"/>
                <a:ea typeface="+mn-ea"/>
                <a:cs typeface="+mn-cs"/>
              </a:rPr>
              <a:t>) with large sieve pores and sieve element plastids (Pl). Filamentous P-protein is dispersed throughout the cytoplasm.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Scanning electron microscope image of a castor bean sieve plate that has been treated with protease to remove all cellular components.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2088691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12.7  Sieve elements and sieve plate pores. In images A–C, the sieve plate pores are open—that is, unobstructed by P-protein or constricted by </a:t>
            </a:r>
            <a:r>
              <a:rPr lang="en-US" sz="1200" b="1" kern="1200" dirty="0" err="1">
                <a:solidFill>
                  <a:schemeClr val="tx1"/>
                </a:solidFill>
                <a:effectLst/>
                <a:latin typeface="+mn-lt"/>
                <a:ea typeface="+mn-ea"/>
                <a:cs typeface="+mn-cs"/>
              </a:rPr>
              <a:t>callose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Open pores provide a low-resistance pathway for transport between sieve elements.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Electron micrograph of a longitudinal section of two mature sieve elements, showing the wall between the sieve elements (called a sieve plate) in the hypocotyl of winter squash (</a:t>
            </a:r>
            <a:r>
              <a:rPr lang="en-US" sz="1200" i="1" kern="1200" dirty="0">
                <a:solidFill>
                  <a:schemeClr val="tx1"/>
                </a:solidFill>
                <a:effectLst/>
                <a:latin typeface="+mn-lt"/>
                <a:ea typeface="+mn-ea"/>
                <a:cs typeface="+mn-cs"/>
              </a:rPr>
              <a:t>Cucurbita maxima</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The inset shows sieve plate pores in face view.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 section at an angle through a sieve plate in a developing cotyledon of castor bean (</a:t>
            </a:r>
            <a:r>
              <a:rPr lang="en-US" sz="1200" i="1" kern="1200" dirty="0">
                <a:solidFill>
                  <a:schemeClr val="tx1"/>
                </a:solidFill>
                <a:effectLst/>
                <a:latin typeface="+mn-lt"/>
                <a:ea typeface="+mn-ea"/>
                <a:cs typeface="+mn-cs"/>
              </a:rPr>
              <a:t>Ricinus </a:t>
            </a:r>
            <a:r>
              <a:rPr lang="en-US" sz="1200" i="1" kern="1200" dirty="0" err="1">
                <a:solidFill>
                  <a:schemeClr val="tx1"/>
                </a:solidFill>
                <a:effectLst/>
                <a:latin typeface="+mn-lt"/>
                <a:ea typeface="+mn-ea"/>
                <a:cs typeface="+mn-cs"/>
              </a:rPr>
              <a:t>communis</a:t>
            </a:r>
            <a:r>
              <a:rPr lang="en-US" sz="1200" kern="1200" dirty="0">
                <a:solidFill>
                  <a:schemeClr val="tx1"/>
                </a:solidFill>
                <a:effectLst/>
                <a:latin typeface="+mn-lt"/>
                <a:ea typeface="+mn-ea"/>
                <a:cs typeface="+mn-cs"/>
              </a:rPr>
              <a:t>) with large sieve pores and sieve element plastids (Pl). Filamentous P-protein is dispersed throughout the cytoplasm.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Scanning electron microscope image of a castor bean sieve plate that has been treated with protease to remove all cellular components.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2741747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12.7  Sieve elements and sieve plate pores. In images A–C, the sieve plate pores are open—that is, unobstructed by P-protein or constricted by </a:t>
            </a:r>
            <a:r>
              <a:rPr lang="en-US" sz="1200" b="1" kern="1200" dirty="0" err="1">
                <a:solidFill>
                  <a:schemeClr val="tx1"/>
                </a:solidFill>
                <a:effectLst/>
                <a:latin typeface="+mn-lt"/>
                <a:ea typeface="+mn-ea"/>
                <a:cs typeface="+mn-cs"/>
              </a:rPr>
              <a:t>callose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Open pores provide a low-resistance pathway for transport between sieve elements.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Electron micrograph of a longitudinal section of two mature sieve elements, showing the wall between the sieve elements (called a sieve plate) in the hypocotyl of winter squash (</a:t>
            </a:r>
            <a:r>
              <a:rPr lang="en-US" sz="1200" i="1" kern="1200" dirty="0">
                <a:solidFill>
                  <a:schemeClr val="tx1"/>
                </a:solidFill>
                <a:effectLst/>
                <a:latin typeface="+mn-lt"/>
                <a:ea typeface="+mn-ea"/>
                <a:cs typeface="+mn-cs"/>
              </a:rPr>
              <a:t>Cucurbita maxima</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The inset shows sieve plate pores in face view.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 section at an angle through a sieve plate in a developing cotyledon of castor bean (</a:t>
            </a:r>
            <a:r>
              <a:rPr lang="en-US" sz="1200" i="1" kern="1200" dirty="0">
                <a:solidFill>
                  <a:schemeClr val="tx1"/>
                </a:solidFill>
                <a:effectLst/>
                <a:latin typeface="+mn-lt"/>
                <a:ea typeface="+mn-ea"/>
                <a:cs typeface="+mn-cs"/>
              </a:rPr>
              <a:t>Ricinus </a:t>
            </a:r>
            <a:r>
              <a:rPr lang="en-US" sz="1200" i="1" kern="1200" dirty="0" err="1">
                <a:solidFill>
                  <a:schemeClr val="tx1"/>
                </a:solidFill>
                <a:effectLst/>
                <a:latin typeface="+mn-lt"/>
                <a:ea typeface="+mn-ea"/>
                <a:cs typeface="+mn-cs"/>
              </a:rPr>
              <a:t>communis</a:t>
            </a:r>
            <a:r>
              <a:rPr lang="en-US" sz="1200" kern="1200" dirty="0">
                <a:solidFill>
                  <a:schemeClr val="tx1"/>
                </a:solidFill>
                <a:effectLst/>
                <a:latin typeface="+mn-lt"/>
                <a:ea typeface="+mn-ea"/>
                <a:cs typeface="+mn-cs"/>
              </a:rPr>
              <a:t>) with large sieve pores and sieve element plastids (Pl). Filamentous P-protein is dispersed throughout the cytoplasm.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Scanning electron microscope image of a castor bean sieve plate that has been treated with protease to remove all cellular components.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3519544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12.7  Sieve elements and sieve plate pores. In images A–C, the sieve plate pores are open—that is, unobstructed by P-protein or constricted by </a:t>
            </a:r>
            <a:r>
              <a:rPr lang="en-US" sz="1200" b="1" kern="1200" dirty="0" err="1">
                <a:solidFill>
                  <a:schemeClr val="tx1"/>
                </a:solidFill>
                <a:effectLst/>
                <a:latin typeface="+mn-lt"/>
                <a:ea typeface="+mn-ea"/>
                <a:cs typeface="+mn-cs"/>
              </a:rPr>
              <a:t>callose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Open pores provide a low-resistance pathway for transport between sieve elements.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Electron micrograph of a longitudinal section of two mature sieve elements, showing the wall between the sieve elements (called a sieve plate) in the hypocotyl of winter squash (</a:t>
            </a:r>
            <a:r>
              <a:rPr lang="en-US" sz="1200" i="1" kern="1200" dirty="0">
                <a:solidFill>
                  <a:schemeClr val="tx1"/>
                </a:solidFill>
                <a:effectLst/>
                <a:latin typeface="+mn-lt"/>
                <a:ea typeface="+mn-ea"/>
                <a:cs typeface="+mn-cs"/>
              </a:rPr>
              <a:t>Cucurbita maxima</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The inset shows sieve plate pores in face view.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 section at an angle through a sieve plate in a developing cotyledon of castor bean (</a:t>
            </a:r>
            <a:r>
              <a:rPr lang="en-US" sz="1200" i="1" kern="1200" dirty="0">
                <a:solidFill>
                  <a:schemeClr val="tx1"/>
                </a:solidFill>
                <a:effectLst/>
                <a:latin typeface="+mn-lt"/>
                <a:ea typeface="+mn-ea"/>
                <a:cs typeface="+mn-cs"/>
              </a:rPr>
              <a:t>Ricinus </a:t>
            </a:r>
            <a:r>
              <a:rPr lang="en-US" sz="1200" i="1" kern="1200" dirty="0" err="1">
                <a:solidFill>
                  <a:schemeClr val="tx1"/>
                </a:solidFill>
                <a:effectLst/>
                <a:latin typeface="+mn-lt"/>
                <a:ea typeface="+mn-ea"/>
                <a:cs typeface="+mn-cs"/>
              </a:rPr>
              <a:t>communis</a:t>
            </a:r>
            <a:r>
              <a:rPr lang="en-US" sz="1200" kern="1200" dirty="0">
                <a:solidFill>
                  <a:schemeClr val="tx1"/>
                </a:solidFill>
                <a:effectLst/>
                <a:latin typeface="+mn-lt"/>
                <a:ea typeface="+mn-ea"/>
                <a:cs typeface="+mn-cs"/>
              </a:rPr>
              <a:t>) with large sieve pores and sieve element plastids (Pl). Filamentous P-protein is dispersed throughout the cytoplasm.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Scanning electron microscope image of a castor bean sieve plate that has been treated with protease to remove all cellular components.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1184703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12.8  Electron micrograph showing a sieve area (</a:t>
            </a:r>
            <a:r>
              <a:rPr lang="en-US" sz="1200" b="1" kern="1200" dirty="0" err="1">
                <a:solidFill>
                  <a:schemeClr val="tx1"/>
                </a:solidFill>
                <a:effectLst/>
                <a:latin typeface="+mn-lt"/>
                <a:ea typeface="+mn-ea"/>
                <a:cs typeface="+mn-cs"/>
              </a:rPr>
              <a:t>sa</a:t>
            </a:r>
            <a:r>
              <a:rPr lang="en-US" sz="1200" b="1" kern="1200" dirty="0">
                <a:solidFill>
                  <a:schemeClr val="tx1"/>
                </a:solidFill>
                <a:effectLst/>
                <a:latin typeface="+mn-lt"/>
                <a:ea typeface="+mn-ea"/>
                <a:cs typeface="+mn-cs"/>
              </a:rPr>
              <a:t>) linking two sieve cells in the secondary phloem of a conifer (</a:t>
            </a:r>
            <a:r>
              <a:rPr lang="en-US" sz="1200" b="1" i="1" kern="1200" dirty="0" err="1">
                <a:solidFill>
                  <a:schemeClr val="tx1"/>
                </a:solidFill>
                <a:effectLst/>
                <a:latin typeface="+mn-lt"/>
                <a:ea typeface="+mn-ea"/>
                <a:cs typeface="+mn-cs"/>
              </a:rPr>
              <a:t>Picea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abies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Smooth endoplasmic reticulum (SER) covers the sieve area on both sides and is also found within the pores and the extended median cavity. Such obstructed pores would result in a high resistance to mass flow between sieve cells. P, plastid.</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148974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  Phloem </a:t>
            </a:r>
            <a:r>
              <a:rPr lang="en-US" sz="1200" b="1" kern="1200" dirty="0" err="1">
                <a:solidFill>
                  <a:schemeClr val="tx1"/>
                </a:solidFill>
                <a:effectLst/>
                <a:latin typeface="+mn-lt"/>
                <a:ea typeface="+mn-ea"/>
                <a:cs typeface="+mn-cs"/>
              </a:rPr>
              <a:t>translocates</a:t>
            </a:r>
            <a:r>
              <a:rPr lang="en-US" sz="1200" b="1" kern="1200" dirty="0">
                <a:solidFill>
                  <a:schemeClr val="tx1"/>
                </a:solidFill>
                <a:effectLst/>
                <a:latin typeface="+mn-lt"/>
                <a:ea typeface="+mn-ea"/>
                <a:cs typeface="+mn-cs"/>
              </a:rPr>
              <a:t> materials from sources to sinks.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a:t>
            </a:fld>
            <a:endParaRPr lang="en-US"/>
          </a:p>
        </p:txBody>
      </p:sp>
    </p:spTree>
    <p:extLst>
      <p:ext uri="{BB962C8B-B14F-4D97-AF65-F5344CB8AC3E}">
        <p14:creationId xmlns:p14="http://schemas.microsoft.com/office/powerpoint/2010/main" val="164101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Table 12.1  Characteristics of two types of sieve elements in seed plants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20</a:t>
            </a:fld>
            <a:endParaRPr lang="en-US"/>
          </a:p>
        </p:txBody>
      </p:sp>
    </p:spTree>
    <p:extLst>
      <p:ext uri="{BB962C8B-B14F-4D97-AF65-F5344CB8AC3E}">
        <p14:creationId xmlns:p14="http://schemas.microsoft.com/office/powerpoint/2010/main" val="2220473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12.9  Electron micrograph showing the relationships among the phloem cell types of the smallest vein in a source leaf of potato. 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image shows two sieve elements (SE), three large companion cells (CC), and two phloem parenchyma cells (PP), all surrounded by the bundle sheath. Photosynthates from the mesophyll are loaded from the bundle sheath or the phloem parenchyma into the sieve element–companion cell complexes.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2698146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12.10  Schematic diagram of pathways of phloem loading in source leaves.</a:t>
            </a:r>
            <a:r>
              <a:rPr lang="en-US" sz="1200"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 the partly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pathway, sugars initially move through the </a:t>
            </a:r>
            <a:r>
              <a:rPr lang="en-US" sz="1200" kern="1200" dirty="0" err="1">
                <a:solidFill>
                  <a:schemeClr val="tx1"/>
                </a:solidFill>
                <a:effectLst/>
                <a:latin typeface="+mn-lt"/>
                <a:ea typeface="+mn-ea"/>
                <a:cs typeface="+mn-cs"/>
              </a:rPr>
              <a:t>symplasm</a:t>
            </a:r>
            <a:r>
              <a:rPr lang="en-US" sz="1200" kern="1200" dirty="0">
                <a:solidFill>
                  <a:schemeClr val="tx1"/>
                </a:solidFill>
                <a:effectLst/>
                <a:latin typeface="+mn-lt"/>
                <a:ea typeface="+mn-ea"/>
                <a:cs typeface="+mn-cs"/>
              </a:rPr>
              <a:t> but enter the apoplast before loading into the companion cells and sieve elements. Sugars loaded into the companion cells are thought to move through plasmodesmata into the sieve elements.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In the entirely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pathway, sugars move from one cell to another through plasmodesmata, all the way from the mesophyll to the sieve elements. Note that </a:t>
            </a:r>
            <a:r>
              <a:rPr lang="en-US" sz="1200" kern="1200" dirty="0" err="1">
                <a:solidFill>
                  <a:schemeClr val="tx1"/>
                </a:solidFill>
                <a:effectLst/>
                <a:latin typeface="+mn-lt"/>
                <a:ea typeface="+mn-ea"/>
                <a:cs typeface="+mn-cs"/>
              </a:rPr>
              <a:t>symplasmically</a:t>
            </a:r>
            <a:r>
              <a:rPr lang="en-US" sz="1200" kern="1200" dirty="0">
                <a:solidFill>
                  <a:schemeClr val="tx1"/>
                </a:solidFill>
                <a:effectLst/>
                <a:latin typeface="+mn-lt"/>
                <a:ea typeface="+mn-ea"/>
                <a:cs typeface="+mn-cs"/>
              </a:rPr>
              <a:t> loading plants typically do not contain phloem parenchyma cells.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22</a:t>
            </a:fld>
            <a:endParaRPr lang="en-US"/>
          </a:p>
        </p:txBody>
      </p:sp>
    </p:spTree>
    <p:extLst>
      <p:ext uri="{BB962C8B-B14F-4D97-AF65-F5344CB8AC3E}">
        <p14:creationId xmlns:p14="http://schemas.microsoft.com/office/powerpoint/2010/main" val="43237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12.10  Schematic diagram of pathways of phloem loading in source leaves.</a:t>
            </a:r>
            <a:r>
              <a:rPr lang="en-US" sz="1200"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 the partly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pathway, sugars initially move through the </a:t>
            </a:r>
            <a:r>
              <a:rPr lang="en-US" sz="1200" kern="1200" dirty="0" err="1">
                <a:solidFill>
                  <a:schemeClr val="tx1"/>
                </a:solidFill>
                <a:effectLst/>
                <a:latin typeface="+mn-lt"/>
                <a:ea typeface="+mn-ea"/>
                <a:cs typeface="+mn-cs"/>
              </a:rPr>
              <a:t>symplasm</a:t>
            </a:r>
            <a:r>
              <a:rPr lang="en-US" sz="1200" kern="1200" dirty="0">
                <a:solidFill>
                  <a:schemeClr val="tx1"/>
                </a:solidFill>
                <a:effectLst/>
                <a:latin typeface="+mn-lt"/>
                <a:ea typeface="+mn-ea"/>
                <a:cs typeface="+mn-cs"/>
              </a:rPr>
              <a:t> but enter the apoplast before loading into the companion cells and sieve elements. Sugars loaded into the companion cells are thought to move through plasmodesmata into the sieve elements.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In the entirely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pathway, sugars move from one cell to another through plasmodesmata, all the way from the mesophyll to the sieve elements. Note that </a:t>
            </a:r>
            <a:r>
              <a:rPr lang="en-US" sz="1200" kern="1200" dirty="0" err="1">
                <a:solidFill>
                  <a:schemeClr val="tx1"/>
                </a:solidFill>
                <a:effectLst/>
                <a:latin typeface="+mn-lt"/>
                <a:ea typeface="+mn-ea"/>
                <a:cs typeface="+mn-cs"/>
              </a:rPr>
              <a:t>symplasmically</a:t>
            </a:r>
            <a:r>
              <a:rPr lang="en-US" sz="1200" kern="1200" dirty="0">
                <a:solidFill>
                  <a:schemeClr val="tx1"/>
                </a:solidFill>
                <a:effectLst/>
                <a:latin typeface="+mn-lt"/>
                <a:ea typeface="+mn-ea"/>
                <a:cs typeface="+mn-cs"/>
              </a:rPr>
              <a:t> loading plants typically do not contain phloem parenchyma cells.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23</a:t>
            </a:fld>
            <a:endParaRPr lang="en-US"/>
          </a:p>
        </p:txBody>
      </p:sp>
    </p:spTree>
    <p:extLst>
      <p:ext uri="{BB962C8B-B14F-4D97-AF65-F5344CB8AC3E}">
        <p14:creationId xmlns:p14="http://schemas.microsoft.com/office/powerpoint/2010/main" val="1504865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12.10  Schematic diagram of pathways of phloem loading in source leaves.</a:t>
            </a:r>
            <a:r>
              <a:rPr lang="en-US" sz="1200"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 the partly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pathway, sugars initially move through the </a:t>
            </a:r>
            <a:r>
              <a:rPr lang="en-US" sz="1200" kern="1200" dirty="0" err="1">
                <a:solidFill>
                  <a:schemeClr val="tx1"/>
                </a:solidFill>
                <a:effectLst/>
                <a:latin typeface="+mn-lt"/>
                <a:ea typeface="+mn-ea"/>
                <a:cs typeface="+mn-cs"/>
              </a:rPr>
              <a:t>symplasm</a:t>
            </a:r>
            <a:r>
              <a:rPr lang="en-US" sz="1200" kern="1200" dirty="0">
                <a:solidFill>
                  <a:schemeClr val="tx1"/>
                </a:solidFill>
                <a:effectLst/>
                <a:latin typeface="+mn-lt"/>
                <a:ea typeface="+mn-ea"/>
                <a:cs typeface="+mn-cs"/>
              </a:rPr>
              <a:t> but enter the apoplast before loading into the companion cells and sieve elements. Sugars loaded into the companion cells are thought to move through plasmodesmata into the sieve elements.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In the entirely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pathway, sugars move from one cell to another through plasmodesmata, all the way from the mesophyll to the sieve elements. Note that </a:t>
            </a:r>
            <a:r>
              <a:rPr lang="en-US" sz="1200" kern="1200" dirty="0" err="1">
                <a:solidFill>
                  <a:schemeClr val="tx1"/>
                </a:solidFill>
                <a:effectLst/>
                <a:latin typeface="+mn-lt"/>
                <a:ea typeface="+mn-ea"/>
                <a:cs typeface="+mn-cs"/>
              </a:rPr>
              <a:t>symplasmically</a:t>
            </a:r>
            <a:r>
              <a:rPr lang="en-US" sz="1200" kern="1200" dirty="0">
                <a:solidFill>
                  <a:schemeClr val="tx1"/>
                </a:solidFill>
                <a:effectLst/>
                <a:latin typeface="+mn-lt"/>
                <a:ea typeface="+mn-ea"/>
                <a:cs typeface="+mn-cs"/>
              </a:rPr>
              <a:t> loading plants typically do not contain phloem parenchyma cells.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24</a:t>
            </a:fld>
            <a:endParaRPr lang="en-US"/>
          </a:p>
        </p:txBody>
      </p:sp>
    </p:spTree>
    <p:extLst>
      <p:ext uri="{BB962C8B-B14F-4D97-AF65-F5344CB8AC3E}">
        <p14:creationId xmlns:p14="http://schemas.microsoft.com/office/powerpoint/2010/main" val="1861373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12.11  Autoradiograph showing that labeled sugar moves against its concentration gradient from the apoplast into sieve elements and companion cells of a sugar beet source leaf. 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solution of </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C-labeled sucrose was applied for 30 min to the adaxial surface of a sugar beet leaf that had previously been kept in darkness for 3 h. The leaf cuticle was removed to allow penetration of the solution to the interior of the leaf. The sieve elements and companion cells of the small veins in the source leaf contain high concentrations of labeled sugar, shown by the black accumulations, indicating that sucrose is actively transported against its concentration gradient.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25</a:t>
            </a:fld>
            <a:endParaRPr lang="en-US"/>
          </a:p>
        </p:txBody>
      </p:sp>
    </p:spTree>
    <p:extLst>
      <p:ext uri="{BB962C8B-B14F-4D97-AF65-F5344CB8AC3E}">
        <p14:creationId xmlns:p14="http://schemas.microsoft.com/office/powerpoint/2010/main" val="1108308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12.12  ATP-dependent sucrose transport in </a:t>
            </a:r>
            <a:r>
              <a:rPr lang="en-US" sz="1200" b="1" kern="1200" dirty="0" err="1">
                <a:solidFill>
                  <a:schemeClr val="tx1"/>
                </a:solidFill>
                <a:effectLst/>
                <a:latin typeface="+mn-lt"/>
                <a:ea typeface="+mn-ea"/>
                <a:cs typeface="+mn-cs"/>
              </a:rPr>
              <a:t>apoplastic</a:t>
            </a:r>
            <a:r>
              <a:rPr lang="en-US" sz="1200" b="1" kern="1200" dirty="0">
                <a:solidFill>
                  <a:schemeClr val="tx1"/>
                </a:solidFill>
                <a:effectLst/>
                <a:latin typeface="+mn-lt"/>
                <a:ea typeface="+mn-ea"/>
                <a:cs typeface="+mn-cs"/>
              </a:rPr>
              <a:t> sieve element loading. 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cotransport model of sucrose loading into the </a:t>
            </a:r>
            <a:r>
              <a:rPr lang="en-US" sz="1200" kern="1200" dirty="0" err="1">
                <a:solidFill>
                  <a:schemeClr val="tx1"/>
                </a:solidFill>
                <a:effectLst/>
                <a:latin typeface="+mn-lt"/>
                <a:ea typeface="+mn-ea"/>
                <a:cs typeface="+mn-cs"/>
              </a:rPr>
              <a:t>symplasm</a:t>
            </a:r>
            <a:r>
              <a:rPr lang="en-US" sz="1200" kern="1200" dirty="0">
                <a:solidFill>
                  <a:schemeClr val="tx1"/>
                </a:solidFill>
                <a:effectLst/>
                <a:latin typeface="+mn-lt"/>
                <a:ea typeface="+mn-ea"/>
                <a:cs typeface="+mn-cs"/>
              </a:rPr>
              <a:t> of the sieve element–companion cell complex, the plasma membrane ATPase pumps protons out of the cell into the apoplast, establishing a higher proton concentration in the apoplast and a membrane potential of approximately –120 mV (</a:t>
            </a:r>
            <a:r>
              <a:rPr lang="en-US" sz="1200" u="none" strike="noStrike" kern="1200" dirty="0">
                <a:solidFill>
                  <a:schemeClr val="tx1"/>
                </a:solidFill>
                <a:effectLst/>
                <a:latin typeface="+mn-lt"/>
                <a:ea typeface="+mn-ea"/>
                <a:cs typeface="+mn-cs"/>
              </a:rPr>
              <a:t>Δ</a:t>
            </a:r>
            <a:r>
              <a:rPr lang="en-US" sz="1200" kern="1200" dirty="0">
                <a:solidFill>
                  <a:schemeClr val="tx1"/>
                </a:solidFill>
                <a:effectLst/>
                <a:latin typeface="+mn-lt"/>
                <a:ea typeface="+mn-ea"/>
                <a:cs typeface="+mn-cs"/>
              </a:rPr>
              <a:t>E). The energy in the electrochemical proton gradient is then used to drive the transport of sucrose into the </a:t>
            </a:r>
            <a:r>
              <a:rPr lang="en-US" sz="1200" kern="1200" dirty="0" err="1">
                <a:solidFill>
                  <a:schemeClr val="tx1"/>
                </a:solidFill>
                <a:effectLst/>
                <a:latin typeface="+mn-lt"/>
                <a:ea typeface="+mn-ea"/>
                <a:cs typeface="+mn-cs"/>
              </a:rPr>
              <a:t>symplasm</a:t>
            </a:r>
            <a:r>
              <a:rPr lang="en-US" sz="1200" kern="1200" dirty="0">
                <a:solidFill>
                  <a:schemeClr val="tx1"/>
                </a:solidFill>
                <a:effectLst/>
                <a:latin typeface="+mn-lt"/>
                <a:ea typeface="+mn-ea"/>
                <a:cs typeface="+mn-cs"/>
              </a:rPr>
              <a:t> of the sieve element–companion cell complex through a sucrose–H</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symporter. CC, companion cell; PP, phloem parenchyma cell; SE, sieve element.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26</a:t>
            </a:fld>
            <a:endParaRPr lang="en-US"/>
          </a:p>
        </p:txBody>
      </p:sp>
    </p:spTree>
    <p:extLst>
      <p:ext uri="{BB962C8B-B14F-4D97-AF65-F5344CB8AC3E}">
        <p14:creationId xmlns:p14="http://schemas.microsoft.com/office/powerpoint/2010/main" val="4242879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200" b="1" kern="1200" dirty="0">
                <a:solidFill>
                  <a:schemeClr val="tx1"/>
                </a:solidFill>
                <a:effectLst/>
                <a:latin typeface="+mn-lt"/>
                <a:ea typeface="+mn-ea"/>
                <a:cs typeface="+mn-cs"/>
              </a:rPr>
              <a:t>Figure 12.13  Electron micrographs of specialized companion cells in minor veins of mature leaves. </a:t>
            </a:r>
            <a:br>
              <a:rPr lang="en-US" sz="1200" b="1" kern="1200" dirty="0">
                <a:solidFill>
                  <a:schemeClr val="tx1"/>
                </a:solidFill>
                <a:effectLst/>
                <a:latin typeface="+mn-lt"/>
                <a:ea typeface="+mn-ea"/>
                <a:cs typeface="+mn-cs"/>
              </a:rPr>
            </a:br>
            <a:r>
              <a:rPr lang="en-US" dirty="0"/>
              <a:t>(A) A sieve element adjacent to a transfer-type companion cell with numerous wall ingrowths in pea (</a:t>
            </a:r>
            <a:r>
              <a:rPr lang="en-US" i="1" dirty="0"/>
              <a:t>Pisum sativum</a:t>
            </a:r>
            <a:r>
              <a:rPr lang="en-US" dirty="0"/>
              <a:t>). (B) A typical intermediary-type companion cell in the minor vein phloem of heartleaf mask flower (</a:t>
            </a:r>
            <a:r>
              <a:rPr lang="en-US" i="1" dirty="0" err="1"/>
              <a:t>Alonsoa</a:t>
            </a:r>
            <a:r>
              <a:rPr lang="en-US" i="1" dirty="0"/>
              <a:t> </a:t>
            </a:r>
            <a:r>
              <a:rPr lang="en-US" i="1" dirty="0" err="1"/>
              <a:t>warscewiczii</a:t>
            </a:r>
            <a:r>
              <a:rPr lang="en-US" dirty="0"/>
              <a:t>) with numerous fields of plasmodesmata (arrows) connecting it to neighboring bundle sheath cells. These plasmodesmata are branched on both sides, but the branches are longer and narrower on the intermediary cell side.</a:t>
            </a:r>
          </a:p>
        </p:txBody>
      </p:sp>
      <p:sp>
        <p:nvSpPr>
          <p:cNvPr id="4" name="Slide Number Placeholder 3"/>
          <p:cNvSpPr>
            <a:spLocks noGrp="1"/>
          </p:cNvSpPr>
          <p:nvPr>
            <p:ph type="sldNum" sz="quarter" idx="5"/>
          </p:nvPr>
        </p:nvSpPr>
        <p:spPr/>
        <p:txBody>
          <a:bodyPr/>
          <a:lstStyle/>
          <a:p>
            <a:fld id="{556C0744-2FEF-4441-821D-70180A370937}" type="slidenum">
              <a:rPr lang="en-US" smtClean="0"/>
              <a:t>27</a:t>
            </a:fld>
            <a:endParaRPr lang="en-US"/>
          </a:p>
        </p:txBody>
      </p:sp>
    </p:spTree>
    <p:extLst>
      <p:ext uri="{BB962C8B-B14F-4D97-AF65-F5344CB8AC3E}">
        <p14:creationId xmlns:p14="http://schemas.microsoft.com/office/powerpoint/2010/main" val="1317063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12.13  Electron micrographs of specialized companion cells in minor veins of mature leaves. </a:t>
            </a:r>
            <a:br>
              <a:rPr lang="en-US" sz="1200" b="1"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 sieve element adjacent to a transfer-type companion cell with numerous wall ingrowths in pea (</a:t>
            </a:r>
            <a:r>
              <a:rPr lang="en-US" sz="1200" i="1" kern="1200" dirty="0" err="1">
                <a:solidFill>
                  <a:schemeClr val="tx1"/>
                </a:solidFill>
                <a:effectLst/>
                <a:latin typeface="+mn-lt"/>
                <a:ea typeface="+mn-ea"/>
                <a:cs typeface="+mn-cs"/>
              </a:rPr>
              <a:t>Pisum</a:t>
            </a:r>
            <a:r>
              <a:rPr lang="en-US" sz="1200" i="1" kern="1200" dirty="0">
                <a:solidFill>
                  <a:schemeClr val="tx1"/>
                </a:solidFill>
                <a:effectLst/>
                <a:latin typeface="+mn-lt"/>
                <a:ea typeface="+mn-ea"/>
                <a:cs typeface="+mn-cs"/>
              </a:rPr>
              <a:t> sativum</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 typical intermediary-type companion cell in the minor vein phloem of heartleaf mask flower (</a:t>
            </a:r>
            <a:r>
              <a:rPr lang="en-US" sz="1200" i="1" kern="1200" dirty="0" err="1">
                <a:solidFill>
                  <a:schemeClr val="tx1"/>
                </a:solidFill>
                <a:effectLst/>
                <a:latin typeface="+mn-lt"/>
                <a:ea typeface="+mn-ea"/>
                <a:cs typeface="+mn-cs"/>
              </a:rPr>
              <a:t>Alonsoa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warscewiczii</a:t>
            </a:r>
            <a:r>
              <a:rPr lang="en-US" sz="1200" kern="1200" dirty="0">
                <a:solidFill>
                  <a:schemeClr val="tx1"/>
                </a:solidFill>
                <a:effectLst/>
                <a:latin typeface="+mn-lt"/>
                <a:ea typeface="+mn-ea"/>
                <a:cs typeface="+mn-cs"/>
              </a:rPr>
              <a:t>) with numerous fields of plasmodesmata (arrows) connecting it to neighboring bundle sheath cells. These plasmodesmata are branched on both sides, but the branches are longer and narrower on the intermediary cell side.</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28</a:t>
            </a:fld>
            <a:endParaRPr lang="en-US"/>
          </a:p>
        </p:txBody>
      </p:sp>
    </p:spTree>
    <p:extLst>
      <p:ext uri="{BB962C8B-B14F-4D97-AF65-F5344CB8AC3E}">
        <p14:creationId xmlns:p14="http://schemas.microsoft.com/office/powerpoint/2010/main" val="3846307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12.13  Electron micrographs of specialized companion cells in minor veins of mature leaves. </a:t>
            </a:r>
            <a:br>
              <a:rPr lang="en-US" sz="1200" b="1"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 sieve element adjacent to a transfer-type companion cell with numerous wall ingrowths in pea (</a:t>
            </a:r>
            <a:r>
              <a:rPr lang="en-US" sz="1200" i="1" kern="1200" dirty="0" err="1">
                <a:solidFill>
                  <a:schemeClr val="tx1"/>
                </a:solidFill>
                <a:effectLst/>
                <a:latin typeface="+mn-lt"/>
                <a:ea typeface="+mn-ea"/>
                <a:cs typeface="+mn-cs"/>
              </a:rPr>
              <a:t>Pisum</a:t>
            </a:r>
            <a:r>
              <a:rPr lang="en-US" sz="1200" i="1" kern="1200" dirty="0">
                <a:solidFill>
                  <a:schemeClr val="tx1"/>
                </a:solidFill>
                <a:effectLst/>
                <a:latin typeface="+mn-lt"/>
                <a:ea typeface="+mn-ea"/>
                <a:cs typeface="+mn-cs"/>
              </a:rPr>
              <a:t> sativum</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 typical intermediary-type companion cell in the minor vein phloem of heartleaf mask flower (</a:t>
            </a:r>
            <a:r>
              <a:rPr lang="en-US" sz="1200" i="1" kern="1200" dirty="0" err="1">
                <a:solidFill>
                  <a:schemeClr val="tx1"/>
                </a:solidFill>
                <a:effectLst/>
                <a:latin typeface="+mn-lt"/>
                <a:ea typeface="+mn-ea"/>
                <a:cs typeface="+mn-cs"/>
              </a:rPr>
              <a:t>Alonsoa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warscewiczii</a:t>
            </a:r>
            <a:r>
              <a:rPr lang="en-US" sz="1200" kern="1200" dirty="0">
                <a:solidFill>
                  <a:schemeClr val="tx1"/>
                </a:solidFill>
                <a:effectLst/>
                <a:latin typeface="+mn-lt"/>
                <a:ea typeface="+mn-ea"/>
                <a:cs typeface="+mn-cs"/>
              </a:rPr>
              <a:t>) with numerous fields of plasmodesmata (arrows) connecting it to neighboring bundle sheath cells. These plasmodesmata are branched on both sides, but the branches are longer and narrower on the intermediary cell side.</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29</a:t>
            </a:fld>
            <a:endParaRPr lang="en-US"/>
          </a:p>
        </p:txBody>
      </p:sp>
    </p:spTree>
    <p:extLst>
      <p:ext uri="{BB962C8B-B14F-4D97-AF65-F5344CB8AC3E}">
        <p14:creationId xmlns:p14="http://schemas.microsoft.com/office/powerpoint/2010/main" val="289290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  Source-to-sink patterns of phloem translocation. </a:t>
            </a:r>
            <a:br>
              <a:rPr lang="en-US" sz="1200" b="1"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Distribution of radioactivity from a single labeled source leaf in an intact plant. The distribution of radioactivity in leaves of a sugar beet plant (</a:t>
            </a:r>
            <a:r>
              <a:rPr lang="en-US" sz="1200" i="1" kern="1200" dirty="0">
                <a:solidFill>
                  <a:schemeClr val="tx1"/>
                </a:solidFill>
                <a:effectLst/>
                <a:latin typeface="+mn-lt"/>
                <a:ea typeface="+mn-ea"/>
                <a:cs typeface="+mn-cs"/>
              </a:rPr>
              <a:t>Beta vulgaris</a:t>
            </a:r>
            <a:r>
              <a:rPr lang="en-US" sz="1200" kern="1200" dirty="0">
                <a:solidFill>
                  <a:schemeClr val="tx1"/>
                </a:solidFill>
                <a:effectLst/>
                <a:latin typeface="+mn-lt"/>
                <a:ea typeface="+mn-ea"/>
                <a:cs typeface="+mn-cs"/>
              </a:rPr>
              <a:t>) was determined 1 week after </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supplied for 4 h to a single source leaf (leaf 14, arrow). The degree of radioactive labeling is indicated by the intensity of shading of the leaves. Leaves are numbered according to their age; the youngest, newly emerged leaf is designated 1. The </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C label was translocated mainly to the sink leaves directly above the source leaf (that is, sink leaves with the most direct vascular connections to the source; for example, leaves 1 and 6 are sink leaves directly above source leaf 14).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Longitudinal view of the typical three-dimensional structure of the phloem in a thick section (from an internode of dahlia [</a:t>
            </a:r>
            <a:r>
              <a:rPr lang="en-US" sz="1200" i="1" kern="1200" dirty="0">
                <a:solidFill>
                  <a:schemeClr val="tx1"/>
                </a:solidFill>
                <a:effectLst/>
                <a:latin typeface="+mn-lt"/>
                <a:ea typeface="+mn-ea"/>
                <a:cs typeface="+mn-cs"/>
              </a:rPr>
              <a:t>Dahlia </a:t>
            </a:r>
            <a:r>
              <a:rPr lang="en-US" sz="1200" i="1" kern="1200" dirty="0" err="1">
                <a:solidFill>
                  <a:schemeClr val="tx1"/>
                </a:solidFill>
                <a:effectLst/>
                <a:latin typeface="+mn-lt"/>
                <a:ea typeface="+mn-ea"/>
                <a:cs typeface="+mn-cs"/>
              </a:rPr>
              <a:t>pinnata</a:t>
            </a:r>
            <a:r>
              <a:rPr lang="en-US" sz="1200" kern="1200" dirty="0">
                <a:solidFill>
                  <a:schemeClr val="tx1"/>
                </a:solidFill>
                <a:effectLst/>
                <a:latin typeface="+mn-lt"/>
                <a:ea typeface="+mn-ea"/>
                <a:cs typeface="+mn-cs"/>
              </a:rPr>
              <a:t>]), shown here after clearing, staining with aniline blue (which binds to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and fluoresces yellow), and viewing under an epifluorescence microscope. The sieve plates of the phloem sieve elements (see </a:t>
            </a:r>
            <a:r>
              <a:rPr lang="en-US" sz="1200" u="none" strike="noStrike" kern="1200" dirty="0">
                <a:solidFill>
                  <a:schemeClr val="tx1"/>
                </a:solidFill>
                <a:effectLst/>
                <a:latin typeface="+mn-lt"/>
                <a:ea typeface="+mn-ea"/>
                <a:cs typeface="+mn-cs"/>
              </a:rPr>
              <a:t>Figure 12.7</a:t>
            </a:r>
            <a:r>
              <a:rPr lang="en-US" sz="1200" kern="1200" dirty="0">
                <a:solidFill>
                  <a:schemeClr val="tx1"/>
                </a:solidFill>
                <a:effectLst/>
                <a:latin typeface="+mn-lt"/>
                <a:ea typeface="+mn-ea"/>
                <a:cs typeface="+mn-cs"/>
              </a:rPr>
              <a:t>) are seen as numerous small dots because of their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content. Two large longitudinal vascular bundles are prominent. This staining reveals the delicate sieve tubes forming the phloem network; two phloem anastomoses (vascular interconnections) are marked by arrows. (A after K. W. Joy. 1964. </a:t>
            </a:r>
            <a:r>
              <a:rPr lang="en-US" sz="1200" i="1" kern="1200" dirty="0">
                <a:solidFill>
                  <a:schemeClr val="tx1"/>
                </a:solidFill>
                <a:effectLst/>
                <a:latin typeface="+mn-lt"/>
                <a:ea typeface="+mn-ea"/>
                <a:cs typeface="+mn-cs"/>
              </a:rPr>
              <a:t>J. Exp. Bot.</a:t>
            </a:r>
            <a:r>
              <a:rPr lang="en-US" sz="1200" kern="1200" dirty="0">
                <a:solidFill>
                  <a:schemeClr val="tx1"/>
                </a:solidFill>
                <a:effectLst/>
                <a:latin typeface="+mn-lt"/>
                <a:ea typeface="+mn-ea"/>
                <a:cs typeface="+mn-cs"/>
              </a:rPr>
              <a:t> 15: 485–494.)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1608758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12.14  Oligomer-trapping model of phloem loading. </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simplicity, the </a:t>
            </a:r>
            <a:r>
              <a:rPr lang="en-US" sz="1200" kern="1200" dirty="0" err="1">
                <a:solidFill>
                  <a:schemeClr val="tx1"/>
                </a:solidFill>
                <a:effectLst/>
                <a:latin typeface="+mn-lt"/>
                <a:ea typeface="+mn-ea"/>
                <a:cs typeface="+mn-cs"/>
              </a:rPr>
              <a:t>tetrasaccharide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stachyose</a:t>
            </a:r>
            <a:r>
              <a:rPr lang="en-US" sz="1200" kern="1200" dirty="0">
                <a:solidFill>
                  <a:schemeClr val="tx1"/>
                </a:solidFill>
                <a:effectLst/>
                <a:latin typeface="+mn-lt"/>
                <a:ea typeface="+mn-ea"/>
                <a:cs typeface="+mn-cs"/>
              </a:rPr>
              <a:t> is omitted. (After A. J. E. van Bel. 1992. </a:t>
            </a:r>
            <a:r>
              <a:rPr lang="en-US" sz="1200" i="1" kern="1200" dirty="0">
                <a:solidFill>
                  <a:schemeClr val="tx1"/>
                </a:solidFill>
                <a:effectLst/>
                <a:latin typeface="+mn-lt"/>
                <a:ea typeface="+mn-ea"/>
                <a:cs typeface="+mn-cs"/>
              </a:rPr>
              <a:t>Acta Bot. </a:t>
            </a:r>
            <a:r>
              <a:rPr lang="en-US" sz="1200" i="1" kern="1200" dirty="0" err="1">
                <a:solidFill>
                  <a:schemeClr val="tx1"/>
                </a:solidFill>
                <a:effectLst/>
                <a:latin typeface="+mn-lt"/>
                <a:ea typeface="+mn-ea"/>
                <a:cs typeface="+mn-cs"/>
              </a:rPr>
              <a:t>Neerl</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41: 121–141.)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30</a:t>
            </a:fld>
            <a:endParaRPr lang="en-US"/>
          </a:p>
        </p:txBody>
      </p:sp>
    </p:spTree>
    <p:extLst>
      <p:ext uri="{BB962C8B-B14F-4D97-AF65-F5344CB8AC3E}">
        <p14:creationId xmlns:p14="http://schemas.microsoft.com/office/powerpoint/2010/main" val="2506312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Table 12.2  Patterns in </a:t>
            </a:r>
            <a:r>
              <a:rPr lang="en-US" sz="1200" b="1" kern="1200" dirty="0" err="1">
                <a:solidFill>
                  <a:schemeClr val="tx1"/>
                </a:solidFill>
                <a:effectLst/>
                <a:latin typeface="+mn-lt"/>
                <a:ea typeface="+mn-ea"/>
                <a:cs typeface="+mn-cs"/>
              </a:rPr>
              <a:t>apoplastic</a:t>
            </a:r>
            <a:r>
              <a:rPr lang="en-US" sz="1200" b="1" kern="1200" dirty="0">
                <a:solidFill>
                  <a:schemeClr val="tx1"/>
                </a:solidFill>
                <a:effectLst/>
                <a:latin typeface="+mn-lt"/>
                <a:ea typeface="+mn-ea"/>
                <a:cs typeface="+mn-cs"/>
              </a:rPr>
              <a:t> and </a:t>
            </a:r>
            <a:r>
              <a:rPr lang="en-US" sz="1200" b="1" kern="1200" dirty="0" err="1">
                <a:solidFill>
                  <a:schemeClr val="tx1"/>
                </a:solidFill>
                <a:effectLst/>
                <a:latin typeface="+mn-lt"/>
                <a:ea typeface="+mn-ea"/>
                <a:cs typeface="+mn-cs"/>
              </a:rPr>
              <a:t>symplasmic</a:t>
            </a:r>
            <a:r>
              <a:rPr lang="en-US" sz="1200" b="1" kern="1200" dirty="0">
                <a:solidFill>
                  <a:schemeClr val="tx1"/>
                </a:solidFill>
                <a:effectLst/>
                <a:latin typeface="+mn-lt"/>
                <a:ea typeface="+mn-ea"/>
                <a:cs typeface="+mn-cs"/>
              </a:rPr>
              <a:t> loading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31</a:t>
            </a:fld>
            <a:endParaRPr lang="en-US"/>
          </a:p>
        </p:txBody>
      </p:sp>
    </p:spTree>
    <p:extLst>
      <p:ext uri="{BB962C8B-B14F-4D97-AF65-F5344CB8AC3E}">
        <p14:creationId xmlns:p14="http://schemas.microsoft.com/office/powerpoint/2010/main" val="268611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12.15  Pressure-flow model of translocation in the phloem. 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Possible values for </a:t>
            </a:r>
            <a:r>
              <a:rPr lang="en-US" sz="1200" i="1" u="none" strike="noStrike" kern="1200" dirty="0" err="1">
                <a:solidFill>
                  <a:schemeClr val="tx1"/>
                </a:solidFill>
                <a:effectLst/>
                <a:latin typeface="+mn-lt"/>
                <a:ea typeface="+mn-ea"/>
                <a:cs typeface="+mn-cs"/>
              </a:rPr>
              <a:t>Ψ</a:t>
            </a:r>
            <a:r>
              <a:rPr lang="en-US" sz="1200" kern="1200" dirty="0">
                <a:solidFill>
                  <a:schemeClr val="tx1"/>
                </a:solidFill>
                <a:effectLst/>
                <a:latin typeface="+mn-lt"/>
                <a:ea typeface="+mn-ea"/>
                <a:cs typeface="+mn-cs"/>
              </a:rPr>
              <a:t>, </a:t>
            </a:r>
            <a:r>
              <a:rPr lang="en-US" sz="1200" i="1" u="none" strike="noStrike" kern="1200" dirty="0" err="1">
                <a:solidFill>
                  <a:schemeClr val="tx1"/>
                </a:solidFill>
                <a:effectLst/>
                <a:latin typeface="+mn-lt"/>
                <a:ea typeface="+mn-ea"/>
                <a:cs typeface="+mn-cs"/>
              </a:rPr>
              <a:t>Ψ</a:t>
            </a:r>
            <a:r>
              <a:rPr lang="en-US" sz="1200" kern="1200" baseline="-25000" dirty="0">
                <a:solidFill>
                  <a:schemeClr val="tx1"/>
                </a:solidFill>
                <a:effectLst/>
                <a:latin typeface="+mn-lt"/>
                <a:ea typeface="+mn-ea"/>
                <a:cs typeface="+mn-cs"/>
              </a:rPr>
              <a:t> p</a:t>
            </a:r>
            <a:r>
              <a:rPr lang="en-US" sz="1200" kern="1200" dirty="0">
                <a:solidFill>
                  <a:schemeClr val="tx1"/>
                </a:solidFill>
                <a:effectLst/>
                <a:latin typeface="+mn-lt"/>
                <a:ea typeface="+mn-ea"/>
                <a:cs typeface="+mn-cs"/>
              </a:rPr>
              <a:t>, and </a:t>
            </a:r>
            <a:r>
              <a:rPr lang="en-US" sz="1200" i="1" u="none" strike="noStrike" kern="1200" dirty="0" err="1">
                <a:solidFill>
                  <a:schemeClr val="tx1"/>
                </a:solidFill>
                <a:effectLst/>
                <a:latin typeface="+mn-lt"/>
                <a:ea typeface="+mn-ea"/>
                <a:cs typeface="+mn-cs"/>
              </a:rPr>
              <a:t>Ψ</a:t>
            </a:r>
            <a:r>
              <a:rPr lang="en-US" sz="1200" kern="1200" baseline="-2500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 in the xylem and phloem are shown. (After P. S. Nobel. 2005. </a:t>
            </a:r>
            <a:r>
              <a:rPr lang="en-US" sz="1200" i="1" kern="1200" dirty="0">
                <a:solidFill>
                  <a:schemeClr val="tx1"/>
                </a:solidFill>
                <a:effectLst/>
                <a:latin typeface="+mn-lt"/>
                <a:ea typeface="+mn-ea"/>
                <a:cs typeface="+mn-cs"/>
              </a:rPr>
              <a:t>Physicochemical and Environmental Plant Physiology</a:t>
            </a:r>
            <a:r>
              <a:rPr lang="en-US" sz="1200" kern="1200" dirty="0">
                <a:solidFill>
                  <a:schemeClr val="tx1"/>
                </a:solidFill>
                <a:effectLst/>
                <a:latin typeface="+mn-lt"/>
                <a:ea typeface="+mn-ea"/>
                <a:cs typeface="+mn-cs"/>
              </a:rPr>
              <a:t>, 3rd ed., Academic Press, San Diego, CA.)</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32</a:t>
            </a:fld>
            <a:endParaRPr lang="en-US"/>
          </a:p>
        </p:txBody>
      </p:sp>
    </p:spTree>
    <p:extLst>
      <p:ext uri="{BB962C8B-B14F-4D97-AF65-F5344CB8AC3E}">
        <p14:creationId xmlns:p14="http://schemas.microsoft.com/office/powerpoint/2010/main" val="425978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12.16  Sieve plate pores and sieve tubes in Arabidopsis.</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 plunge-frozen and freeze-substituted tissues, sieve plate pores are often unobstructed and do not contain any detectable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Living root sieve tubes observed with confocal microscopy show a sieve element occlusion related protein (SEOR1) fused to yellow fluorescent protein (YFP) in cyan. SEOR1–YFP filaments cover or traverse a sieve plate (arrow), outlining the sieve plate pores.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endoplasmic reticulum (green) is surrounded by a fine SEOR1–YFP filament meshwork (cyan).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Masses or agglomerates of SEOR1–YFP protein sometimes fill part of or the entire sieve tube lumen in confocal images (bold arrow and dotted arrows, respectively) but do not necessarily cover sieve plates (thin solid arrows). The sieve tubes in images B–D were living and functional, as seen by the red-colored phloem transport marker carboxy fluorescein diacetate in D. Fluorescence from YFP is false colored as cyan in B and C, and as white in D.</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33</a:t>
            </a:fld>
            <a:endParaRPr lang="en-US"/>
          </a:p>
        </p:txBody>
      </p:sp>
    </p:spTree>
    <p:extLst>
      <p:ext uri="{BB962C8B-B14F-4D97-AF65-F5344CB8AC3E}">
        <p14:creationId xmlns:p14="http://schemas.microsoft.com/office/powerpoint/2010/main" val="4013413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12.16  Sieve plate pores and sieve tubes in Arabidopsis.</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 plunge-frozen and freeze-substituted tissues, sieve plate pores are often unobstructed and do not contain any detectable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Living root sieve tubes observed with confocal microscopy show a sieve element occlusion related protein (SEOR1) fused to yellow fluorescent protein (YFP) in cyan. SEOR1–YFP filaments cover or traverse a sieve plate (arrow), outlining the sieve plate pores.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endoplasmic reticulum (green) is surrounded by a fine SEOR1–YFP filament meshwork (cyan).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Masses or agglomerates of SEOR1–YFP protein sometimes fill part of or the entire sieve tube lumen in confocal images (bold arrow and dotted arrows, respectively) but do not necessarily cover sieve plates (thin solid arrows). The sieve tubes in images B–D were living and functional, as seen by the red-colored phloem transport marker carboxy fluorescein diacetate in D. Fluorescence from YFP is false colored as cyan in B and C, and as white in D.</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34</a:t>
            </a:fld>
            <a:endParaRPr lang="en-US"/>
          </a:p>
        </p:txBody>
      </p:sp>
    </p:spTree>
    <p:extLst>
      <p:ext uri="{BB962C8B-B14F-4D97-AF65-F5344CB8AC3E}">
        <p14:creationId xmlns:p14="http://schemas.microsoft.com/office/powerpoint/2010/main" val="434722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12.16  Sieve plate pores and sieve tubes in Arabidopsis.</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 plunge-frozen and freeze-substituted tissues, sieve plate pores are often unobstructed and do not contain any detectable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Living root sieve tubes observed with confocal microscopy show a sieve element occlusion related protein (SEOR1) fused to yellow fluorescent protein (YFP) in cyan. SEOR1–YFP filaments cover or traverse a sieve plate (arrow), outlining the sieve plate pores.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endoplasmic reticulum (green) is surrounded by a fine SEOR1–YFP filament meshwork (cyan).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Masses or agglomerates of SEOR1–YFP protein sometimes fill part of or the entire sieve tube lumen in confocal images (bold arrow and dotted arrows, respectively) but do not necessarily cover sieve plates (thin solid arrows). The sieve tubes in images B–D were living and functional, as seen by the red-colored phloem transport marker carboxy fluorescein diacetate in D. Fluorescence from YFP is false colored as cyan in B and C, and as white in D.</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35</a:t>
            </a:fld>
            <a:endParaRPr lang="en-US"/>
          </a:p>
        </p:txBody>
      </p:sp>
    </p:spTree>
    <p:extLst>
      <p:ext uri="{BB962C8B-B14F-4D97-AF65-F5344CB8AC3E}">
        <p14:creationId xmlns:p14="http://schemas.microsoft.com/office/powerpoint/2010/main" val="970785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12.16  Sieve plate pores and sieve tubes in Arabidopsis.</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 plunge-frozen and freeze-substituted tissues, sieve plate pores are often unobstructed and do not contain any detectable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Living root sieve tubes observed with confocal microscopy show a sieve element occlusion related protein (SEOR1) fused to yellow fluorescent protein (YFP) in cyan. SEOR1–YFP filaments cover or traverse a sieve plate (arrow), outlining the sieve plate pores.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endoplasmic reticulum (green) is surrounded by a fine SEOR1–YFP filament meshwork (cyan).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Masses or agglomerates of SEOR1–YFP protein sometimes fill part of or the entire sieve tube lumen in confocal images (bold arrow and dotted arrows, respectively) but do not necessarily cover sieve plates (thin solid arrows). The sieve tubes in images B–D were living and functional, as seen by the red-colored phloem transport marker carboxy fluorescein diacetate in D. Fluorescence from YFP is false colored as cyan in B and C, and as white in D.</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36</a:t>
            </a:fld>
            <a:endParaRPr lang="en-US"/>
          </a:p>
        </p:txBody>
      </p:sp>
    </p:spTree>
    <p:extLst>
      <p:ext uri="{BB962C8B-B14F-4D97-AF65-F5344CB8AC3E}">
        <p14:creationId xmlns:p14="http://schemas.microsoft.com/office/powerpoint/2010/main" val="1266075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12.16  Sieve plate pores and sieve tubes in Arabidopsis.</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 plunge-frozen and freeze-substituted tissues, sieve plate pores are often unobstructed and do not contain any detectable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Living root sieve tubes observed with confocal microscopy show a sieve element occlusion related protein (SEOR1) fused to yellow fluorescent protein (YFP) in cyan. SEOR1–YFP filaments cover or traverse a sieve plate (arrow), outlining the sieve plate pores.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endoplasmic reticulum (green) is surrounded by a fine SEOR1–YFP filament meshwork (cyan).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Masses or agglomerates of SEOR1–YFP protein sometimes fill part of or the entire sieve tube lumen in confocal images (bold arrow and dotted arrows, respectively) but do not necessarily cover sieve plates (thin solid arrows). The sieve tubes in images B–D were living and functional, as seen by the red-colored phloem transport marker carboxy fluorescein diacetate in D. Fluorescence from YFP is false colored as cyan in B and C, and as white in D.</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37</a:t>
            </a:fld>
            <a:endParaRPr lang="en-US"/>
          </a:p>
        </p:txBody>
      </p:sp>
    </p:spTree>
    <p:extLst>
      <p:ext uri="{BB962C8B-B14F-4D97-AF65-F5344CB8AC3E}">
        <p14:creationId xmlns:p14="http://schemas.microsoft.com/office/powerpoint/2010/main" val="3110167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Table 12.3  The composition of phloem sap, collected as an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exudate from cuts in the phloem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38</a:t>
            </a:fld>
            <a:endParaRPr lang="en-US"/>
          </a:p>
        </p:txBody>
      </p:sp>
    </p:spTree>
    <p:extLst>
      <p:ext uri="{BB962C8B-B14F-4D97-AF65-F5344CB8AC3E}">
        <p14:creationId xmlns:p14="http://schemas.microsoft.com/office/powerpoint/2010/main" val="2377325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12.17  Structures of (A) compounds not normally translocated in the phloem and (B) compounds commonly translocated in the phloem.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39</a:t>
            </a:fld>
            <a:endParaRPr lang="en-US"/>
          </a:p>
        </p:txBody>
      </p:sp>
    </p:spTree>
    <p:extLst>
      <p:ext uri="{BB962C8B-B14F-4D97-AF65-F5344CB8AC3E}">
        <p14:creationId xmlns:p14="http://schemas.microsoft.com/office/powerpoint/2010/main" val="3312610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  Source-to-sink patterns of phloem translocation. </a:t>
            </a:r>
            <a:br>
              <a:rPr lang="en-US" sz="1200" b="1"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Distribution of radioactivity from a single labeled source leaf in an intact plant. The distribution of radioactivity in leaves of a sugar beet plant (</a:t>
            </a:r>
            <a:r>
              <a:rPr lang="en-US" sz="1200" i="1" kern="1200" dirty="0">
                <a:solidFill>
                  <a:schemeClr val="tx1"/>
                </a:solidFill>
                <a:effectLst/>
                <a:latin typeface="+mn-lt"/>
                <a:ea typeface="+mn-ea"/>
                <a:cs typeface="+mn-cs"/>
              </a:rPr>
              <a:t>Beta vulgaris</a:t>
            </a:r>
            <a:r>
              <a:rPr lang="en-US" sz="1200" kern="1200" dirty="0">
                <a:solidFill>
                  <a:schemeClr val="tx1"/>
                </a:solidFill>
                <a:effectLst/>
                <a:latin typeface="+mn-lt"/>
                <a:ea typeface="+mn-ea"/>
                <a:cs typeface="+mn-cs"/>
              </a:rPr>
              <a:t>) was determined 1 week after </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supplied for 4 h to a single source leaf (leaf 14, arrow). The degree of radioactive labeling is indicated by the intensity of shading of the leaves. Leaves are numbered according to their age; the youngest, newly emerged leaf is designated 1. The </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C label was translocated mainly to the sink leaves directly above the source leaf (that is, sink leaves with the most direct vascular connections to the source; for example, leaves 1 and 6 are sink leaves directly above source leaf 14).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Longitudinal view of the typical three-dimensional structure of the phloem in a thick section (from an internode of dahlia [</a:t>
            </a:r>
            <a:r>
              <a:rPr lang="en-US" sz="1200" i="1" kern="1200" dirty="0">
                <a:solidFill>
                  <a:schemeClr val="tx1"/>
                </a:solidFill>
                <a:effectLst/>
                <a:latin typeface="+mn-lt"/>
                <a:ea typeface="+mn-ea"/>
                <a:cs typeface="+mn-cs"/>
              </a:rPr>
              <a:t>Dahlia </a:t>
            </a:r>
            <a:r>
              <a:rPr lang="en-US" sz="1200" i="1" kern="1200" dirty="0" err="1">
                <a:solidFill>
                  <a:schemeClr val="tx1"/>
                </a:solidFill>
                <a:effectLst/>
                <a:latin typeface="+mn-lt"/>
                <a:ea typeface="+mn-ea"/>
                <a:cs typeface="+mn-cs"/>
              </a:rPr>
              <a:t>pinnata</a:t>
            </a:r>
            <a:r>
              <a:rPr lang="en-US" sz="1200" kern="1200" dirty="0">
                <a:solidFill>
                  <a:schemeClr val="tx1"/>
                </a:solidFill>
                <a:effectLst/>
                <a:latin typeface="+mn-lt"/>
                <a:ea typeface="+mn-ea"/>
                <a:cs typeface="+mn-cs"/>
              </a:rPr>
              <a:t>]), shown here after clearing, staining with aniline blue (which binds to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and fluoresces yellow), and viewing under an epifluorescence microscope. The sieve plates of the phloem sieve elements (see </a:t>
            </a:r>
            <a:r>
              <a:rPr lang="en-US" sz="1200" u="none" strike="noStrike" kern="1200" dirty="0">
                <a:solidFill>
                  <a:schemeClr val="tx1"/>
                </a:solidFill>
                <a:effectLst/>
                <a:latin typeface="+mn-lt"/>
                <a:ea typeface="+mn-ea"/>
                <a:cs typeface="+mn-cs"/>
              </a:rPr>
              <a:t>Figure 12.7</a:t>
            </a:r>
            <a:r>
              <a:rPr lang="en-US" sz="1200" kern="1200" dirty="0">
                <a:solidFill>
                  <a:schemeClr val="tx1"/>
                </a:solidFill>
                <a:effectLst/>
                <a:latin typeface="+mn-lt"/>
                <a:ea typeface="+mn-ea"/>
                <a:cs typeface="+mn-cs"/>
              </a:rPr>
              <a:t>) are seen as numerous small dots because of their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content. Two large longitudinal vascular bundles are prominent. This staining reveals the delicate sieve tubes forming the phloem network; two phloem anastomoses (vascular interconnections) are marked by arrows. (A after K. W. Joy. 1964. </a:t>
            </a:r>
            <a:r>
              <a:rPr lang="en-US" sz="1200" i="1" kern="1200" dirty="0">
                <a:solidFill>
                  <a:schemeClr val="tx1"/>
                </a:solidFill>
                <a:effectLst/>
                <a:latin typeface="+mn-lt"/>
                <a:ea typeface="+mn-ea"/>
                <a:cs typeface="+mn-cs"/>
              </a:rPr>
              <a:t>J. Exp. Bot.</a:t>
            </a:r>
            <a:r>
              <a:rPr lang="en-US" sz="1200" kern="1200" dirty="0">
                <a:solidFill>
                  <a:schemeClr val="tx1"/>
                </a:solidFill>
                <a:effectLst/>
                <a:latin typeface="+mn-lt"/>
                <a:ea typeface="+mn-ea"/>
                <a:cs typeface="+mn-cs"/>
              </a:rPr>
              <a:t> 15: 485–494.)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2839805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12.17  Structures of (A) compounds not normally translocated in the phloem and (B) compounds commonly translocated in the phloem.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40</a:t>
            </a:fld>
            <a:endParaRPr lang="en-US"/>
          </a:p>
        </p:txBody>
      </p:sp>
    </p:spTree>
    <p:extLst>
      <p:ext uri="{BB962C8B-B14F-4D97-AF65-F5344CB8AC3E}">
        <p14:creationId xmlns:p14="http://schemas.microsoft.com/office/powerpoint/2010/main" val="2699991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12.17  Structures of (A) compounds not normally translocated in the phloem and (B) compounds commonly translocated in the phloem.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41</a:t>
            </a:fld>
            <a:endParaRPr lang="en-US"/>
          </a:p>
        </p:txBody>
      </p:sp>
    </p:spTree>
    <p:extLst>
      <p:ext uri="{BB962C8B-B14F-4D97-AF65-F5344CB8AC3E}">
        <p14:creationId xmlns:p14="http://schemas.microsoft.com/office/powerpoint/2010/main" val="300142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12.17  Structures of (A) compounds not normally translocated in the phloem and (B) compounds commonly translocated in the phloem.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42</a:t>
            </a:fld>
            <a:endParaRPr lang="en-US"/>
          </a:p>
        </p:txBody>
      </p:sp>
    </p:spTree>
    <p:extLst>
      <p:ext uri="{BB962C8B-B14F-4D97-AF65-F5344CB8AC3E}">
        <p14:creationId xmlns:p14="http://schemas.microsoft.com/office/powerpoint/2010/main" val="3646920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12.17  Structures of (A) compounds not normally translocated in the phloem and (B) compounds commonly translocated in the phloem.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43</a:t>
            </a:fld>
            <a:endParaRPr lang="en-US"/>
          </a:p>
        </p:txBody>
      </p:sp>
    </p:spTree>
    <p:extLst>
      <p:ext uri="{BB962C8B-B14F-4D97-AF65-F5344CB8AC3E}">
        <p14:creationId xmlns:p14="http://schemas.microsoft.com/office/powerpoint/2010/main" val="4149632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12.17  Structures of (A) compounds not normally translocated in the phloem and (B) compounds commonly translocated in the phloem.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44</a:t>
            </a:fld>
            <a:endParaRPr lang="en-US"/>
          </a:p>
        </p:txBody>
      </p:sp>
    </p:spTree>
    <p:extLst>
      <p:ext uri="{BB962C8B-B14F-4D97-AF65-F5344CB8AC3E}">
        <p14:creationId xmlns:p14="http://schemas.microsoft.com/office/powerpoint/2010/main" val="3452833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12.18  Sealing of sieve elements by P-protein and </a:t>
            </a:r>
            <a:r>
              <a:rPr lang="en-US" sz="1200" b="1" kern="1200" dirty="0" err="1">
                <a:solidFill>
                  <a:schemeClr val="tx1"/>
                </a:solidFill>
                <a:effectLst/>
                <a:latin typeface="+mn-lt"/>
                <a:ea typeface="+mn-ea"/>
                <a:cs typeface="+mn-cs"/>
              </a:rPr>
              <a:t>callose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P-protein filaments surge toward a phloem cut (about 0.1 mm below this image) and plug the sieve plates of squash (</a:t>
            </a:r>
            <a:r>
              <a:rPr lang="en-US" sz="1200" i="1" kern="1200" dirty="0">
                <a:solidFill>
                  <a:schemeClr val="tx1"/>
                </a:solidFill>
                <a:effectLst/>
                <a:latin typeface="+mn-lt"/>
                <a:ea typeface="+mn-ea"/>
                <a:cs typeface="+mn-cs"/>
              </a:rPr>
              <a:t>Cucurbita pepo</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covers sieve plates and lateral walls of pea (</a:t>
            </a:r>
            <a:r>
              <a:rPr lang="en-US" sz="1200" i="1" kern="1200" dirty="0" err="1">
                <a:solidFill>
                  <a:schemeClr val="tx1"/>
                </a:solidFill>
                <a:effectLst/>
                <a:latin typeface="+mn-lt"/>
                <a:ea typeface="+mn-ea"/>
                <a:cs typeface="+mn-cs"/>
              </a:rPr>
              <a:t>Pisum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satium</a:t>
            </a:r>
            <a:r>
              <a:rPr lang="en-US" sz="1200" kern="1200" dirty="0">
                <a:solidFill>
                  <a:schemeClr val="tx1"/>
                </a:solidFill>
                <a:effectLst/>
                <a:latin typeface="+mn-lt"/>
                <a:ea typeface="+mn-ea"/>
                <a:cs typeface="+mn-cs"/>
              </a:rPr>
              <a:t>) root phloem 48 h after severing the stele, as seen by bright fluorescence (thick and thin arrows in top image, respectively) and transmission electron microscopy (bottom image). Cytoplasmic compounds (arrows) that initially plug the sieve pores (arrowheads) are subsequently enclosed by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(asterisks in bottom image).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deposition (yellow) in leaf phloem is induced by heating the leaf tip 30 mm away at sieve plates (arrowhead) and at lateral sieve pores (arrows). The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is degraded over time. Top image, 10 min after heating. Bottom image, 20 min after heating. CC, companion cell; PM, plasma membrane; SE, sieve element.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45</a:t>
            </a:fld>
            <a:endParaRPr lang="en-US"/>
          </a:p>
        </p:txBody>
      </p:sp>
    </p:spTree>
    <p:extLst>
      <p:ext uri="{BB962C8B-B14F-4D97-AF65-F5344CB8AC3E}">
        <p14:creationId xmlns:p14="http://schemas.microsoft.com/office/powerpoint/2010/main" val="40681208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12.18  Sealing of sieve elements by P-protein and </a:t>
            </a:r>
            <a:r>
              <a:rPr lang="en-US" sz="1200" b="1" kern="1200" dirty="0" err="1">
                <a:solidFill>
                  <a:schemeClr val="tx1"/>
                </a:solidFill>
                <a:effectLst/>
                <a:latin typeface="+mn-lt"/>
                <a:ea typeface="+mn-ea"/>
                <a:cs typeface="+mn-cs"/>
              </a:rPr>
              <a:t>callose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P-protein filaments surge toward a phloem cut (about 0.1 mm below this image) and plug the sieve plates of squash (</a:t>
            </a:r>
            <a:r>
              <a:rPr lang="en-US" sz="1200" i="1" kern="1200" dirty="0">
                <a:solidFill>
                  <a:schemeClr val="tx1"/>
                </a:solidFill>
                <a:effectLst/>
                <a:latin typeface="+mn-lt"/>
                <a:ea typeface="+mn-ea"/>
                <a:cs typeface="+mn-cs"/>
              </a:rPr>
              <a:t>Cucurbita pepo</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covers sieve plates and lateral walls of pea (</a:t>
            </a:r>
            <a:r>
              <a:rPr lang="en-US" sz="1200" i="1" kern="1200" dirty="0" err="1">
                <a:solidFill>
                  <a:schemeClr val="tx1"/>
                </a:solidFill>
                <a:effectLst/>
                <a:latin typeface="+mn-lt"/>
                <a:ea typeface="+mn-ea"/>
                <a:cs typeface="+mn-cs"/>
              </a:rPr>
              <a:t>Pisum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satium</a:t>
            </a:r>
            <a:r>
              <a:rPr lang="en-US" sz="1200" kern="1200" dirty="0">
                <a:solidFill>
                  <a:schemeClr val="tx1"/>
                </a:solidFill>
                <a:effectLst/>
                <a:latin typeface="+mn-lt"/>
                <a:ea typeface="+mn-ea"/>
                <a:cs typeface="+mn-cs"/>
              </a:rPr>
              <a:t>) root phloem 48 h after severing the stele, as seen by bright fluorescence (thick and thin arrows in top image, respectively) and transmission electron microscopy (bottom image). Cytoplasmic compounds (arrows) that initially plug the sieve pores (arrowheads) are subsequently enclosed by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(asterisks in bottom image).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deposition (yellow) in leaf phloem is induced by heating the leaf tip 30 mm away at sieve plates (arrowhead) and at lateral sieve pores (arrows). The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is degraded over time. Top image, 10 min after heating. Bottom image, 20 min after heating. CC, companion cell; PM, plasma membrane; SE, sieve element.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46</a:t>
            </a:fld>
            <a:endParaRPr lang="en-US"/>
          </a:p>
        </p:txBody>
      </p:sp>
    </p:spTree>
    <p:extLst>
      <p:ext uri="{BB962C8B-B14F-4D97-AF65-F5344CB8AC3E}">
        <p14:creationId xmlns:p14="http://schemas.microsoft.com/office/powerpoint/2010/main" val="121373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12.18  Sealing of sieve elements by P-protein and </a:t>
            </a:r>
            <a:r>
              <a:rPr lang="en-US" sz="1200" b="1" kern="1200" dirty="0" err="1">
                <a:solidFill>
                  <a:schemeClr val="tx1"/>
                </a:solidFill>
                <a:effectLst/>
                <a:latin typeface="+mn-lt"/>
                <a:ea typeface="+mn-ea"/>
                <a:cs typeface="+mn-cs"/>
              </a:rPr>
              <a:t>callose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P-protein filaments surge toward a phloem cut (about 0.1 mm below this image) and plug the sieve plates of squash (</a:t>
            </a:r>
            <a:r>
              <a:rPr lang="en-US" sz="1200" i="1" kern="1200" dirty="0">
                <a:solidFill>
                  <a:schemeClr val="tx1"/>
                </a:solidFill>
                <a:effectLst/>
                <a:latin typeface="+mn-lt"/>
                <a:ea typeface="+mn-ea"/>
                <a:cs typeface="+mn-cs"/>
              </a:rPr>
              <a:t>Cucurbita pepo</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covers sieve plates and lateral walls of pea (</a:t>
            </a:r>
            <a:r>
              <a:rPr lang="en-US" sz="1200" i="1" kern="1200" dirty="0" err="1">
                <a:solidFill>
                  <a:schemeClr val="tx1"/>
                </a:solidFill>
                <a:effectLst/>
                <a:latin typeface="+mn-lt"/>
                <a:ea typeface="+mn-ea"/>
                <a:cs typeface="+mn-cs"/>
              </a:rPr>
              <a:t>Pisum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satium</a:t>
            </a:r>
            <a:r>
              <a:rPr lang="en-US" sz="1200" kern="1200" dirty="0">
                <a:solidFill>
                  <a:schemeClr val="tx1"/>
                </a:solidFill>
                <a:effectLst/>
                <a:latin typeface="+mn-lt"/>
                <a:ea typeface="+mn-ea"/>
                <a:cs typeface="+mn-cs"/>
              </a:rPr>
              <a:t>) root phloem 48 h after severing the stele, as seen by bright fluorescence (thick and thin arrows in top image, respectively) and transmission electron microscopy (bottom image). Cytoplasmic compounds (arrows) that initially plug the sieve pores (arrowheads) are subsequently enclosed by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(asterisks in bottom image).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deposition (yellow) in leaf phloem is induced by heating the leaf tip 30 mm away at sieve plates (arrowhead) and at lateral sieve pores (arrows). The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is degraded over time. Top image, 10 min after heating. Bottom image, 20 min after heating. CC, companion cell; PM, plasma membrane; SE, sieve element.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47</a:t>
            </a:fld>
            <a:endParaRPr lang="en-US"/>
          </a:p>
        </p:txBody>
      </p:sp>
    </p:spTree>
    <p:extLst>
      <p:ext uri="{BB962C8B-B14F-4D97-AF65-F5344CB8AC3E}">
        <p14:creationId xmlns:p14="http://schemas.microsoft.com/office/powerpoint/2010/main" val="4266019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12.18  Sealing of sieve elements by P-protein and </a:t>
            </a:r>
            <a:r>
              <a:rPr lang="en-US" sz="1200" b="1" kern="1200" dirty="0" err="1">
                <a:solidFill>
                  <a:schemeClr val="tx1"/>
                </a:solidFill>
                <a:effectLst/>
                <a:latin typeface="+mn-lt"/>
                <a:ea typeface="+mn-ea"/>
                <a:cs typeface="+mn-cs"/>
              </a:rPr>
              <a:t>callose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P-protein filaments surge toward a phloem cut (about 0.1 mm below this image) and plug the sieve plates of squash (</a:t>
            </a:r>
            <a:r>
              <a:rPr lang="en-US" sz="1200" i="1" kern="1200" dirty="0">
                <a:solidFill>
                  <a:schemeClr val="tx1"/>
                </a:solidFill>
                <a:effectLst/>
                <a:latin typeface="+mn-lt"/>
                <a:ea typeface="+mn-ea"/>
                <a:cs typeface="+mn-cs"/>
              </a:rPr>
              <a:t>Cucurbita pepo</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covers sieve plates and lateral walls of pea (</a:t>
            </a:r>
            <a:r>
              <a:rPr lang="en-US" sz="1200" i="1" kern="1200" dirty="0" err="1">
                <a:solidFill>
                  <a:schemeClr val="tx1"/>
                </a:solidFill>
                <a:effectLst/>
                <a:latin typeface="+mn-lt"/>
                <a:ea typeface="+mn-ea"/>
                <a:cs typeface="+mn-cs"/>
              </a:rPr>
              <a:t>Pisum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satium</a:t>
            </a:r>
            <a:r>
              <a:rPr lang="en-US" sz="1200" kern="1200" dirty="0">
                <a:solidFill>
                  <a:schemeClr val="tx1"/>
                </a:solidFill>
                <a:effectLst/>
                <a:latin typeface="+mn-lt"/>
                <a:ea typeface="+mn-ea"/>
                <a:cs typeface="+mn-cs"/>
              </a:rPr>
              <a:t>) root phloem 48 h after severing the stele, as seen by bright fluorescence (thick and thin arrows in top image, respectively) and transmission electron microscopy (bottom image). Cytoplasmic compounds (arrows) that initially plug the sieve pores (arrowheads) are subsequently enclosed by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(asterisks in bottom image).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deposition (yellow) in leaf phloem is induced by heating the leaf tip 30 mm away at sieve plates (arrowhead) and at lateral sieve pores (arrows). The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is degraded over time. Top image, 10 min after heating. Bottom image, 20 min after heating. CC, companion cell; PM, plasma membrane; SE, sieve element.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48</a:t>
            </a:fld>
            <a:endParaRPr lang="en-US"/>
          </a:p>
        </p:txBody>
      </p:sp>
    </p:spTree>
    <p:extLst>
      <p:ext uri="{BB962C8B-B14F-4D97-AF65-F5344CB8AC3E}">
        <p14:creationId xmlns:p14="http://schemas.microsoft.com/office/powerpoint/2010/main" val="3987133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12.19  Pathways for phloem unloading and short-distance transport. 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sieve element–companion cell complex (SE–CC) is considered a single functional unit. The presence of plasmodesmata is assumed to provide functional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continuity. An absence of plasmodesmata between cells indicates an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transport step.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phloem unloading and short-distance transport. All steps are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phloem unloading and short-distance transport.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49</a:t>
            </a:fld>
            <a:endParaRPr lang="en-US"/>
          </a:p>
        </p:txBody>
      </p:sp>
    </p:spTree>
    <p:extLst>
      <p:ext uri="{BB962C8B-B14F-4D97-AF65-F5344CB8AC3E}">
        <p14:creationId xmlns:p14="http://schemas.microsoft.com/office/powerpoint/2010/main" val="106088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  Source-to-sink patterns of phloem translocation. </a:t>
            </a:r>
            <a:br>
              <a:rPr lang="en-US" sz="1200" b="1"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Distribution of radioactivity from a single labeled source leaf in an intact plant. The distribution of radioactivity in leaves of a sugar beet plant (</a:t>
            </a:r>
            <a:r>
              <a:rPr lang="en-US" sz="1200" i="1" kern="1200" dirty="0">
                <a:solidFill>
                  <a:schemeClr val="tx1"/>
                </a:solidFill>
                <a:effectLst/>
                <a:latin typeface="+mn-lt"/>
                <a:ea typeface="+mn-ea"/>
                <a:cs typeface="+mn-cs"/>
              </a:rPr>
              <a:t>Beta vulgaris</a:t>
            </a:r>
            <a:r>
              <a:rPr lang="en-US" sz="1200" kern="1200" dirty="0">
                <a:solidFill>
                  <a:schemeClr val="tx1"/>
                </a:solidFill>
                <a:effectLst/>
                <a:latin typeface="+mn-lt"/>
                <a:ea typeface="+mn-ea"/>
                <a:cs typeface="+mn-cs"/>
              </a:rPr>
              <a:t>) was determined 1 week after </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supplied for 4 h to a single source leaf (leaf 14, arrow). The degree of radioactive labeling is indicated by the intensity of shading of the leaves. Leaves are numbered according to their age; the youngest, newly emerged leaf is designated 1. The </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C label was translocated mainly to the sink leaves directly above the source leaf (that is, sink leaves with the most direct vascular connections to the source; for example, leaves 1 and 6 are sink leaves directly above source leaf 14).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Longitudinal view of the typical three-dimensional structure of the phloem in a thick section (from an internode of dahlia [</a:t>
            </a:r>
            <a:r>
              <a:rPr lang="en-US" sz="1200" i="1" kern="1200" dirty="0">
                <a:solidFill>
                  <a:schemeClr val="tx1"/>
                </a:solidFill>
                <a:effectLst/>
                <a:latin typeface="+mn-lt"/>
                <a:ea typeface="+mn-ea"/>
                <a:cs typeface="+mn-cs"/>
              </a:rPr>
              <a:t>Dahlia </a:t>
            </a:r>
            <a:r>
              <a:rPr lang="en-US" sz="1200" i="1" kern="1200" dirty="0" err="1">
                <a:solidFill>
                  <a:schemeClr val="tx1"/>
                </a:solidFill>
                <a:effectLst/>
                <a:latin typeface="+mn-lt"/>
                <a:ea typeface="+mn-ea"/>
                <a:cs typeface="+mn-cs"/>
              </a:rPr>
              <a:t>pinnata</a:t>
            </a:r>
            <a:r>
              <a:rPr lang="en-US" sz="1200" kern="1200" dirty="0">
                <a:solidFill>
                  <a:schemeClr val="tx1"/>
                </a:solidFill>
                <a:effectLst/>
                <a:latin typeface="+mn-lt"/>
                <a:ea typeface="+mn-ea"/>
                <a:cs typeface="+mn-cs"/>
              </a:rPr>
              <a:t>]), shown here after clearing, staining with aniline blue (which binds to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and fluoresces yellow), and viewing under an epifluorescence microscope. The sieve plates of the phloem sieve elements (see </a:t>
            </a:r>
            <a:r>
              <a:rPr lang="en-US" sz="1200" u="none" strike="noStrike" kern="1200" dirty="0">
                <a:solidFill>
                  <a:schemeClr val="tx1"/>
                </a:solidFill>
                <a:effectLst/>
                <a:latin typeface="+mn-lt"/>
                <a:ea typeface="+mn-ea"/>
                <a:cs typeface="+mn-cs"/>
              </a:rPr>
              <a:t>Figure 12.7</a:t>
            </a:r>
            <a:r>
              <a:rPr lang="en-US" sz="1200" kern="1200" dirty="0">
                <a:solidFill>
                  <a:schemeClr val="tx1"/>
                </a:solidFill>
                <a:effectLst/>
                <a:latin typeface="+mn-lt"/>
                <a:ea typeface="+mn-ea"/>
                <a:cs typeface="+mn-cs"/>
              </a:rPr>
              <a:t>) are seen as numerous small dots because of their </a:t>
            </a:r>
            <a:r>
              <a:rPr lang="en-US" sz="1200" kern="1200" dirty="0" err="1">
                <a:solidFill>
                  <a:schemeClr val="tx1"/>
                </a:solidFill>
                <a:effectLst/>
                <a:latin typeface="+mn-lt"/>
                <a:ea typeface="+mn-ea"/>
                <a:cs typeface="+mn-cs"/>
              </a:rPr>
              <a:t>callose</a:t>
            </a:r>
            <a:r>
              <a:rPr lang="en-US" sz="1200" kern="1200" dirty="0">
                <a:solidFill>
                  <a:schemeClr val="tx1"/>
                </a:solidFill>
                <a:effectLst/>
                <a:latin typeface="+mn-lt"/>
                <a:ea typeface="+mn-ea"/>
                <a:cs typeface="+mn-cs"/>
              </a:rPr>
              <a:t> content. Two large longitudinal vascular bundles are prominent. This staining reveals the delicate sieve tubes forming the phloem network; two phloem anastomoses (vascular interconnections) are marked by arrows. (A after K. W. Joy. 1964. </a:t>
            </a:r>
            <a:r>
              <a:rPr lang="en-US" sz="1200" i="1" kern="1200" dirty="0">
                <a:solidFill>
                  <a:schemeClr val="tx1"/>
                </a:solidFill>
                <a:effectLst/>
                <a:latin typeface="+mn-lt"/>
                <a:ea typeface="+mn-ea"/>
                <a:cs typeface="+mn-cs"/>
              </a:rPr>
              <a:t>J. Exp. Bot.</a:t>
            </a:r>
            <a:r>
              <a:rPr lang="en-US" sz="1200" kern="1200" dirty="0">
                <a:solidFill>
                  <a:schemeClr val="tx1"/>
                </a:solidFill>
                <a:effectLst/>
                <a:latin typeface="+mn-lt"/>
                <a:ea typeface="+mn-ea"/>
                <a:cs typeface="+mn-cs"/>
              </a:rPr>
              <a:t> 15: 485–494.)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35950404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12.19  Pathways for phloem unloading and short-distance transport. 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sieve element–companion cell complex (SE–CC) is considered a single functional unit. The presence of plasmodesmata is assumed to provide functional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continuity. An absence of plasmodesmata between cells indicates an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transport step.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phloem unloading and short-distance transport. All steps are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phloem unloading and short-distance transport.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50</a:t>
            </a:fld>
            <a:endParaRPr lang="en-US"/>
          </a:p>
        </p:txBody>
      </p:sp>
    </p:spTree>
    <p:extLst>
      <p:ext uri="{BB962C8B-B14F-4D97-AF65-F5344CB8AC3E}">
        <p14:creationId xmlns:p14="http://schemas.microsoft.com/office/powerpoint/2010/main" val="234777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12.19  Pathways for phloem unloading and short-distance transport. 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sieve element–companion cell complex (SE–CC) is considered a single functional unit. The presence of plasmodesmata is assumed to provide functional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continuity. An absence of plasmodesmata between cells indicates an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transport step.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phloem unloading and short-distance transport. All steps are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phloem unloading and short-distance transport.</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51</a:t>
            </a:fld>
            <a:endParaRPr lang="en-US"/>
          </a:p>
        </p:txBody>
      </p:sp>
    </p:spTree>
    <p:extLst>
      <p:ext uri="{BB962C8B-B14F-4D97-AF65-F5344CB8AC3E}">
        <p14:creationId xmlns:p14="http://schemas.microsoft.com/office/powerpoint/2010/main" val="42457358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12.20  Live imaging of translocation in and unloading from root protophloem sieve tubes. 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GFP (green) targeted to the endoplasmic reticulum (ER) of the protophloem sieve tube marks differentiating sieve elements (solid arrows) in Arabidopsis. Esculin (blue) enters from mature sieve elements (dashed arrows) into the differentiating cell file.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Electron micrograph of the apical end of a protophloem sieve tube from a pea seedling. Six mature sieve elements (SE) and two differentiating ones (arrows) are embedded in dense stele tissue.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Mature sieve elements are translucent in electron micrographs. (C and D)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unloading from protophloem sieve tubes in roots discriminates small solutes and proteins.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small phloem-mobile molecule esculin (blue fluorescence) is unloaded from a protophloem sieve tube (solid arrow) and spreads to neighboring cells (dashed arrow).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Sieve tube of a transgenic Arabidopsis line expressing SEOR–YFP protein (112 </a:t>
            </a:r>
            <a:r>
              <a:rPr lang="en-US" sz="1200" kern="1200" dirty="0" err="1">
                <a:solidFill>
                  <a:schemeClr val="tx1"/>
                </a:solidFill>
                <a:effectLst/>
                <a:latin typeface="+mn-lt"/>
                <a:ea typeface="+mn-ea"/>
                <a:cs typeface="+mn-cs"/>
              </a:rPr>
              <a:t>kDa</a:t>
            </a:r>
            <a:r>
              <a:rPr lang="en-US" sz="1200" kern="1200" dirty="0">
                <a:solidFill>
                  <a:schemeClr val="tx1"/>
                </a:solidFill>
                <a:effectLst/>
                <a:latin typeface="+mn-lt"/>
                <a:ea typeface="+mn-ea"/>
                <a:cs typeface="+mn-cs"/>
              </a:rPr>
              <a:t>) targeted to the cytoplasm (yellow) and GFP in the sieve element ER (green), both under control of a sieve element–specific promoter. While GFP is restricted to the ER of the protophloem sieve element (solid arrow), cytoplasmic SEOR–YFP escapes into two neighboring cell files consisting of phloem pericycle cells (dashed arrow).</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52</a:t>
            </a:fld>
            <a:endParaRPr lang="en-US"/>
          </a:p>
        </p:txBody>
      </p:sp>
    </p:spTree>
    <p:extLst>
      <p:ext uri="{BB962C8B-B14F-4D97-AF65-F5344CB8AC3E}">
        <p14:creationId xmlns:p14="http://schemas.microsoft.com/office/powerpoint/2010/main" val="3439315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12.20  Live imaging of translocation in and unloading from root protophloem sieve tubes. 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GFP (green) targeted to the endoplasmic reticulum (ER) of the protophloem sieve tube marks differentiating sieve elements (solid arrows) in Arabidopsis. Esculin (blue) enters from mature sieve elements (dashed arrows) into the differentiating cell file.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Electron micrograph of the apical end of a protophloem sieve tube from a pea seedling. Six mature sieve elements (SE) and two differentiating ones (arrows) are embedded in dense stele tissue.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Mature sieve elements are translucent in electron micrographs. (C and D)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unloading from protophloem sieve tubes in roots discriminates small solutes and proteins.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small phloem-mobile molecule esculin (blue fluorescence) is unloaded from a protophloem sieve tube (solid arrow) and spreads to neighboring cells (dashed arrow).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Sieve tube of a transgenic Arabidopsis line expressing SEOR–YFP protein (112 </a:t>
            </a:r>
            <a:r>
              <a:rPr lang="en-US" sz="1200" kern="1200" dirty="0" err="1">
                <a:solidFill>
                  <a:schemeClr val="tx1"/>
                </a:solidFill>
                <a:effectLst/>
                <a:latin typeface="+mn-lt"/>
                <a:ea typeface="+mn-ea"/>
                <a:cs typeface="+mn-cs"/>
              </a:rPr>
              <a:t>kDa</a:t>
            </a:r>
            <a:r>
              <a:rPr lang="en-US" sz="1200" kern="1200" dirty="0">
                <a:solidFill>
                  <a:schemeClr val="tx1"/>
                </a:solidFill>
                <a:effectLst/>
                <a:latin typeface="+mn-lt"/>
                <a:ea typeface="+mn-ea"/>
                <a:cs typeface="+mn-cs"/>
              </a:rPr>
              <a:t>) targeted to the cytoplasm (yellow) and GFP in the sieve element ER (green), both under control of a sieve element–specific promoter. While GFP is restricted to the ER of the protophloem sieve element (solid arrow), cytoplasmic SEOR–YFP escapes into two neighboring cell files consisting of phloem pericycle cells (dashed arrow).</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53</a:t>
            </a:fld>
            <a:endParaRPr lang="en-US"/>
          </a:p>
        </p:txBody>
      </p:sp>
    </p:spTree>
    <p:extLst>
      <p:ext uri="{BB962C8B-B14F-4D97-AF65-F5344CB8AC3E}">
        <p14:creationId xmlns:p14="http://schemas.microsoft.com/office/powerpoint/2010/main" val="1831372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12.20  Live imaging of translocation in and unloading from root protophloem sieve tubes. 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GFP (green) targeted to the endoplasmic reticulum (ER) of the protophloem sieve tube marks differentiating sieve elements (solid arrows) in Arabidopsis. Esculin (blue) enters from mature sieve elements (dashed arrows) into the differentiating cell file.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Electron micrograph of the apical end of a protophloem sieve tube from a pea seedling. Six mature sieve elements (SE) and two differentiating ones (arrows) are embedded in dense stele tissue.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Mature sieve elements are translucent in electron micrographs. (C and D)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unloading from protophloem sieve tubes in roots discriminates small solutes and proteins.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small phloem-mobile molecule esculin (blue fluorescence) is unloaded from a protophloem sieve tube (solid arrow) and spreads to neighboring cells (dashed arrow).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Sieve tube of a transgenic Arabidopsis line expressing SEOR–YFP protein (112 </a:t>
            </a:r>
            <a:r>
              <a:rPr lang="en-US" sz="1200" kern="1200" dirty="0" err="1">
                <a:solidFill>
                  <a:schemeClr val="tx1"/>
                </a:solidFill>
                <a:effectLst/>
                <a:latin typeface="+mn-lt"/>
                <a:ea typeface="+mn-ea"/>
                <a:cs typeface="+mn-cs"/>
              </a:rPr>
              <a:t>kDa</a:t>
            </a:r>
            <a:r>
              <a:rPr lang="en-US" sz="1200" kern="1200" dirty="0">
                <a:solidFill>
                  <a:schemeClr val="tx1"/>
                </a:solidFill>
                <a:effectLst/>
                <a:latin typeface="+mn-lt"/>
                <a:ea typeface="+mn-ea"/>
                <a:cs typeface="+mn-cs"/>
              </a:rPr>
              <a:t>) targeted to the cytoplasm (yellow) and GFP in the sieve element ER (green), both under control of a sieve element–specific promoter. While GFP is restricted to the ER of the protophloem sieve element (solid arrow), cytoplasmic SEOR–YFP escapes into two neighboring cell files consisting of phloem pericycle cells (dashed arrow).</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54</a:t>
            </a:fld>
            <a:endParaRPr lang="en-US"/>
          </a:p>
        </p:txBody>
      </p:sp>
    </p:spTree>
    <p:extLst>
      <p:ext uri="{BB962C8B-B14F-4D97-AF65-F5344CB8AC3E}">
        <p14:creationId xmlns:p14="http://schemas.microsoft.com/office/powerpoint/2010/main" val="28573230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12.20  Live imaging of translocation in and unloading from root protophloem sieve tubes. 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GFP (green) targeted to the endoplasmic reticulum (ER) of the protophloem sieve tube marks differentiating sieve elements (solid arrows) in Arabidopsis. Esculin (blue) enters from mature sieve elements (dashed arrows) into the differentiating cell file.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Electron micrograph of the apical end of a protophloem sieve tube from a pea seedling. Six mature sieve elements (SE) and two differentiating ones (arrows) are embedded in dense stele tissue.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Mature sieve elements are translucent in electron micrographs. (C and D)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unloading from protophloem sieve tubes in roots discriminates small solutes and proteins.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small phloem-mobile molecule esculin (blue fluorescence) is unloaded from a protophloem sieve tube (solid arrow) and spreads to neighboring cells (dashed arrow).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Sieve tube of a transgenic Arabidopsis line expressing SEOR–YFP protein (112 </a:t>
            </a:r>
            <a:r>
              <a:rPr lang="en-US" sz="1200" kern="1200" dirty="0" err="1">
                <a:solidFill>
                  <a:schemeClr val="tx1"/>
                </a:solidFill>
                <a:effectLst/>
                <a:latin typeface="+mn-lt"/>
                <a:ea typeface="+mn-ea"/>
                <a:cs typeface="+mn-cs"/>
              </a:rPr>
              <a:t>kDa</a:t>
            </a:r>
            <a:r>
              <a:rPr lang="en-US" sz="1200" kern="1200" dirty="0">
                <a:solidFill>
                  <a:schemeClr val="tx1"/>
                </a:solidFill>
                <a:effectLst/>
                <a:latin typeface="+mn-lt"/>
                <a:ea typeface="+mn-ea"/>
                <a:cs typeface="+mn-cs"/>
              </a:rPr>
              <a:t>) targeted to the cytoplasm (yellow) and GFP in the sieve element ER (green), both under control of a sieve element–specific promoter. While GFP is restricted to the ER of the protophloem sieve element (solid arrow), cytoplasmic SEOR–YFP escapes into two neighboring cell files consisting of phloem pericycle cells (dashed arrow).</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55</a:t>
            </a:fld>
            <a:endParaRPr lang="en-US"/>
          </a:p>
        </p:txBody>
      </p:sp>
    </p:spTree>
    <p:extLst>
      <p:ext uri="{BB962C8B-B14F-4D97-AF65-F5344CB8AC3E}">
        <p14:creationId xmlns:p14="http://schemas.microsoft.com/office/powerpoint/2010/main" val="1099489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12.20  Live imaging of translocation in and unloading from root protophloem sieve tubes. 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GFP (green) targeted to the endoplasmic reticulum (ER) of the protophloem sieve tube marks differentiating sieve elements (solid arrows) in Arabidopsis. Esculin (blue) enters from mature sieve elements (dashed arrows) into the differentiating cell file.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Electron micrograph of the apical end of a protophloem sieve tube from a pea seedling. Six mature sieve elements (SE) and two differentiating ones (arrows) are embedded in dense stele tissue.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Mature sieve elements are translucent in electron micrographs. (C and D)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unloading from protophloem sieve tubes in roots discriminates small solutes and proteins.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small phloem-mobile molecule esculin (blue fluorescence) is unloaded from a protophloem sieve tube (solid arrow) and spreads to neighboring cells (dashed arrow). </a:t>
            </a:r>
            <a:r>
              <a:rPr lang="en-US" sz="1200" u="none" strike="noStrike"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Sieve tube of a transgenic Arabidopsis line expressing SEOR–YFP protein (112 </a:t>
            </a:r>
            <a:r>
              <a:rPr lang="en-US" sz="1200" kern="1200" dirty="0" err="1">
                <a:solidFill>
                  <a:schemeClr val="tx1"/>
                </a:solidFill>
                <a:effectLst/>
                <a:latin typeface="+mn-lt"/>
                <a:ea typeface="+mn-ea"/>
                <a:cs typeface="+mn-cs"/>
              </a:rPr>
              <a:t>kDa</a:t>
            </a:r>
            <a:r>
              <a:rPr lang="en-US" sz="1200" kern="1200" dirty="0">
                <a:solidFill>
                  <a:schemeClr val="tx1"/>
                </a:solidFill>
                <a:effectLst/>
                <a:latin typeface="+mn-lt"/>
                <a:ea typeface="+mn-ea"/>
                <a:cs typeface="+mn-cs"/>
              </a:rPr>
              <a:t>) targeted to the cytoplasm (yellow) and GFP in the sieve element ER (green), both under control of a sieve element–specific promoter. While GFP is restricted to the ER of the protophloem sieve element (solid arrow), cytoplasmic SEOR–YFP escapes into two neighboring cell files consisting of phloem pericycle cells (dashed arrow).</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56</a:t>
            </a:fld>
            <a:endParaRPr lang="en-US"/>
          </a:p>
        </p:txBody>
      </p:sp>
    </p:spTree>
    <p:extLst>
      <p:ext uri="{BB962C8B-B14F-4D97-AF65-F5344CB8AC3E}">
        <p14:creationId xmlns:p14="http://schemas.microsoft.com/office/powerpoint/2010/main" val="39337276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12.21  The unloading pathway can switch from an </a:t>
            </a:r>
            <a:r>
              <a:rPr lang="en-US" sz="1200" b="1" kern="1200" dirty="0" err="1">
                <a:solidFill>
                  <a:schemeClr val="tx1"/>
                </a:solidFill>
                <a:effectLst/>
                <a:latin typeface="+mn-lt"/>
                <a:ea typeface="+mn-ea"/>
                <a:cs typeface="+mn-cs"/>
              </a:rPr>
              <a:t>apoplastic</a:t>
            </a:r>
            <a:r>
              <a:rPr lang="en-US" sz="1200" b="1" kern="1200" dirty="0">
                <a:solidFill>
                  <a:schemeClr val="tx1"/>
                </a:solidFill>
                <a:effectLst/>
                <a:latin typeface="+mn-lt"/>
                <a:ea typeface="+mn-ea"/>
                <a:cs typeface="+mn-cs"/>
              </a:rPr>
              <a:t> to a </a:t>
            </a:r>
            <a:r>
              <a:rPr lang="en-US" sz="1200" b="1" kern="1200" dirty="0" err="1">
                <a:solidFill>
                  <a:schemeClr val="tx1"/>
                </a:solidFill>
                <a:effectLst/>
                <a:latin typeface="+mn-lt"/>
                <a:ea typeface="+mn-ea"/>
                <a:cs typeface="+mn-cs"/>
              </a:rPr>
              <a:t>symplasmic</a:t>
            </a:r>
            <a:r>
              <a:rPr lang="en-US" sz="1200" b="1" kern="1200" dirty="0">
                <a:solidFill>
                  <a:schemeClr val="tx1"/>
                </a:solidFill>
                <a:effectLst/>
                <a:latin typeface="+mn-lt"/>
                <a:ea typeface="+mn-ea"/>
                <a:cs typeface="+mn-cs"/>
              </a:rPr>
              <a:t> pathway. 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GFP unloading marks the switch from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unloading into developing seeds. GFP fluorescence is shown in green, chlorophyll autofluorescence in red. </a:t>
            </a:r>
            <a:r>
              <a:rPr lang="en-US" sz="1200" u="none" strike="noStrike"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Developing ovule of a closed flower. The GFP (arrow) is confined to the phloem because there are no functional plasmodesmata connecting the ends of the sieve tubes to surrounding cells (unloading is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The inset shows a drawing of an ovule at this stage. Red line = xylem, green line = phloem. c, chalaza;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embryo sac; f, funiculus; ii, inner integument; m, micropyle; oi, outer integument.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Mature ovule of a flower that is about to open. GFP is still not being unloaded into the integuments (arrow).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Ovule of a fertilized flower. The arrow marks GFP that has moved into the integuments via the </a:t>
            </a:r>
            <a:r>
              <a:rPr lang="en-US" sz="1200" kern="1200" dirty="0" err="1">
                <a:solidFill>
                  <a:schemeClr val="tx1"/>
                </a:solidFill>
                <a:effectLst/>
                <a:latin typeface="+mn-lt"/>
                <a:ea typeface="+mn-ea"/>
                <a:cs typeface="+mn-cs"/>
              </a:rPr>
              <a:t>symplasm</a:t>
            </a:r>
            <a:r>
              <a:rPr lang="en-US" sz="1200" kern="1200" dirty="0">
                <a:solidFill>
                  <a:schemeClr val="tx1"/>
                </a:solidFill>
                <a:effectLst/>
                <a:latin typeface="+mn-lt"/>
                <a:ea typeface="+mn-ea"/>
                <a:cs typeface="+mn-cs"/>
              </a:rPr>
              <a:t>. (Inset after D. Werner et al. </a:t>
            </a:r>
            <a:r>
              <a:rPr lang="en-US" sz="1200" i="1" kern="1200" dirty="0" err="1">
                <a:solidFill>
                  <a:schemeClr val="tx1"/>
                </a:solidFill>
                <a:effectLst/>
                <a:latin typeface="+mn-lt"/>
                <a:ea typeface="+mn-ea"/>
                <a:cs typeface="+mn-cs"/>
              </a:rPr>
              <a:t>Protoplasma</a:t>
            </a:r>
            <a:r>
              <a:rPr lang="en-US" sz="1200" kern="1200" dirty="0">
                <a:solidFill>
                  <a:schemeClr val="tx1"/>
                </a:solidFill>
                <a:effectLst/>
                <a:latin typeface="+mn-lt"/>
                <a:ea typeface="+mn-ea"/>
                <a:cs typeface="+mn-cs"/>
              </a:rPr>
              <a:t> 248: 225–235.)</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57</a:t>
            </a:fld>
            <a:endParaRPr lang="en-US"/>
          </a:p>
        </p:txBody>
      </p:sp>
    </p:spTree>
    <p:extLst>
      <p:ext uri="{BB962C8B-B14F-4D97-AF65-F5344CB8AC3E}">
        <p14:creationId xmlns:p14="http://schemas.microsoft.com/office/powerpoint/2010/main" val="9752051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12.21  The unloading pathway can switch from an </a:t>
            </a:r>
            <a:r>
              <a:rPr lang="en-US" sz="1200" b="1" kern="1200" dirty="0" err="1">
                <a:solidFill>
                  <a:schemeClr val="tx1"/>
                </a:solidFill>
                <a:effectLst/>
                <a:latin typeface="+mn-lt"/>
                <a:ea typeface="+mn-ea"/>
                <a:cs typeface="+mn-cs"/>
              </a:rPr>
              <a:t>apoplastic</a:t>
            </a:r>
            <a:r>
              <a:rPr lang="en-US" sz="1200" b="1" kern="1200" dirty="0">
                <a:solidFill>
                  <a:schemeClr val="tx1"/>
                </a:solidFill>
                <a:effectLst/>
                <a:latin typeface="+mn-lt"/>
                <a:ea typeface="+mn-ea"/>
                <a:cs typeface="+mn-cs"/>
              </a:rPr>
              <a:t> to a </a:t>
            </a:r>
            <a:r>
              <a:rPr lang="en-US" sz="1200" b="1" kern="1200" dirty="0" err="1">
                <a:solidFill>
                  <a:schemeClr val="tx1"/>
                </a:solidFill>
                <a:effectLst/>
                <a:latin typeface="+mn-lt"/>
                <a:ea typeface="+mn-ea"/>
                <a:cs typeface="+mn-cs"/>
              </a:rPr>
              <a:t>symplasmic</a:t>
            </a:r>
            <a:r>
              <a:rPr lang="en-US" sz="1200" b="1" kern="1200" dirty="0">
                <a:solidFill>
                  <a:schemeClr val="tx1"/>
                </a:solidFill>
                <a:effectLst/>
                <a:latin typeface="+mn-lt"/>
                <a:ea typeface="+mn-ea"/>
                <a:cs typeface="+mn-cs"/>
              </a:rPr>
              <a:t> pathway. 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GFP unloading marks the switch from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unloading into developing seeds. GFP fluorescence is shown in green, chlorophyll autofluorescence in red. </a:t>
            </a:r>
            <a:r>
              <a:rPr lang="en-US" sz="1200" u="none" strike="noStrike"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Developing ovule of a closed flower. The GFP (arrow) is confined to the phloem because there are no functional plasmodesmata connecting the ends of the sieve tubes to surrounding cells (unloading is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The inset shows a drawing of an ovule at this stage. Red line = xylem, green line = phloem. c, chalaza;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embryo sac; f, funiculus; ii, inner integument; m, micropyle; oi, outer integument.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Mature ovule of a flower that is about to open. GFP is still not being unloaded into the integuments (arrow).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Ovule of a fertilized flower. The arrow marks GFP that has moved into the integuments via the </a:t>
            </a:r>
            <a:r>
              <a:rPr lang="en-US" sz="1200" kern="1200" dirty="0" err="1">
                <a:solidFill>
                  <a:schemeClr val="tx1"/>
                </a:solidFill>
                <a:effectLst/>
                <a:latin typeface="+mn-lt"/>
                <a:ea typeface="+mn-ea"/>
                <a:cs typeface="+mn-cs"/>
              </a:rPr>
              <a:t>symplasm</a:t>
            </a:r>
            <a:r>
              <a:rPr lang="en-US" sz="1200" kern="1200" dirty="0">
                <a:solidFill>
                  <a:schemeClr val="tx1"/>
                </a:solidFill>
                <a:effectLst/>
                <a:latin typeface="+mn-lt"/>
                <a:ea typeface="+mn-ea"/>
                <a:cs typeface="+mn-cs"/>
              </a:rPr>
              <a:t>. (Inset after D. Werner et al. </a:t>
            </a:r>
            <a:r>
              <a:rPr lang="en-US" sz="1200" i="1" kern="1200" dirty="0" err="1">
                <a:solidFill>
                  <a:schemeClr val="tx1"/>
                </a:solidFill>
                <a:effectLst/>
                <a:latin typeface="+mn-lt"/>
                <a:ea typeface="+mn-ea"/>
                <a:cs typeface="+mn-cs"/>
              </a:rPr>
              <a:t>Protoplasma</a:t>
            </a:r>
            <a:r>
              <a:rPr lang="en-US" sz="1200" kern="1200" dirty="0">
                <a:solidFill>
                  <a:schemeClr val="tx1"/>
                </a:solidFill>
                <a:effectLst/>
                <a:latin typeface="+mn-lt"/>
                <a:ea typeface="+mn-ea"/>
                <a:cs typeface="+mn-cs"/>
              </a:rPr>
              <a:t> 248: 225–235.)</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58</a:t>
            </a:fld>
            <a:endParaRPr lang="en-US"/>
          </a:p>
        </p:txBody>
      </p:sp>
    </p:spTree>
    <p:extLst>
      <p:ext uri="{BB962C8B-B14F-4D97-AF65-F5344CB8AC3E}">
        <p14:creationId xmlns:p14="http://schemas.microsoft.com/office/powerpoint/2010/main" val="28183185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12.21  The unloading pathway can switch from an </a:t>
            </a:r>
            <a:r>
              <a:rPr lang="en-US" sz="1200" b="1" kern="1200" dirty="0" err="1">
                <a:solidFill>
                  <a:schemeClr val="tx1"/>
                </a:solidFill>
                <a:effectLst/>
                <a:latin typeface="+mn-lt"/>
                <a:ea typeface="+mn-ea"/>
                <a:cs typeface="+mn-cs"/>
              </a:rPr>
              <a:t>apoplastic</a:t>
            </a:r>
            <a:r>
              <a:rPr lang="en-US" sz="1200" b="1" kern="1200" dirty="0">
                <a:solidFill>
                  <a:schemeClr val="tx1"/>
                </a:solidFill>
                <a:effectLst/>
                <a:latin typeface="+mn-lt"/>
                <a:ea typeface="+mn-ea"/>
                <a:cs typeface="+mn-cs"/>
              </a:rPr>
              <a:t> to a </a:t>
            </a:r>
            <a:r>
              <a:rPr lang="en-US" sz="1200" b="1" kern="1200" dirty="0" err="1">
                <a:solidFill>
                  <a:schemeClr val="tx1"/>
                </a:solidFill>
                <a:effectLst/>
                <a:latin typeface="+mn-lt"/>
                <a:ea typeface="+mn-ea"/>
                <a:cs typeface="+mn-cs"/>
              </a:rPr>
              <a:t>symplasmic</a:t>
            </a:r>
            <a:r>
              <a:rPr lang="en-US" sz="1200" b="1" kern="1200" dirty="0">
                <a:solidFill>
                  <a:schemeClr val="tx1"/>
                </a:solidFill>
                <a:effectLst/>
                <a:latin typeface="+mn-lt"/>
                <a:ea typeface="+mn-ea"/>
                <a:cs typeface="+mn-cs"/>
              </a:rPr>
              <a:t> pathway. 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GFP unloading marks the switch from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unloading into developing seeds. GFP fluorescence is shown in green, chlorophyll autofluorescence in red. </a:t>
            </a:r>
            <a:r>
              <a:rPr lang="en-US" sz="1200" u="none" strike="noStrike"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Developing ovule of a closed flower. The GFP (arrow) is confined to the phloem because there are no functional plasmodesmata connecting the ends of the sieve tubes to surrounding cells (unloading is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The inset shows a drawing of an ovule at this stage. Red line = xylem, green line = phloem. c, chalaza;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embryo sac; f, funiculus; ii, inner integument; m, micropyle; oi, outer integument.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Mature ovule of a flower that is about to open. GFP is still not being unloaded into the integuments (arrow).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Ovule of a fertilized flower. The arrow marks GFP that has moved into the integuments via the </a:t>
            </a:r>
            <a:r>
              <a:rPr lang="en-US" sz="1200" kern="1200" dirty="0" err="1">
                <a:solidFill>
                  <a:schemeClr val="tx1"/>
                </a:solidFill>
                <a:effectLst/>
                <a:latin typeface="+mn-lt"/>
                <a:ea typeface="+mn-ea"/>
                <a:cs typeface="+mn-cs"/>
              </a:rPr>
              <a:t>symplasm</a:t>
            </a:r>
            <a:r>
              <a:rPr lang="en-US" sz="1200" kern="1200" dirty="0">
                <a:solidFill>
                  <a:schemeClr val="tx1"/>
                </a:solidFill>
                <a:effectLst/>
                <a:latin typeface="+mn-lt"/>
                <a:ea typeface="+mn-ea"/>
                <a:cs typeface="+mn-cs"/>
              </a:rPr>
              <a:t>. (Inset after D. Werner et al. </a:t>
            </a:r>
            <a:r>
              <a:rPr lang="en-US" sz="1200" i="1" kern="1200" dirty="0" err="1">
                <a:solidFill>
                  <a:schemeClr val="tx1"/>
                </a:solidFill>
                <a:effectLst/>
                <a:latin typeface="+mn-lt"/>
                <a:ea typeface="+mn-ea"/>
                <a:cs typeface="+mn-cs"/>
              </a:rPr>
              <a:t>Protoplasma</a:t>
            </a:r>
            <a:r>
              <a:rPr lang="en-US" sz="1200" kern="1200" dirty="0">
                <a:solidFill>
                  <a:schemeClr val="tx1"/>
                </a:solidFill>
                <a:effectLst/>
                <a:latin typeface="+mn-lt"/>
                <a:ea typeface="+mn-ea"/>
                <a:cs typeface="+mn-cs"/>
              </a:rPr>
              <a:t> 248: 225–235.)</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59</a:t>
            </a:fld>
            <a:endParaRPr lang="en-US"/>
          </a:p>
        </p:txBody>
      </p:sp>
    </p:spTree>
    <p:extLst>
      <p:ext uri="{BB962C8B-B14F-4D97-AF65-F5344CB8AC3E}">
        <p14:creationId xmlns:p14="http://schemas.microsoft.com/office/powerpoint/2010/main" val="163344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12.3  Transverse section of a vascular bundle of buttercup (</a:t>
            </a:r>
            <a:r>
              <a:rPr lang="en-US" sz="1200" b="1" i="1" kern="1200" dirty="0">
                <a:solidFill>
                  <a:schemeClr val="tx1"/>
                </a:solidFill>
                <a:effectLst/>
                <a:latin typeface="+mn-lt"/>
                <a:ea typeface="+mn-ea"/>
                <a:cs typeface="+mn-cs"/>
              </a:rPr>
              <a:t>Ranunculus </a:t>
            </a:r>
            <a:r>
              <a:rPr lang="en-US" sz="1200" b="1" i="1" kern="1200" dirty="0" err="1">
                <a:solidFill>
                  <a:schemeClr val="tx1"/>
                </a:solidFill>
                <a:effectLst/>
                <a:latin typeface="+mn-lt"/>
                <a:ea typeface="+mn-ea"/>
                <a:cs typeface="+mn-cs"/>
              </a:rPr>
              <a:t>repens</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primary phloem is toward the outside of the stem. Both the primary phloem and the primary xylem are surrounded by a bundle sheath of thick-walled sclerenchyma cells, which isolate the vascular tissue from the ground tissue. Fibers and xylem vessels are stained red.</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36437229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12.21  The unloading pathway can switch from an </a:t>
            </a:r>
            <a:r>
              <a:rPr lang="en-US" sz="1200" b="1" kern="1200" dirty="0" err="1">
                <a:solidFill>
                  <a:schemeClr val="tx1"/>
                </a:solidFill>
                <a:effectLst/>
                <a:latin typeface="+mn-lt"/>
                <a:ea typeface="+mn-ea"/>
                <a:cs typeface="+mn-cs"/>
              </a:rPr>
              <a:t>apoplastic</a:t>
            </a:r>
            <a:r>
              <a:rPr lang="en-US" sz="1200" b="1" kern="1200" dirty="0">
                <a:solidFill>
                  <a:schemeClr val="tx1"/>
                </a:solidFill>
                <a:effectLst/>
                <a:latin typeface="+mn-lt"/>
                <a:ea typeface="+mn-ea"/>
                <a:cs typeface="+mn-cs"/>
              </a:rPr>
              <a:t> to a </a:t>
            </a:r>
            <a:r>
              <a:rPr lang="en-US" sz="1200" b="1" kern="1200" dirty="0" err="1">
                <a:solidFill>
                  <a:schemeClr val="tx1"/>
                </a:solidFill>
                <a:effectLst/>
                <a:latin typeface="+mn-lt"/>
                <a:ea typeface="+mn-ea"/>
                <a:cs typeface="+mn-cs"/>
              </a:rPr>
              <a:t>symplasmic</a:t>
            </a:r>
            <a:r>
              <a:rPr lang="en-US" sz="1200" b="1" kern="1200" dirty="0">
                <a:solidFill>
                  <a:schemeClr val="tx1"/>
                </a:solidFill>
                <a:effectLst/>
                <a:latin typeface="+mn-lt"/>
                <a:ea typeface="+mn-ea"/>
                <a:cs typeface="+mn-cs"/>
              </a:rPr>
              <a:t> pathway. 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GFP unloading marks the switch from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symplasmic</a:t>
            </a:r>
            <a:r>
              <a:rPr lang="en-US" sz="1200" kern="1200" dirty="0">
                <a:solidFill>
                  <a:schemeClr val="tx1"/>
                </a:solidFill>
                <a:effectLst/>
                <a:latin typeface="+mn-lt"/>
                <a:ea typeface="+mn-ea"/>
                <a:cs typeface="+mn-cs"/>
              </a:rPr>
              <a:t> unloading into developing seeds. GFP fluorescence is shown in green, chlorophyll autofluorescence in red. </a:t>
            </a:r>
            <a:r>
              <a:rPr lang="en-US" sz="1200" u="none" strike="noStrike"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Developing ovule of a closed flower. The GFP (arrow) is confined to the phloem because there are no functional plasmodesmata connecting the ends of the sieve tubes to surrounding cells (unloading is </a:t>
            </a:r>
            <a:r>
              <a:rPr lang="en-US" sz="1200" kern="1200" dirty="0" err="1">
                <a:solidFill>
                  <a:schemeClr val="tx1"/>
                </a:solidFill>
                <a:effectLst/>
                <a:latin typeface="+mn-lt"/>
                <a:ea typeface="+mn-ea"/>
                <a:cs typeface="+mn-cs"/>
              </a:rPr>
              <a:t>apoplastic</a:t>
            </a:r>
            <a:r>
              <a:rPr lang="en-US" sz="1200" kern="1200" dirty="0">
                <a:solidFill>
                  <a:schemeClr val="tx1"/>
                </a:solidFill>
                <a:effectLst/>
                <a:latin typeface="+mn-lt"/>
                <a:ea typeface="+mn-ea"/>
                <a:cs typeface="+mn-cs"/>
              </a:rPr>
              <a:t>). The inset shows a drawing of an ovule at this stage. Red line = xylem, green line = phloem. c, chalaza;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embryo sac; f, funiculus; ii, inner integument; m, micropyle; oi, outer integument.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Mature ovule of a flower that is about to open. GFP is still not being unloaded into the integuments (arrow).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Ovule of a fertilized flower. The arrow marks GFP that has moved into the integuments via the </a:t>
            </a:r>
            <a:r>
              <a:rPr lang="en-US" sz="1200" kern="1200" dirty="0" err="1">
                <a:solidFill>
                  <a:schemeClr val="tx1"/>
                </a:solidFill>
                <a:effectLst/>
                <a:latin typeface="+mn-lt"/>
                <a:ea typeface="+mn-ea"/>
                <a:cs typeface="+mn-cs"/>
              </a:rPr>
              <a:t>symplasm</a:t>
            </a:r>
            <a:r>
              <a:rPr lang="en-US" sz="1200" kern="1200" dirty="0">
                <a:solidFill>
                  <a:schemeClr val="tx1"/>
                </a:solidFill>
                <a:effectLst/>
                <a:latin typeface="+mn-lt"/>
                <a:ea typeface="+mn-ea"/>
                <a:cs typeface="+mn-cs"/>
              </a:rPr>
              <a:t>. (Inset after D. Werner et al. </a:t>
            </a:r>
            <a:r>
              <a:rPr lang="en-US" sz="1200" i="1" kern="1200" dirty="0" err="1">
                <a:solidFill>
                  <a:schemeClr val="tx1"/>
                </a:solidFill>
                <a:effectLst/>
                <a:latin typeface="+mn-lt"/>
                <a:ea typeface="+mn-ea"/>
                <a:cs typeface="+mn-cs"/>
              </a:rPr>
              <a:t>Protoplasma</a:t>
            </a:r>
            <a:r>
              <a:rPr lang="en-US" sz="1200" kern="1200" dirty="0">
                <a:solidFill>
                  <a:schemeClr val="tx1"/>
                </a:solidFill>
                <a:effectLst/>
                <a:latin typeface="+mn-lt"/>
                <a:ea typeface="+mn-ea"/>
                <a:cs typeface="+mn-cs"/>
              </a:rPr>
              <a:t> 248: 225–235.)</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60</a:t>
            </a:fld>
            <a:endParaRPr lang="en-US"/>
          </a:p>
        </p:txBody>
      </p:sp>
    </p:spTree>
    <p:extLst>
      <p:ext uri="{BB962C8B-B14F-4D97-AF65-F5344CB8AC3E}">
        <p14:creationId xmlns:p14="http://schemas.microsoft.com/office/powerpoint/2010/main" val="19551801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12.22  Autoradiographs of a leaf of summer squash (</a:t>
            </a:r>
            <a:r>
              <a:rPr lang="en-US" sz="1200" b="1" i="1" kern="1200" dirty="0">
                <a:solidFill>
                  <a:schemeClr val="tx1"/>
                </a:solidFill>
                <a:effectLst/>
                <a:latin typeface="+mn-lt"/>
                <a:ea typeface="+mn-ea"/>
                <a:cs typeface="+mn-cs"/>
              </a:rPr>
              <a:t>Cucurbita pepo</a:t>
            </a:r>
            <a:r>
              <a:rPr lang="en-US" sz="1200" b="1" kern="1200" dirty="0">
                <a:solidFill>
                  <a:schemeClr val="tx1"/>
                </a:solidFill>
                <a:effectLst/>
                <a:latin typeface="+mn-lt"/>
                <a:ea typeface="+mn-ea"/>
                <a:cs typeface="+mn-cs"/>
              </a:rPr>
              <a:t>), showing the transition of the leaf from sink to source status. </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each case, the leaf imported </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C from the source leaf on the plant for 2 h. Label is visible as black accumulations. </a:t>
            </a:r>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The entire leaf is a sink, importing sugar from the source leaf. </a:t>
            </a:r>
            <a:r>
              <a:rPr lang="en-US" sz="1200" u="none" strike="noStrike" kern="1200" dirty="0">
                <a:solidFill>
                  <a:schemeClr val="tx1"/>
                </a:solidFill>
                <a:effectLst/>
                <a:latin typeface="+mn-lt"/>
                <a:ea typeface="+mn-ea"/>
                <a:cs typeface="+mn-cs"/>
              </a:rPr>
              <a:t>(B–D)</a:t>
            </a:r>
            <a:r>
              <a:rPr lang="en-US" sz="1200" kern="1200" dirty="0">
                <a:solidFill>
                  <a:schemeClr val="tx1"/>
                </a:solidFill>
                <a:effectLst/>
                <a:latin typeface="+mn-lt"/>
                <a:ea typeface="+mn-ea"/>
                <a:cs typeface="+mn-cs"/>
              </a:rPr>
              <a:t> The base is still a sink. As the tip of the leaf loses the ability to unload and stops importing sugar (as shown by the loss of black accumulations), it gains the ability to load and to export sugar.</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61</a:t>
            </a:fld>
            <a:endParaRPr lang="en-US"/>
          </a:p>
        </p:txBody>
      </p:sp>
    </p:spTree>
    <p:extLst>
      <p:ext uri="{BB962C8B-B14F-4D97-AF65-F5344CB8AC3E}">
        <p14:creationId xmlns:p14="http://schemas.microsoft.com/office/powerpoint/2010/main" val="31701595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12.23  Division of labor in the veins of a tobacco leaf.</a:t>
            </a:r>
            <a:r>
              <a:rPr lang="en-US" sz="1200"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When the leaf is immature and still in its sink phase, photosynthate is imported from mature leaves and distributed (arrows) throughout the blade (lamina) via the larger, major veins (thicker lines). The major veins are numbered, with the midrib being the first-order vein. The imported photosynthate unloads from the same major veins into the mesophyll. The smallest, minor veins are found within the areas enclosed by the third-order veins. The minor veins do not function in import and unloading because they are immature. Figure is drawn to scale from an autoradiograph.</a:t>
            </a:r>
            <a:r>
              <a:rPr lang="en-US" sz="1200" u="none" strike="noStrike" kern="1200" dirty="0">
                <a:solidFill>
                  <a:schemeClr val="tx1"/>
                </a:solidFill>
                <a:effectLst/>
                <a:latin typeface="+mn-lt"/>
                <a:ea typeface="+mn-ea"/>
                <a:cs typeface="+mn-cs"/>
              </a:rPr>
              <a:t> (B) </a:t>
            </a:r>
            <a:r>
              <a:rPr lang="en-US" sz="1200" kern="1200" dirty="0">
                <a:solidFill>
                  <a:schemeClr val="tx1"/>
                </a:solidFill>
                <a:effectLst/>
                <a:latin typeface="+mn-lt"/>
                <a:ea typeface="+mn-ea"/>
                <a:cs typeface="+mn-cs"/>
              </a:rPr>
              <a:t>In a mature source leaf, import has ceased and export has begun. Photosynthate loads into the minor veins, while the larger veins serve only in export (arrows); they can no longer unload. Figure is not drawn to scale or in correct proportions, since the lamina grows considerably as the leaf matures. (After R. Turgeon. 2006. </a:t>
            </a:r>
            <a:r>
              <a:rPr lang="en-US" sz="1200" i="1" kern="1200" dirty="0">
                <a:solidFill>
                  <a:schemeClr val="tx1"/>
                </a:solidFill>
                <a:effectLst/>
                <a:latin typeface="+mn-lt"/>
                <a:ea typeface="+mn-ea"/>
                <a:cs typeface="+mn-cs"/>
              </a:rPr>
              <a:t>Bioscience</a:t>
            </a:r>
            <a:r>
              <a:rPr lang="en-US" sz="1200" kern="1200" dirty="0">
                <a:solidFill>
                  <a:schemeClr val="tx1"/>
                </a:solidFill>
                <a:effectLst/>
                <a:latin typeface="+mn-lt"/>
                <a:ea typeface="+mn-ea"/>
                <a:cs typeface="+mn-cs"/>
              </a:rPr>
              <a:t> 56: 15–24.)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62</a:t>
            </a:fld>
            <a:endParaRPr lang="en-US"/>
          </a:p>
        </p:txBody>
      </p:sp>
    </p:spTree>
    <p:extLst>
      <p:ext uri="{BB962C8B-B14F-4D97-AF65-F5344CB8AC3E}">
        <p14:creationId xmlns:p14="http://schemas.microsoft.com/office/powerpoint/2010/main" val="34214666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12.24  Export from source tissue depends on the placement and activity of active sucrose transporters. 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Arabidopsis rosette transformed with a construct consisting of a reporter gene under control of the </a:t>
            </a:r>
            <a:r>
              <a:rPr lang="en-US" sz="1200" i="1" kern="1200" dirty="0">
                <a:solidFill>
                  <a:schemeClr val="tx1"/>
                </a:solidFill>
                <a:effectLst/>
                <a:latin typeface="+mn-lt"/>
                <a:ea typeface="+mn-ea"/>
                <a:cs typeface="+mn-cs"/>
              </a:rPr>
              <a:t>AtSUC2</a:t>
            </a:r>
            <a:r>
              <a:rPr lang="en-US" sz="1200" kern="1200" dirty="0">
                <a:solidFill>
                  <a:schemeClr val="tx1"/>
                </a:solidFill>
                <a:effectLst/>
                <a:latin typeface="+mn-lt"/>
                <a:ea typeface="+mn-ea"/>
                <a:cs typeface="+mn-cs"/>
              </a:rPr>
              <a:t> promoter. SUC2, a sucrose–H</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symporter, is one of the major sucrose transporters functioning in phloem loading. The reporter system used (GUS) forms a visible product (blue) where the promoter is active. Staining is visible only in the vascular tissue of source leaves and in the tips of leaves undergoing the sink-to-source transition. </a:t>
            </a:r>
            <a:r>
              <a:rPr lang="en-US" sz="1200" u="none" strike="noStrike" kern="1200" dirty="0">
                <a:solidFill>
                  <a:schemeClr val="tx1"/>
                </a:solidFill>
                <a:effectLst/>
                <a:latin typeface="+mn-lt"/>
                <a:ea typeface="+mn-ea"/>
                <a:cs typeface="+mn-cs"/>
              </a:rPr>
              <a:t>(B,C)</a:t>
            </a:r>
            <a:r>
              <a:rPr lang="en-US" sz="1200" kern="1200" dirty="0">
                <a:solidFill>
                  <a:schemeClr val="tx1"/>
                </a:solidFill>
                <a:effectLst/>
                <a:latin typeface="+mn-lt"/>
                <a:ea typeface="+mn-ea"/>
                <a:cs typeface="+mn-cs"/>
              </a:rPr>
              <a:t> GFP fluorescence in source and sink leaves from transgenic Arabidopsis plants expressing GFP under control of the </a:t>
            </a:r>
            <a:r>
              <a:rPr lang="en-US" sz="1200" i="1" kern="1200" dirty="0">
                <a:solidFill>
                  <a:schemeClr val="tx1"/>
                </a:solidFill>
                <a:effectLst/>
                <a:latin typeface="+mn-lt"/>
                <a:ea typeface="+mn-ea"/>
                <a:cs typeface="+mn-cs"/>
              </a:rPr>
              <a:t>SUC2</a:t>
            </a:r>
            <a:r>
              <a:rPr lang="en-US" sz="1200" kern="1200" dirty="0">
                <a:solidFill>
                  <a:schemeClr val="tx1"/>
                </a:solidFill>
                <a:effectLst/>
                <a:latin typeface="+mn-lt"/>
                <a:ea typeface="+mn-ea"/>
                <a:cs typeface="+mn-cs"/>
              </a:rPr>
              <a:t> promoter indicates that GFP moves through plasmodesmata from companion cells into sieve elements of source leaves and from sieve elements into the surrounding mesophyll of sink leaves.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GFP is synthesized in companion cells and moves into the sieve elements of the source, as indicated by the bright fluorescence in the veins.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Free GFP is imported into sink leaves and moves into the surrounding mesophyll. Because GFP has moved into surrounding tissues, the veins are no longer distinctly delineated, and GFP fluorescence is more diffuse. Note that the scales in (B) and (C) are different; even though the source leaf in (B) appears to be the same size as the sink leaf in (C), the source leaf is actually much larger.</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63</a:t>
            </a:fld>
            <a:endParaRPr lang="en-US"/>
          </a:p>
        </p:txBody>
      </p:sp>
    </p:spTree>
    <p:extLst>
      <p:ext uri="{BB962C8B-B14F-4D97-AF65-F5344CB8AC3E}">
        <p14:creationId xmlns:p14="http://schemas.microsoft.com/office/powerpoint/2010/main" val="15103940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12.24  Export from source tissue depends on the placement and activity of active sucrose transporters. 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Arabidopsis rosette transformed with a construct consisting of a reporter gene under control of the </a:t>
            </a:r>
            <a:r>
              <a:rPr lang="en-US" sz="1200" i="1" kern="1200" dirty="0">
                <a:solidFill>
                  <a:schemeClr val="tx1"/>
                </a:solidFill>
                <a:effectLst/>
                <a:latin typeface="+mn-lt"/>
                <a:ea typeface="+mn-ea"/>
                <a:cs typeface="+mn-cs"/>
              </a:rPr>
              <a:t>AtSUC2</a:t>
            </a:r>
            <a:r>
              <a:rPr lang="en-US" sz="1200" kern="1200" dirty="0">
                <a:solidFill>
                  <a:schemeClr val="tx1"/>
                </a:solidFill>
                <a:effectLst/>
                <a:latin typeface="+mn-lt"/>
                <a:ea typeface="+mn-ea"/>
                <a:cs typeface="+mn-cs"/>
              </a:rPr>
              <a:t> promoter. SUC2, a sucrose–H</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symporter, is one of the major sucrose transporters functioning in phloem loading. The reporter system used (GUS) forms a visible product (blue) where the promoter is active. Staining is visible only in the vascular tissue of source leaves and in the tips of leaves undergoing the sink-to-source transition. </a:t>
            </a:r>
            <a:r>
              <a:rPr lang="en-US" sz="1200" u="none" strike="noStrike" kern="1200" dirty="0">
                <a:solidFill>
                  <a:schemeClr val="tx1"/>
                </a:solidFill>
                <a:effectLst/>
                <a:latin typeface="+mn-lt"/>
                <a:ea typeface="+mn-ea"/>
                <a:cs typeface="+mn-cs"/>
              </a:rPr>
              <a:t>(B,C)</a:t>
            </a:r>
            <a:r>
              <a:rPr lang="en-US" sz="1200" kern="1200" dirty="0">
                <a:solidFill>
                  <a:schemeClr val="tx1"/>
                </a:solidFill>
                <a:effectLst/>
                <a:latin typeface="+mn-lt"/>
                <a:ea typeface="+mn-ea"/>
                <a:cs typeface="+mn-cs"/>
              </a:rPr>
              <a:t> GFP fluorescence in source and sink leaves from transgenic Arabidopsis plants expressing GFP under control of the </a:t>
            </a:r>
            <a:r>
              <a:rPr lang="en-US" sz="1200" i="1" kern="1200" dirty="0">
                <a:solidFill>
                  <a:schemeClr val="tx1"/>
                </a:solidFill>
                <a:effectLst/>
                <a:latin typeface="+mn-lt"/>
                <a:ea typeface="+mn-ea"/>
                <a:cs typeface="+mn-cs"/>
              </a:rPr>
              <a:t>SUC2</a:t>
            </a:r>
            <a:r>
              <a:rPr lang="en-US" sz="1200" kern="1200" dirty="0">
                <a:solidFill>
                  <a:schemeClr val="tx1"/>
                </a:solidFill>
                <a:effectLst/>
                <a:latin typeface="+mn-lt"/>
                <a:ea typeface="+mn-ea"/>
                <a:cs typeface="+mn-cs"/>
              </a:rPr>
              <a:t> promoter indicates that GFP moves through plasmodesmata from companion cells into sieve elements of source leaves and from sieve elements into the surrounding mesophyll of sink leaves.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GFP is synthesized in companion cells and moves into the sieve elements of the source, as indicated by the bright fluorescence in the veins.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Free GFP is imported into sink leaves and moves into the surrounding mesophyll. Because GFP has moved into surrounding tissues, the veins are no longer distinctly delineated, and GFP fluorescence is more diffuse. Note that the scales in (B) and (C) are different; even though the source leaf in (B) appears to be the same size as the sink leaf in (C), the source leaf is actually much larger.</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64</a:t>
            </a:fld>
            <a:endParaRPr lang="en-US"/>
          </a:p>
        </p:txBody>
      </p:sp>
    </p:spTree>
    <p:extLst>
      <p:ext uri="{BB962C8B-B14F-4D97-AF65-F5344CB8AC3E}">
        <p14:creationId xmlns:p14="http://schemas.microsoft.com/office/powerpoint/2010/main" val="35187678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12.24  Export from source tissue depends on the placement and activity of active sucrose transporters. 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Arabidopsis rosette transformed with a construct consisting of a reporter gene under control of the </a:t>
            </a:r>
            <a:r>
              <a:rPr lang="en-US" sz="1200" i="1" kern="1200" dirty="0">
                <a:solidFill>
                  <a:schemeClr val="tx1"/>
                </a:solidFill>
                <a:effectLst/>
                <a:latin typeface="+mn-lt"/>
                <a:ea typeface="+mn-ea"/>
                <a:cs typeface="+mn-cs"/>
              </a:rPr>
              <a:t>AtSUC2</a:t>
            </a:r>
            <a:r>
              <a:rPr lang="en-US" sz="1200" kern="1200" dirty="0">
                <a:solidFill>
                  <a:schemeClr val="tx1"/>
                </a:solidFill>
                <a:effectLst/>
                <a:latin typeface="+mn-lt"/>
                <a:ea typeface="+mn-ea"/>
                <a:cs typeface="+mn-cs"/>
              </a:rPr>
              <a:t> promoter. SUC2, a sucrose–H</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symporter, is one of the major sucrose transporters functioning in phloem loading. The reporter system used (GUS) forms a visible product (blue) where the promoter is active. Staining is visible only in the vascular tissue of source leaves and in the tips of leaves undergoing the sink-to-source transition. </a:t>
            </a:r>
            <a:r>
              <a:rPr lang="en-US" sz="1200" u="none" strike="noStrike" kern="1200" dirty="0">
                <a:solidFill>
                  <a:schemeClr val="tx1"/>
                </a:solidFill>
                <a:effectLst/>
                <a:latin typeface="+mn-lt"/>
                <a:ea typeface="+mn-ea"/>
                <a:cs typeface="+mn-cs"/>
              </a:rPr>
              <a:t>(B,C)</a:t>
            </a:r>
            <a:r>
              <a:rPr lang="en-US" sz="1200" kern="1200" dirty="0">
                <a:solidFill>
                  <a:schemeClr val="tx1"/>
                </a:solidFill>
                <a:effectLst/>
                <a:latin typeface="+mn-lt"/>
                <a:ea typeface="+mn-ea"/>
                <a:cs typeface="+mn-cs"/>
              </a:rPr>
              <a:t> GFP fluorescence in source and sink leaves from transgenic Arabidopsis plants expressing GFP under control of the </a:t>
            </a:r>
            <a:r>
              <a:rPr lang="en-US" sz="1200" i="1" kern="1200" dirty="0">
                <a:solidFill>
                  <a:schemeClr val="tx1"/>
                </a:solidFill>
                <a:effectLst/>
                <a:latin typeface="+mn-lt"/>
                <a:ea typeface="+mn-ea"/>
                <a:cs typeface="+mn-cs"/>
              </a:rPr>
              <a:t>SUC2</a:t>
            </a:r>
            <a:r>
              <a:rPr lang="en-US" sz="1200" kern="1200" dirty="0">
                <a:solidFill>
                  <a:schemeClr val="tx1"/>
                </a:solidFill>
                <a:effectLst/>
                <a:latin typeface="+mn-lt"/>
                <a:ea typeface="+mn-ea"/>
                <a:cs typeface="+mn-cs"/>
              </a:rPr>
              <a:t> promoter indicates that GFP moves through plasmodesmata from companion cells into sieve elements of source leaves and from sieve elements into the surrounding mesophyll of sink leaves.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GFP is synthesized in companion cells and moves into the sieve elements of the source, as indicated by the bright fluorescence in the veins. </a:t>
            </a:r>
            <a:r>
              <a:rPr lang="en-US" sz="1200" u="none" strike="noStrike"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Free GFP is imported into sink leaves and moves into the surrounding mesophyll. Because GFP has moved into surrounding tissues, the veins are no longer distinctly delineated, and GFP fluorescence is more diffuse. Note that the scales in (B) and (C) are different; even though the source leaf in (B) appears to be the same size as the sink leaf in (C), the source leaf is actually much larger.</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65</a:t>
            </a:fld>
            <a:endParaRPr lang="en-US"/>
          </a:p>
        </p:txBody>
      </p:sp>
    </p:spTree>
    <p:extLst>
      <p:ext uri="{BB962C8B-B14F-4D97-AF65-F5344CB8AC3E}">
        <p14:creationId xmlns:p14="http://schemas.microsoft.com/office/powerpoint/2010/main" val="1866124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12.25  Allocation and partitioning determine the distribution of photosynthate within a plant.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66</a:t>
            </a:fld>
            <a:endParaRPr lang="en-US"/>
          </a:p>
        </p:txBody>
      </p:sp>
    </p:spTree>
    <p:extLst>
      <p:ext uri="{BB962C8B-B14F-4D97-AF65-F5344CB8AC3E}">
        <p14:creationId xmlns:p14="http://schemas.microsoft.com/office/powerpoint/2010/main" val="36376167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12.26  Glutamate, released from damaged tissue, trigger long-distance Ca</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-based defense signaling in the phloem.</a:t>
            </a:r>
            <a:r>
              <a:rPr lang="en-US" sz="1200"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Application of a drop of 100 </a:t>
            </a:r>
            <a:r>
              <a:rPr lang="en-US" sz="1200" kern="1200" dirty="0" err="1">
                <a:solidFill>
                  <a:schemeClr val="tx1"/>
                </a:solidFill>
                <a:effectLst/>
                <a:latin typeface="+mn-lt"/>
                <a:ea typeface="+mn-ea"/>
                <a:cs typeface="+mn-cs"/>
              </a:rPr>
              <a:t>m</a:t>
            </a:r>
            <a:r>
              <a:rPr lang="en-US" sz="1200" i="1" kern="1200" dirty="0" err="1">
                <a:solidFill>
                  <a:schemeClr val="tx1"/>
                </a:solidFill>
                <a:effectLst/>
                <a:latin typeface="+mn-lt"/>
                <a:ea typeface="+mn-ea"/>
                <a:cs typeface="+mn-cs"/>
              </a:rPr>
              <a:t>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Glu</a:t>
            </a:r>
            <a:r>
              <a:rPr lang="en-US" sz="1200" kern="1200" dirty="0">
                <a:solidFill>
                  <a:schemeClr val="tx1"/>
                </a:solidFill>
                <a:effectLst/>
                <a:latin typeface="+mn-lt"/>
                <a:ea typeface="+mn-ea"/>
                <a:cs typeface="+mn-cs"/>
              </a:rPr>
              <a:t> (arrow) to a wild-type Arabidopsis plant triggers propagation of a Ca</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wave, seen as an increase in Ca</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sensor fluorescence in almost all of the plant’s leaves . </a:t>
            </a:r>
            <a:r>
              <a:rPr lang="en-US" sz="1200" u="none" strike="noStrike"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Glutamate mimics plant response to caterpillars or mechanical wounding </a:t>
            </a:r>
            <a:r>
              <a:rPr lang="en-US" sz="1200" kern="1200" dirty="0" err="1">
                <a:solidFill>
                  <a:schemeClr val="tx1"/>
                </a:solidFill>
                <a:effectLst/>
                <a:latin typeface="+mn-lt"/>
                <a:ea typeface="+mn-ea"/>
                <a:cs typeface="+mn-cs"/>
              </a:rPr>
              <a:t>anddepends</a:t>
            </a:r>
            <a:r>
              <a:rPr lang="en-US" sz="1200" kern="1200" dirty="0">
                <a:solidFill>
                  <a:schemeClr val="tx1"/>
                </a:solidFill>
                <a:effectLst/>
                <a:latin typeface="+mn-lt"/>
                <a:ea typeface="+mn-ea"/>
                <a:cs typeface="+mn-cs"/>
              </a:rPr>
              <a:t> on vascular glutamate receptors, as seen when a drop of 100 </a:t>
            </a:r>
            <a:r>
              <a:rPr lang="en-US" sz="1200" kern="1200" dirty="0" err="1">
                <a:solidFill>
                  <a:schemeClr val="tx1"/>
                </a:solidFill>
                <a:effectLst/>
                <a:latin typeface="+mn-lt"/>
                <a:ea typeface="+mn-ea"/>
                <a:cs typeface="+mn-cs"/>
              </a:rPr>
              <a:t>m</a:t>
            </a:r>
            <a:r>
              <a:rPr lang="en-US" sz="1200" i="1" kern="1200" dirty="0" err="1">
                <a:solidFill>
                  <a:schemeClr val="tx1"/>
                </a:solidFill>
                <a:effectLst/>
                <a:latin typeface="+mn-lt"/>
                <a:ea typeface="+mn-ea"/>
                <a:cs typeface="+mn-cs"/>
              </a:rPr>
              <a:t>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Glu</a:t>
            </a:r>
            <a:r>
              <a:rPr lang="en-US" sz="1200" kern="1200" dirty="0">
                <a:solidFill>
                  <a:schemeClr val="tx1"/>
                </a:solidFill>
                <a:effectLst/>
                <a:latin typeface="+mn-lt"/>
                <a:ea typeface="+mn-ea"/>
                <a:cs typeface="+mn-cs"/>
              </a:rPr>
              <a:t> (arrow) is applied to a mutant Arabidopsis plant that does not contain glutamate receptors in the vascular tissue and do not have long-distance signal propagation.</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67</a:t>
            </a:fld>
            <a:endParaRPr lang="en-US"/>
          </a:p>
        </p:txBody>
      </p:sp>
    </p:spTree>
    <p:extLst>
      <p:ext uri="{BB962C8B-B14F-4D97-AF65-F5344CB8AC3E}">
        <p14:creationId xmlns:p14="http://schemas.microsoft.com/office/powerpoint/2010/main" val="9296010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12.26  Glutamate, released from damaged tissue, trigger long-distance Ca</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-based defense signaling in the phloem.</a:t>
            </a:r>
            <a:r>
              <a:rPr lang="en-US" sz="1200"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Application of a drop of 100 </a:t>
            </a:r>
            <a:r>
              <a:rPr lang="en-US" sz="1200" kern="1200" dirty="0" err="1">
                <a:solidFill>
                  <a:schemeClr val="tx1"/>
                </a:solidFill>
                <a:effectLst/>
                <a:latin typeface="+mn-lt"/>
                <a:ea typeface="+mn-ea"/>
                <a:cs typeface="+mn-cs"/>
              </a:rPr>
              <a:t>m</a:t>
            </a:r>
            <a:r>
              <a:rPr lang="en-US" sz="1200" i="1" kern="1200" dirty="0" err="1">
                <a:solidFill>
                  <a:schemeClr val="tx1"/>
                </a:solidFill>
                <a:effectLst/>
                <a:latin typeface="+mn-lt"/>
                <a:ea typeface="+mn-ea"/>
                <a:cs typeface="+mn-cs"/>
              </a:rPr>
              <a:t>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Glu</a:t>
            </a:r>
            <a:r>
              <a:rPr lang="en-US" sz="1200" kern="1200" dirty="0">
                <a:solidFill>
                  <a:schemeClr val="tx1"/>
                </a:solidFill>
                <a:effectLst/>
                <a:latin typeface="+mn-lt"/>
                <a:ea typeface="+mn-ea"/>
                <a:cs typeface="+mn-cs"/>
              </a:rPr>
              <a:t> (arrow) to a wild-type Arabidopsis plant triggers propagation of a Ca</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wave, seen as an increase in Ca</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sensor fluorescence in almost all of the plant’s leaves . </a:t>
            </a:r>
            <a:r>
              <a:rPr lang="en-US" sz="1200" u="none" strike="noStrike"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Glutamate mimics plant response to caterpillars or mechanical wounding </a:t>
            </a:r>
            <a:r>
              <a:rPr lang="en-US" sz="1200" kern="1200" dirty="0" err="1">
                <a:solidFill>
                  <a:schemeClr val="tx1"/>
                </a:solidFill>
                <a:effectLst/>
                <a:latin typeface="+mn-lt"/>
                <a:ea typeface="+mn-ea"/>
                <a:cs typeface="+mn-cs"/>
              </a:rPr>
              <a:t>anddepends</a:t>
            </a:r>
            <a:r>
              <a:rPr lang="en-US" sz="1200" kern="1200" dirty="0">
                <a:solidFill>
                  <a:schemeClr val="tx1"/>
                </a:solidFill>
                <a:effectLst/>
                <a:latin typeface="+mn-lt"/>
                <a:ea typeface="+mn-ea"/>
                <a:cs typeface="+mn-cs"/>
              </a:rPr>
              <a:t> on vascular glutamate receptors, as seen when a drop of 100 </a:t>
            </a:r>
            <a:r>
              <a:rPr lang="en-US" sz="1200" kern="1200" dirty="0" err="1">
                <a:solidFill>
                  <a:schemeClr val="tx1"/>
                </a:solidFill>
                <a:effectLst/>
                <a:latin typeface="+mn-lt"/>
                <a:ea typeface="+mn-ea"/>
                <a:cs typeface="+mn-cs"/>
              </a:rPr>
              <a:t>m</a:t>
            </a:r>
            <a:r>
              <a:rPr lang="en-US" sz="1200" i="1" kern="1200" dirty="0" err="1">
                <a:solidFill>
                  <a:schemeClr val="tx1"/>
                </a:solidFill>
                <a:effectLst/>
                <a:latin typeface="+mn-lt"/>
                <a:ea typeface="+mn-ea"/>
                <a:cs typeface="+mn-cs"/>
              </a:rPr>
              <a:t>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Glu</a:t>
            </a:r>
            <a:r>
              <a:rPr lang="en-US" sz="1200" kern="1200" dirty="0">
                <a:solidFill>
                  <a:schemeClr val="tx1"/>
                </a:solidFill>
                <a:effectLst/>
                <a:latin typeface="+mn-lt"/>
                <a:ea typeface="+mn-ea"/>
                <a:cs typeface="+mn-cs"/>
              </a:rPr>
              <a:t> (arrow) is applied to a mutant Arabidopsis plant that does not contain glutamate receptors in the vascular tissue and do not have long-distance signal propagation.</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68</a:t>
            </a:fld>
            <a:endParaRPr lang="en-US"/>
          </a:p>
        </p:txBody>
      </p:sp>
    </p:spTree>
    <p:extLst>
      <p:ext uri="{BB962C8B-B14F-4D97-AF65-F5344CB8AC3E}">
        <p14:creationId xmlns:p14="http://schemas.microsoft.com/office/powerpoint/2010/main" val="17099858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12.26  Glutamate, released from damaged tissue, trigger long-distance Ca</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-based defense signaling in the phloem.</a:t>
            </a:r>
            <a:r>
              <a:rPr lang="en-US" sz="1200"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Application of a drop of 100 </a:t>
            </a:r>
            <a:r>
              <a:rPr lang="en-US" sz="1200" kern="1200" dirty="0" err="1">
                <a:solidFill>
                  <a:schemeClr val="tx1"/>
                </a:solidFill>
                <a:effectLst/>
                <a:latin typeface="+mn-lt"/>
                <a:ea typeface="+mn-ea"/>
                <a:cs typeface="+mn-cs"/>
              </a:rPr>
              <a:t>m</a:t>
            </a:r>
            <a:r>
              <a:rPr lang="en-US" sz="1200" i="1" kern="1200" dirty="0" err="1">
                <a:solidFill>
                  <a:schemeClr val="tx1"/>
                </a:solidFill>
                <a:effectLst/>
                <a:latin typeface="+mn-lt"/>
                <a:ea typeface="+mn-ea"/>
                <a:cs typeface="+mn-cs"/>
              </a:rPr>
              <a:t>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Glu</a:t>
            </a:r>
            <a:r>
              <a:rPr lang="en-US" sz="1200" kern="1200" dirty="0">
                <a:solidFill>
                  <a:schemeClr val="tx1"/>
                </a:solidFill>
                <a:effectLst/>
                <a:latin typeface="+mn-lt"/>
                <a:ea typeface="+mn-ea"/>
                <a:cs typeface="+mn-cs"/>
              </a:rPr>
              <a:t> (arrow) to a wild-type Arabidopsis plant triggers propagation of a Ca</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wave, seen as an increase in Ca</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sensor fluorescence in almost all of the plant’s leaves . </a:t>
            </a:r>
            <a:r>
              <a:rPr lang="en-US" sz="1200" u="none" strike="noStrike"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Glutamate mimics plant response to caterpillars or mechanical wounding </a:t>
            </a:r>
            <a:r>
              <a:rPr lang="en-US" sz="1200" kern="1200" dirty="0" err="1">
                <a:solidFill>
                  <a:schemeClr val="tx1"/>
                </a:solidFill>
                <a:effectLst/>
                <a:latin typeface="+mn-lt"/>
                <a:ea typeface="+mn-ea"/>
                <a:cs typeface="+mn-cs"/>
              </a:rPr>
              <a:t>anddepends</a:t>
            </a:r>
            <a:r>
              <a:rPr lang="en-US" sz="1200" kern="1200" dirty="0">
                <a:solidFill>
                  <a:schemeClr val="tx1"/>
                </a:solidFill>
                <a:effectLst/>
                <a:latin typeface="+mn-lt"/>
                <a:ea typeface="+mn-ea"/>
                <a:cs typeface="+mn-cs"/>
              </a:rPr>
              <a:t> on vascular glutamate receptors, as seen when a drop of 100 </a:t>
            </a:r>
            <a:r>
              <a:rPr lang="en-US" sz="1200" kern="1200" dirty="0" err="1">
                <a:solidFill>
                  <a:schemeClr val="tx1"/>
                </a:solidFill>
                <a:effectLst/>
                <a:latin typeface="+mn-lt"/>
                <a:ea typeface="+mn-ea"/>
                <a:cs typeface="+mn-cs"/>
              </a:rPr>
              <a:t>m</a:t>
            </a:r>
            <a:r>
              <a:rPr lang="en-US" sz="1200" i="1" kern="1200" dirty="0" err="1">
                <a:solidFill>
                  <a:schemeClr val="tx1"/>
                </a:solidFill>
                <a:effectLst/>
                <a:latin typeface="+mn-lt"/>
                <a:ea typeface="+mn-ea"/>
                <a:cs typeface="+mn-cs"/>
              </a:rPr>
              <a:t>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Glu</a:t>
            </a:r>
            <a:r>
              <a:rPr lang="en-US" sz="1200" kern="1200" dirty="0">
                <a:solidFill>
                  <a:schemeClr val="tx1"/>
                </a:solidFill>
                <a:effectLst/>
                <a:latin typeface="+mn-lt"/>
                <a:ea typeface="+mn-ea"/>
                <a:cs typeface="+mn-cs"/>
              </a:rPr>
              <a:t> (arrow) is applied to a mutant Arabidopsis plant that does not contain glutamate receptors in the vascular tissue and do not have long-distance signal propagation.</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69</a:t>
            </a:fld>
            <a:endParaRPr lang="en-US"/>
          </a:p>
        </p:txBody>
      </p:sp>
    </p:spTree>
    <p:extLst>
      <p:ext uri="{BB962C8B-B14F-4D97-AF65-F5344CB8AC3E}">
        <p14:creationId xmlns:p14="http://schemas.microsoft.com/office/powerpoint/2010/main" val="47461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12.4  Transverse section of a 4-year-old stem of a basswood (</a:t>
            </a:r>
            <a:r>
              <a:rPr lang="en-US" sz="1200" b="1" i="1" kern="1200" dirty="0" err="1">
                <a:solidFill>
                  <a:schemeClr val="tx1"/>
                </a:solidFill>
                <a:effectLst/>
                <a:latin typeface="+mn-lt"/>
                <a:ea typeface="+mn-ea"/>
                <a:cs typeface="+mn-cs"/>
              </a:rPr>
              <a:t>Tilia</a:t>
            </a:r>
            <a:r>
              <a:rPr lang="en-US" sz="1200" b="1" kern="1200" dirty="0">
                <a:solidFill>
                  <a:schemeClr val="tx1"/>
                </a:solidFill>
                <a:effectLst/>
                <a:latin typeface="+mn-lt"/>
                <a:ea typeface="+mn-ea"/>
                <a:cs typeface="+mn-cs"/>
              </a:rPr>
              <a:t>) tree.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numbers 1, 2, and 3 indicate growth rings in the secondary xylem. The old (outer) secondary phloem is pushed outward by expansion of the xylem. Only the most recent (innermost) layer of secondary phloem is functional.</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3178797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12.5  Schematic drawings of mature sieve elements (sieve tube elements) joined together to form a sieve tube. 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External view, showing sieve plates and lateral sieve areas.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Longitudinal section, showing two sieve tube elements joined together to form a sieve tube. The pores in the sieve plates between the sieve tube elements are open channels for transport through the sieve tube. The plasma membrane of a sieve tube element is continuous with that of its neighboring sieve tube element. Each sieve tube element is associated with one or more companion cells, which take over some of the essential metabolic functions that are reduced or lost during differentiation of the sieve tube elements. Note that the companion cell has many cytoplasmic organelles, whereas the sieve tube element has relatively few organelles.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313613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12.5  Schematic drawings of mature sieve elements (sieve tube elements) joined together to form a sieve tube. </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External view, showing sieve plates and lateral sieve areas. </a:t>
            </a:r>
            <a:r>
              <a:rPr lang="en-US" sz="1200" u="none" strike="noStrike"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Longitudinal section, showing two sieve tube elements joined together to form a sieve tube. The pores in the sieve plates between the sieve tube elements are open channels for transport through the sieve tube. The plasma membrane of a sieve tube element is continuous with that of its neighboring sieve tube element. Each sieve tube element is associated with one or more companion cells, which take over some of the essential metabolic functions that are reduced or lost during differentiation of the sieve tube elements. Note that the companion cell has many cytoplasmic organelles, whereas the sieve tube element has relatively few organelles.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2283528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83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a:lvl1pPr>
          </a:lstStyle>
          <a:p>
            <a:r>
              <a:rPr lang="en-US" dirty="0"/>
              <a:t>Click to edit Master title style</a:t>
            </a:r>
          </a:p>
        </p:txBody>
      </p:sp>
      <p:sp>
        <p:nvSpPr>
          <p:cNvPr id="5" name="Content Placeholder 4">
            <a:extLst>
              <a:ext uri="{FF2B5EF4-FFF2-40B4-BE49-F238E27FC236}">
                <a16:creationId xmlns:a16="http://schemas.microsoft.com/office/drawing/2014/main" id="{8DBA5D03-AECA-2B4D-AD11-BC8666A45DCD}"/>
              </a:ext>
            </a:extLst>
          </p:cNvPr>
          <p:cNvSpPr>
            <a:spLocks noGrp="1"/>
          </p:cNvSpPr>
          <p:nvPr>
            <p:ph sz="quarter" idx="10"/>
          </p:nvPr>
        </p:nvSpPr>
        <p:spPr>
          <a:xfrm>
            <a:off x="408432" y="668867"/>
            <a:ext cx="11375136" cy="610804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980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41020"/>
            <a:ext cx="11375136" cy="615442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139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21148"/>
            <a:ext cx="11375136" cy="523419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68334"/>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316238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500169"/>
          </a:xfrm>
          <a:prstGeom prst="rect">
            <a:avLst/>
          </a:prstGeom>
        </p:spPr>
        <p:txBody>
          <a:bodyPr anchor="t"/>
          <a:lstStyle>
            <a:lvl1pPr marL="0" indent="0">
              <a:buNone/>
              <a:tabLst/>
              <a:defRPr sz="28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66800"/>
            <a:ext cx="11375136" cy="562864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22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with header and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490009"/>
          </a:xfrm>
          <a:prstGeom prst="rect">
            <a:avLst/>
          </a:prstGeom>
        </p:spPr>
        <p:txBody>
          <a:bodyPr anchor="t"/>
          <a:lstStyle>
            <a:lvl1pPr marL="0" indent="0">
              <a:buNone/>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76960"/>
            <a:ext cx="11375136" cy="462279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689483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with header and footer 2 lin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719031"/>
            <a:ext cx="11375136" cy="1071669"/>
          </a:xfrm>
          <a:prstGeom prst="rect">
            <a:avLst/>
          </a:prstGeom>
        </p:spPr>
        <p:txBody>
          <a:bodyPr anchor="t"/>
          <a:lstStyle>
            <a:lvl1pPr marL="0" indent="0">
              <a:buNone/>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874520"/>
            <a:ext cx="11375136" cy="382523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34499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6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no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3" r:id="rId3"/>
    <p:sldLayoutId id="2147483684" r:id="rId4"/>
    <p:sldLayoutId id="2147483685" r:id="rId5"/>
    <p:sldLayoutId id="2147483686" r:id="rId6"/>
    <p:sldLayoutId id="2147483687" r:id="rId7"/>
    <p:sldLayoutId id="2147483688" r:id="rId8"/>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24B1-EBA0-BC48-9E3C-F749B1401AF1}"/>
              </a:ext>
            </a:extLst>
          </p:cNvPr>
          <p:cNvSpPr>
            <a:spLocks noGrp="1"/>
          </p:cNvSpPr>
          <p:nvPr>
            <p:ph type="title"/>
          </p:nvPr>
        </p:nvSpPr>
        <p:spPr/>
        <p:txBody>
          <a:bodyPr/>
          <a:lstStyle/>
          <a:p>
            <a:r>
              <a:rPr lang="en-US" dirty="0"/>
              <a:t>Chapter 12 Opener </a:t>
            </a:r>
          </a:p>
        </p:txBody>
      </p:sp>
      <p:pic>
        <p:nvPicPr>
          <p:cNvPr id="6" name="Content Placeholder 5" descr="Photograph of an isolated strawberry plant with a single flower and root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666828" y="479425"/>
            <a:ext cx="2858345" cy="6300788"/>
          </a:xfrm>
        </p:spPr>
      </p:pic>
    </p:spTree>
    <p:extLst>
      <p:ext uri="{BB962C8B-B14F-4D97-AF65-F5344CB8AC3E}">
        <p14:creationId xmlns:p14="http://schemas.microsoft.com/office/powerpoint/2010/main" val="21593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F7C9-22B8-0F48-8FE5-38B9842DC45E}"/>
              </a:ext>
            </a:extLst>
          </p:cNvPr>
          <p:cNvSpPr>
            <a:spLocks noGrp="1"/>
          </p:cNvSpPr>
          <p:nvPr>
            <p:ph type="title"/>
          </p:nvPr>
        </p:nvSpPr>
        <p:spPr/>
        <p:txBody>
          <a:bodyPr/>
          <a:lstStyle/>
          <a:p>
            <a:r>
              <a:rPr lang="en-US" dirty="0"/>
              <a:t>Figure 12.5  Schematic drawings of mature sieve elements (sieve tube elements) joined together to form a sieve tube (Part 2)</a:t>
            </a:r>
          </a:p>
        </p:txBody>
      </p:sp>
      <p:pic>
        <p:nvPicPr>
          <p:cNvPr id="6" name="Content Placeholder 5" descr="An illustration depicts a longitudinal cross section of a sieve tube, wherein two sieve tube elements are separated by horizontal sieve plates with pores. Small rounded structure in each element is labeled Modi¬fied plastid. On the outside is the thickened primary wall, and the inner plasma membrane lining of the sieve tube element is continuous with that of its neighboring sieve tube element. On the right of the sieve element is an elongated structure containing a companion cell, Branched plasmodesmata, Vacuole, Chloroplast, Nucleus, and Mitochondri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894520" y="479425"/>
            <a:ext cx="4402960" cy="6300788"/>
          </a:xfrm>
        </p:spPr>
      </p:pic>
    </p:spTree>
    <p:extLst>
      <p:ext uri="{BB962C8B-B14F-4D97-AF65-F5344CB8AC3E}">
        <p14:creationId xmlns:p14="http://schemas.microsoft.com/office/powerpoint/2010/main" val="1206560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5BFA2-FB7D-844A-AC11-0C49C23A9BE9}"/>
              </a:ext>
            </a:extLst>
          </p:cNvPr>
          <p:cNvSpPr>
            <a:spLocks noGrp="1"/>
          </p:cNvSpPr>
          <p:nvPr>
            <p:ph type="title"/>
          </p:nvPr>
        </p:nvSpPr>
        <p:spPr/>
        <p:txBody>
          <a:bodyPr/>
          <a:lstStyle/>
          <a:p>
            <a:r>
              <a:rPr lang="en-US" dirty="0"/>
              <a:t>Figure 12.6  Electron micrographs of sieve elements and companion cells and their pore–plasmodesma contacts </a:t>
            </a:r>
          </a:p>
        </p:txBody>
      </p:sp>
      <p:pic>
        <p:nvPicPr>
          <p:cNvPr id="6" name="Content Placeholder 5" descr="An electron micrograph depicts a Sieve element of a castor bean. It is tubular in the center with vertical rows of elongated cells on either side. On the extreme right are four companion cells.&#10;&#10;An electron micrograph depicts a Sieve element and companion cell complex from a potato minor vein. On the right is the large Sieve element. To its left is the companion cell, in which the nucleus) is embedded in a dense cytoplasm with a chloroplast and mitochondria. On the top part of the wall separating the sieve element and companion cell is a pore–plasmodesma.&#10;&#10;An electron micrograph depicts the space of a sieve element on the left in a potato leaf with dotted tubular P-protein on the top. On the top right is a companion cell and along the right, the sieve element plasma membrane is lined with smooth E R cisternae tissu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49235" y="479425"/>
            <a:ext cx="10893531" cy="6300788"/>
          </a:xfrm>
        </p:spPr>
      </p:pic>
    </p:spTree>
    <p:extLst>
      <p:ext uri="{BB962C8B-B14F-4D97-AF65-F5344CB8AC3E}">
        <p14:creationId xmlns:p14="http://schemas.microsoft.com/office/powerpoint/2010/main" val="1971115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235E-0809-DF49-BE62-74859184DC45}"/>
              </a:ext>
            </a:extLst>
          </p:cNvPr>
          <p:cNvSpPr>
            <a:spLocks noGrp="1"/>
          </p:cNvSpPr>
          <p:nvPr>
            <p:ph type="title"/>
          </p:nvPr>
        </p:nvSpPr>
        <p:spPr/>
        <p:txBody>
          <a:bodyPr/>
          <a:lstStyle/>
          <a:p>
            <a:r>
              <a:rPr lang="en-US" dirty="0"/>
              <a:t>Figure 12.6  Electron micrographs of sieve elements and companion cells and their pore–plasmodesma contacts (Part 1)</a:t>
            </a:r>
          </a:p>
        </p:txBody>
      </p:sp>
      <p:pic>
        <p:nvPicPr>
          <p:cNvPr id="6" name="Content Placeholder 5" descr="An electron micrograph depicts a Sieve element of a castor bean. It is tubular in the center with vertical rows of elongated cells on either side. On the extreme right are four companion cells.&#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63869" y="479425"/>
            <a:ext cx="3264263" cy="6300788"/>
          </a:xfrm>
        </p:spPr>
      </p:pic>
    </p:spTree>
    <p:extLst>
      <p:ext uri="{BB962C8B-B14F-4D97-AF65-F5344CB8AC3E}">
        <p14:creationId xmlns:p14="http://schemas.microsoft.com/office/powerpoint/2010/main" val="3174694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D9C1-1711-7B4F-8542-2583EF790E9C}"/>
              </a:ext>
            </a:extLst>
          </p:cNvPr>
          <p:cNvSpPr>
            <a:spLocks noGrp="1"/>
          </p:cNvSpPr>
          <p:nvPr>
            <p:ph type="title"/>
          </p:nvPr>
        </p:nvSpPr>
        <p:spPr/>
        <p:txBody>
          <a:bodyPr/>
          <a:lstStyle/>
          <a:p>
            <a:r>
              <a:rPr lang="en-US" dirty="0"/>
              <a:t>Figure 12.6  Electron micrographs of sieve elements and companion cells and their pore–plasmodesma contacts (Part 2)</a:t>
            </a:r>
          </a:p>
        </p:txBody>
      </p:sp>
      <p:pic>
        <p:nvPicPr>
          <p:cNvPr id="6" name="Content Placeholder 5" descr="An electron micrograph depicts a Sieve element and companion cell complex from a potato minor vein. On the right is the large Sieve element. To its left is the companion cell, in which the nucleus) is embedded in a dense cytoplasm with a chloroplast and mitochondria. On the top part of the wall separating the sieve element and companion cell is a pore–plasmodesma.&#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05215" y="479425"/>
            <a:ext cx="6781571" cy="6300788"/>
          </a:xfrm>
        </p:spPr>
      </p:pic>
    </p:spTree>
    <p:extLst>
      <p:ext uri="{BB962C8B-B14F-4D97-AF65-F5344CB8AC3E}">
        <p14:creationId xmlns:p14="http://schemas.microsoft.com/office/powerpoint/2010/main" val="1526717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E438-2681-2E48-B134-A280A71AE514}"/>
              </a:ext>
            </a:extLst>
          </p:cNvPr>
          <p:cNvSpPr>
            <a:spLocks noGrp="1"/>
          </p:cNvSpPr>
          <p:nvPr>
            <p:ph type="title"/>
          </p:nvPr>
        </p:nvSpPr>
        <p:spPr/>
        <p:txBody>
          <a:bodyPr/>
          <a:lstStyle/>
          <a:p>
            <a:r>
              <a:rPr lang="en-US" dirty="0"/>
              <a:t>Figure 12.6  Electron micrographs of sieve elements and companion cells and their pore–plasmodesma contacts (Part 3)</a:t>
            </a:r>
          </a:p>
        </p:txBody>
      </p:sp>
      <p:pic>
        <p:nvPicPr>
          <p:cNvPr id="6" name="Content Placeholder 5" descr="An electron micrograph depicts the space of a sieve element on the left in a potato leaf with dotted tubular P-protein on the top. On the top right is a companion cell and along the right, the sieve element plasma membrane is lined with smooth E R cisternae tissu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99868" y="479425"/>
            <a:ext cx="5592265" cy="6300788"/>
          </a:xfrm>
        </p:spPr>
      </p:pic>
    </p:spTree>
    <p:extLst>
      <p:ext uri="{BB962C8B-B14F-4D97-AF65-F5344CB8AC3E}">
        <p14:creationId xmlns:p14="http://schemas.microsoft.com/office/powerpoint/2010/main" val="2425430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ECD3-6691-E042-85F7-B0BF6575D831}"/>
              </a:ext>
            </a:extLst>
          </p:cNvPr>
          <p:cNvSpPr>
            <a:spLocks noGrp="1"/>
          </p:cNvSpPr>
          <p:nvPr>
            <p:ph type="title"/>
          </p:nvPr>
        </p:nvSpPr>
        <p:spPr/>
        <p:txBody>
          <a:bodyPr/>
          <a:lstStyle/>
          <a:p>
            <a:r>
              <a:rPr lang="en-US" dirty="0"/>
              <a:t>Figure 12.7  Sieve elements and sieve plate pores. In images A–C, the sieve plate pores are open—that is, unobstructed by P-protein or constricted by </a:t>
            </a:r>
            <a:r>
              <a:rPr lang="en-US" dirty="0" err="1"/>
              <a:t>callose</a:t>
            </a:r>
            <a:r>
              <a:rPr lang="en-US" dirty="0"/>
              <a:t> </a:t>
            </a:r>
          </a:p>
        </p:txBody>
      </p:sp>
      <p:pic>
        <p:nvPicPr>
          <p:cNvPr id="6" name="Content Placeholder 5" descr="An electron micrograph of winter squash depicts a longitudinal section of two mature sieve elements. The sieve plate wall between the elements in the center has spaces labeled unobstructed sieve pores. On the left is the parenchyma cell and on the right is the companion cell.&#10;&#10;An inset micrograph depicts the pores on the surface of the sieve plate.&#10;&#10;A micrograph depicts the cytoplasm in a developing cotyledon of castor bean. At the bottom are the large pores of the sieve plate and round sieve element plastids. Filaments of P-protein are scattered around the cytoplasm.&#10;&#10;A Scanning electron microscope image of a castor bean sieve plate treated with protease depicts a square cell with blocks of dots on four sides and the center is bar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023817" y="668338"/>
            <a:ext cx="10144367" cy="6108700"/>
          </a:xfrm>
        </p:spPr>
      </p:pic>
    </p:spTree>
    <p:extLst>
      <p:ext uri="{BB962C8B-B14F-4D97-AF65-F5344CB8AC3E}">
        <p14:creationId xmlns:p14="http://schemas.microsoft.com/office/powerpoint/2010/main" val="1447818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28DD0-EDF7-FB4C-9AA6-FFFCC1FA9277}"/>
              </a:ext>
            </a:extLst>
          </p:cNvPr>
          <p:cNvSpPr>
            <a:spLocks noGrp="1"/>
          </p:cNvSpPr>
          <p:nvPr>
            <p:ph type="title"/>
          </p:nvPr>
        </p:nvSpPr>
        <p:spPr/>
        <p:txBody>
          <a:bodyPr/>
          <a:lstStyle/>
          <a:p>
            <a:r>
              <a:rPr lang="en-US" dirty="0"/>
              <a:t>Figure 12.7  Sieve elements and sieve plate pores. In images A–C, the sieve plate pores are open—that is, unobstructed by P-protein or constricted by </a:t>
            </a:r>
            <a:r>
              <a:rPr lang="en-US" dirty="0" err="1"/>
              <a:t>callose</a:t>
            </a:r>
            <a:r>
              <a:rPr lang="en-US" dirty="0"/>
              <a:t> (Part 1)</a:t>
            </a:r>
          </a:p>
        </p:txBody>
      </p:sp>
      <p:pic>
        <p:nvPicPr>
          <p:cNvPr id="6" name="Content Placeholder 5" descr="An electron micrograph of winter squash depicts a longitudinal section of two mature sieve elements. The sieve plate wall between the elements in the center has spaces labeled unobstructed sieve pores. On the left is the parenchyma cell and on the right is the companion cell.&#10;&#10;An inset micrograph depicts the pores on the surface of the sieve plate.&#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59767" y="668338"/>
            <a:ext cx="4072466" cy="6108700"/>
          </a:xfrm>
        </p:spPr>
      </p:pic>
    </p:spTree>
    <p:extLst>
      <p:ext uri="{BB962C8B-B14F-4D97-AF65-F5344CB8AC3E}">
        <p14:creationId xmlns:p14="http://schemas.microsoft.com/office/powerpoint/2010/main" val="2328900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EFE96-1D32-0049-97CE-8C58496C24D1}"/>
              </a:ext>
            </a:extLst>
          </p:cNvPr>
          <p:cNvSpPr>
            <a:spLocks noGrp="1"/>
          </p:cNvSpPr>
          <p:nvPr>
            <p:ph type="title"/>
          </p:nvPr>
        </p:nvSpPr>
        <p:spPr/>
        <p:txBody>
          <a:bodyPr/>
          <a:lstStyle/>
          <a:p>
            <a:r>
              <a:rPr lang="en-US" dirty="0"/>
              <a:t>Figure 12.7  Sieve elements and sieve plate pores. In images A–C, the sieve plate pores are open—that is, unobstructed by P-protein or constricted by </a:t>
            </a:r>
            <a:r>
              <a:rPr lang="en-US" dirty="0" err="1"/>
              <a:t>callose</a:t>
            </a:r>
            <a:r>
              <a:rPr lang="en-US" dirty="0"/>
              <a:t> (Part 2)</a:t>
            </a:r>
          </a:p>
        </p:txBody>
      </p:sp>
      <p:pic>
        <p:nvPicPr>
          <p:cNvPr id="6" name="Content Placeholder 5" descr="A micrograph depicts the cytoplasm in a developing cotyledon of castor bean. At the bottom are the large pores of the sieve plate and round sieve element plastids. Filaments of P-protein are scattered around the cytoplasm.&#10;&#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39254" y="668338"/>
            <a:ext cx="6513493" cy="6108700"/>
          </a:xfrm>
        </p:spPr>
      </p:pic>
    </p:spTree>
    <p:extLst>
      <p:ext uri="{BB962C8B-B14F-4D97-AF65-F5344CB8AC3E}">
        <p14:creationId xmlns:p14="http://schemas.microsoft.com/office/powerpoint/2010/main" val="522968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91C4A1-668F-8B43-913D-D1E91DFB79F9}"/>
              </a:ext>
            </a:extLst>
          </p:cNvPr>
          <p:cNvSpPr>
            <a:spLocks noGrp="1"/>
          </p:cNvSpPr>
          <p:nvPr>
            <p:ph type="title"/>
          </p:nvPr>
        </p:nvSpPr>
        <p:spPr/>
        <p:txBody>
          <a:bodyPr/>
          <a:lstStyle/>
          <a:p>
            <a:r>
              <a:rPr lang="en-US" dirty="0"/>
              <a:t>Figure 12.7  Sieve elements and sieve plate pores. In images A–C, the sieve plate pores are open—that is, unobstructed by P-protein or constricted by </a:t>
            </a:r>
            <a:r>
              <a:rPr lang="en-US" dirty="0" err="1"/>
              <a:t>callose</a:t>
            </a:r>
            <a:r>
              <a:rPr lang="en-US" dirty="0"/>
              <a:t> (Part 3)</a:t>
            </a:r>
          </a:p>
        </p:txBody>
      </p:sp>
      <p:pic>
        <p:nvPicPr>
          <p:cNvPr id="6" name="Content Placeholder 5" descr="A Scanning electron microscope image of a castor bean sieve plate treated with protease depicts a square cell with blocks of dots on four sides and the center is bare.&#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86451" y="668338"/>
            <a:ext cx="6219098" cy="6108700"/>
          </a:xfrm>
        </p:spPr>
      </p:pic>
    </p:spTree>
    <p:extLst>
      <p:ext uri="{BB962C8B-B14F-4D97-AF65-F5344CB8AC3E}">
        <p14:creationId xmlns:p14="http://schemas.microsoft.com/office/powerpoint/2010/main" val="2045248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47F195-65D6-A146-964D-1BAA455289A8}"/>
              </a:ext>
            </a:extLst>
          </p:cNvPr>
          <p:cNvSpPr>
            <a:spLocks noGrp="1"/>
          </p:cNvSpPr>
          <p:nvPr>
            <p:ph type="title"/>
          </p:nvPr>
        </p:nvSpPr>
        <p:spPr/>
        <p:txBody>
          <a:bodyPr/>
          <a:lstStyle/>
          <a:p>
            <a:r>
              <a:rPr lang="en-US" dirty="0"/>
              <a:t>Figure 12.8  Electron micrograph showing a sieve area (</a:t>
            </a:r>
            <a:r>
              <a:rPr lang="en-US" dirty="0" err="1"/>
              <a:t>sa</a:t>
            </a:r>
            <a:r>
              <a:rPr lang="en-US" dirty="0"/>
              <a:t>) linking two sieve cells in the secondary phloem of a conifer (</a:t>
            </a:r>
            <a:r>
              <a:rPr lang="en-US" i="1" dirty="0" err="1"/>
              <a:t>Picea</a:t>
            </a:r>
            <a:r>
              <a:rPr lang="en-US" i="1" dirty="0"/>
              <a:t> </a:t>
            </a:r>
            <a:r>
              <a:rPr lang="en-US" i="1" dirty="0" err="1"/>
              <a:t>abies</a:t>
            </a:r>
            <a:r>
              <a:rPr lang="en-US" dirty="0"/>
              <a:t>) </a:t>
            </a:r>
          </a:p>
        </p:txBody>
      </p:sp>
      <p:pic>
        <p:nvPicPr>
          <p:cNvPr id="6" name="Content Placeholder 5" descr="An electron micrograph depicts the sieve area linking two sieve cells horizontally, in the secondary phloem of a conifer. The link line has a bulge in the middle. Smooth endoplasmic reticulum covers the sieve area on both sides with rounded plastid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31252" y="668338"/>
            <a:ext cx="6329496" cy="6108700"/>
          </a:xfrm>
        </p:spPr>
      </p:pic>
    </p:spTree>
    <p:extLst>
      <p:ext uri="{BB962C8B-B14F-4D97-AF65-F5344CB8AC3E}">
        <p14:creationId xmlns:p14="http://schemas.microsoft.com/office/powerpoint/2010/main" val="84581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F56D-CFCB-1941-B699-69C3B81C2C53}"/>
              </a:ext>
            </a:extLst>
          </p:cNvPr>
          <p:cNvSpPr>
            <a:spLocks noGrp="1"/>
          </p:cNvSpPr>
          <p:nvPr>
            <p:ph type="title"/>
          </p:nvPr>
        </p:nvSpPr>
        <p:spPr/>
        <p:txBody>
          <a:bodyPr/>
          <a:lstStyle/>
          <a:p>
            <a:r>
              <a:rPr lang="en-US" dirty="0"/>
              <a:t>Figure 12.1  Phloem </a:t>
            </a:r>
            <a:r>
              <a:rPr lang="en-US" dirty="0" err="1"/>
              <a:t>translocates</a:t>
            </a:r>
            <a:r>
              <a:rPr lang="en-US" dirty="0"/>
              <a:t> materials from sources to sinks </a:t>
            </a:r>
          </a:p>
        </p:txBody>
      </p:sp>
      <p:pic>
        <p:nvPicPr>
          <p:cNvPr id="6" name="Content Placeholder 5" descr="An illustration explains the role of the phloem in transporting nutrients from sources to sinks. The phloem cells are arranged linearly like links of a chain. The cell at the extreme left is labeled Collection phloem for short-distance pre-phloem transport and phloem loading. The center part of the link chain is labeled transport or path phloem, for long distance transport. The cell at the extreme right is labeled Release phloem for phloem unloading for short-distance post-phloem transport. Illustration of sources depicted above the chain, are a seed, a potato, and a leaf. Illustrations of sinks are potato, corn, flower, roots, and a small sapling with roots, stem, and a bu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141314"/>
            <a:ext cx="11376025" cy="4977010"/>
          </a:xfrm>
        </p:spPr>
      </p:pic>
    </p:spTree>
    <p:extLst>
      <p:ext uri="{BB962C8B-B14F-4D97-AF65-F5344CB8AC3E}">
        <p14:creationId xmlns:p14="http://schemas.microsoft.com/office/powerpoint/2010/main" val="2754269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2446E2-9821-B747-87FD-7D6BF4343186}"/>
              </a:ext>
            </a:extLst>
          </p:cNvPr>
          <p:cNvSpPr>
            <a:spLocks noGrp="1"/>
          </p:cNvSpPr>
          <p:nvPr>
            <p:ph type="title"/>
          </p:nvPr>
        </p:nvSpPr>
        <p:spPr/>
        <p:txBody>
          <a:bodyPr/>
          <a:lstStyle/>
          <a:p>
            <a:r>
              <a:rPr lang="en-US" dirty="0"/>
              <a:t>Table 12.1  Characteristics of two types of sieve elements in seed plants</a:t>
            </a:r>
          </a:p>
        </p:txBody>
      </p:sp>
      <p:sp>
        <p:nvSpPr>
          <p:cNvPr id="5" name="Content Placeholder 4">
            <a:extLst>
              <a:ext uri="{FF2B5EF4-FFF2-40B4-BE49-F238E27FC236}">
                <a16:creationId xmlns:a16="http://schemas.microsoft.com/office/drawing/2014/main" id="{481B8F71-F6A7-9347-B2B2-1ED3EED58C4D}"/>
              </a:ext>
            </a:extLst>
          </p:cNvPr>
          <p:cNvSpPr>
            <a:spLocks noGrp="1"/>
          </p:cNvSpPr>
          <p:nvPr>
            <p:ph sz="quarter" idx="10"/>
          </p:nvPr>
        </p:nvSpPr>
        <p:spPr>
          <a:xfrm>
            <a:off x="408432" y="479776"/>
            <a:ext cx="11375136" cy="6378224"/>
          </a:xfrm>
        </p:spPr>
        <p:txBody>
          <a:bodyPr>
            <a:normAutofit/>
          </a:bodyPr>
          <a:lstStyle/>
          <a:p>
            <a:pPr marL="0" indent="0">
              <a:buNone/>
            </a:pPr>
            <a:r>
              <a:rPr lang="en-US" b="1" dirty="0"/>
              <a:t>Sieve tube elements found in angiosperms</a:t>
            </a:r>
          </a:p>
          <a:p>
            <a:pPr marL="971550" lvl="1" indent="-514350">
              <a:buFont typeface="+mj-lt"/>
              <a:buAutoNum type="arabicPeriod"/>
            </a:pPr>
            <a:r>
              <a:rPr lang="en-US" dirty="0"/>
              <a:t>Some sieve areas are differentiated into sieve plates; individual sieve tube elements are joined together into a sieve tube.</a:t>
            </a:r>
          </a:p>
          <a:p>
            <a:pPr marL="971550" lvl="1" indent="-514350">
              <a:buFont typeface="+mj-lt"/>
              <a:buAutoNum type="arabicPeriod"/>
            </a:pPr>
            <a:r>
              <a:rPr lang="en-US" dirty="0"/>
              <a:t>Sieve plate pores are open channels.</a:t>
            </a:r>
          </a:p>
          <a:p>
            <a:pPr marL="971550" lvl="1" indent="-514350">
              <a:buFont typeface="+mj-lt"/>
              <a:buAutoNum type="arabicPeriod"/>
            </a:pPr>
            <a:r>
              <a:rPr lang="en-US" dirty="0"/>
              <a:t>P-protein is present in all eudicots and many monocots.</a:t>
            </a:r>
          </a:p>
          <a:p>
            <a:pPr marL="971550" lvl="1" indent="-514350">
              <a:buFont typeface="+mj-lt"/>
              <a:buAutoNum type="arabicPeriod"/>
            </a:pPr>
            <a:r>
              <a:rPr lang="en-US" dirty="0"/>
              <a:t>Companion cells are sources of ATP and perhaps other compounds. In some species they serve as transfer cells or intermediary cells</a:t>
            </a:r>
          </a:p>
          <a:p>
            <a:pPr marL="0" indent="0">
              <a:buNone/>
            </a:pPr>
            <a:r>
              <a:rPr lang="en-US" b="1" dirty="0"/>
              <a:t>Sieve tube elements found in gymnosperms</a:t>
            </a:r>
          </a:p>
          <a:p>
            <a:pPr marL="971550" lvl="1" indent="-514350">
              <a:buFont typeface="+mj-lt"/>
              <a:buAutoNum type="arabicPeriod"/>
            </a:pPr>
            <a:r>
              <a:rPr lang="en-US" dirty="0"/>
              <a:t>There are no sieve plates; all sieve areas are similar.</a:t>
            </a:r>
          </a:p>
          <a:p>
            <a:pPr marL="971550" lvl="1" indent="-514350">
              <a:buFont typeface="+mj-lt"/>
              <a:buAutoNum type="arabicPeriod"/>
            </a:pPr>
            <a:r>
              <a:rPr lang="en-US" dirty="0"/>
              <a:t>Pores in sieve areas appear blocked with membranes.</a:t>
            </a:r>
          </a:p>
          <a:p>
            <a:pPr marL="971550" lvl="1" indent="-514350">
              <a:buFont typeface="+mj-lt"/>
              <a:buAutoNum type="arabicPeriod"/>
            </a:pPr>
            <a:r>
              <a:rPr lang="en-US" dirty="0"/>
              <a:t>There is no P-protein.</a:t>
            </a:r>
          </a:p>
          <a:p>
            <a:pPr marL="971550" lvl="1" indent="-514350">
              <a:buFont typeface="+mj-lt"/>
              <a:buAutoNum type="arabicPeriod"/>
            </a:pPr>
            <a:r>
              <a:rPr lang="en-US" dirty="0"/>
              <a:t>Strasburger cells have similar functions as companion cells.</a:t>
            </a:r>
          </a:p>
        </p:txBody>
      </p:sp>
    </p:spTree>
    <p:extLst>
      <p:ext uri="{BB962C8B-B14F-4D97-AF65-F5344CB8AC3E}">
        <p14:creationId xmlns:p14="http://schemas.microsoft.com/office/powerpoint/2010/main" val="708808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BD869-13DE-E249-B3AD-BA37ABD59AB0}"/>
              </a:ext>
            </a:extLst>
          </p:cNvPr>
          <p:cNvSpPr>
            <a:spLocks noGrp="1"/>
          </p:cNvSpPr>
          <p:nvPr>
            <p:ph type="title"/>
          </p:nvPr>
        </p:nvSpPr>
        <p:spPr/>
        <p:txBody>
          <a:bodyPr/>
          <a:lstStyle/>
          <a:p>
            <a:r>
              <a:rPr lang="en-US" dirty="0"/>
              <a:t>Figure 12.9  Electron micrograph showing the relationships among the phloem cell types of the smallest vein in a source leaf of potato </a:t>
            </a:r>
          </a:p>
        </p:txBody>
      </p:sp>
      <p:pic>
        <p:nvPicPr>
          <p:cNvPr id="6" name="Content Placeholder 5" descr="An electron micrograph depicts a source leaf of potato, that has two sieve elements one below the other in the center, and three large companion cells, two on either side and one further below. Just below the sieve elements are two phloem parenchyma cells on either side, all surrounded by the bundle sheat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863504" y="668338"/>
            <a:ext cx="4464993" cy="6108700"/>
          </a:xfrm>
        </p:spPr>
      </p:pic>
    </p:spTree>
    <p:extLst>
      <p:ext uri="{BB962C8B-B14F-4D97-AF65-F5344CB8AC3E}">
        <p14:creationId xmlns:p14="http://schemas.microsoft.com/office/powerpoint/2010/main" val="2900232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9835-FF29-2F4B-AE54-E57580A92E75}"/>
              </a:ext>
            </a:extLst>
          </p:cNvPr>
          <p:cNvSpPr>
            <a:spLocks noGrp="1"/>
          </p:cNvSpPr>
          <p:nvPr>
            <p:ph type="title"/>
          </p:nvPr>
        </p:nvSpPr>
        <p:spPr/>
        <p:txBody>
          <a:bodyPr/>
          <a:lstStyle/>
          <a:p>
            <a:r>
              <a:rPr lang="en-US" dirty="0"/>
              <a:t>Figure 12.10  Schematic diagram of pathways of phloem loading in source leaves </a:t>
            </a:r>
          </a:p>
        </p:txBody>
      </p:sp>
      <p:pic>
        <p:nvPicPr>
          <p:cNvPr id="6" name="Content Placeholder 5" descr="A diagram illustrates the apoplastic pathway of phloem loading in a source leaf. Carbon dioxide enters the mesophyll cell containing sugar, surrounded by a plasma membrane. The sugar moves through the plasmodesmata layers of subsequent cells to a bundle sheath cell and enters both a Phloem parenchyma cell above and a companion call below, at the right of which is a sieve element. Alongside is another illustration of the cross section of the leaf, with flat cells forming the top and bottom layer. Just below the top layer are elongated cells hanging down and a row of cells that is the apoplastic pathway, connecting it to a circular vein of cells in the center.&#10;&#10;A diagram illustrates the symplasmic pathway of phloem loading in a source leaf. Carbon dioxide enters the mesophyll cell containing sugar, surrounded by a plasma membrane. The sugars move from one cell to another through plasmodesmata, all the way from the mesophyll to the bundle sheath cell, the companion cell, and the sieve elements. Alongside is another illustration of the cross section of the leaf, with flat cells forming the top and bottom layer. Just below the top layer are elongated cells hanging down and a row of cells that is the symplasmic pathway, connecting it to a circular vein of cells in the cent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42155"/>
            <a:ext cx="11376025" cy="5775328"/>
          </a:xfrm>
        </p:spPr>
      </p:pic>
    </p:spTree>
    <p:extLst>
      <p:ext uri="{BB962C8B-B14F-4D97-AF65-F5344CB8AC3E}">
        <p14:creationId xmlns:p14="http://schemas.microsoft.com/office/powerpoint/2010/main" val="2429473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8CA9-9C48-1140-AA12-1E581756B87C}"/>
              </a:ext>
            </a:extLst>
          </p:cNvPr>
          <p:cNvSpPr>
            <a:spLocks noGrp="1"/>
          </p:cNvSpPr>
          <p:nvPr>
            <p:ph type="title"/>
          </p:nvPr>
        </p:nvSpPr>
        <p:spPr/>
        <p:txBody>
          <a:bodyPr/>
          <a:lstStyle/>
          <a:p>
            <a:r>
              <a:rPr lang="en-US" dirty="0"/>
              <a:t>Figure 12.10  Schematic diagram of pathways of phloem loading in source leaves (Part 1)</a:t>
            </a:r>
          </a:p>
        </p:txBody>
      </p:sp>
      <p:pic>
        <p:nvPicPr>
          <p:cNvPr id="6" name="Content Placeholder 5" descr="A diagram illustrates the apoplastic pathway of phloem loading in a source leaf. Carbon dioxide enters the mesophyll cell containing sugar, surrounded by a plasma membrane. The sugar moves through the plasmodesmata layers of subsequent cells to a bundle sheath cell and enters both a Phloem parenchyma cell above and a companion call below, at the right of which is a sieve element. Alongside is another illustration of the cross section of the leaf, with flat cells forming the top and bottom layer. Just below the top layer are elongated cells hanging down and a row of cells that is the apoplastic pathway, connecting it to a circular vein of cells in the center.&#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53150" y="479425"/>
            <a:ext cx="6085700" cy="6300788"/>
          </a:xfrm>
        </p:spPr>
      </p:pic>
    </p:spTree>
    <p:extLst>
      <p:ext uri="{BB962C8B-B14F-4D97-AF65-F5344CB8AC3E}">
        <p14:creationId xmlns:p14="http://schemas.microsoft.com/office/powerpoint/2010/main" val="1976154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95F3-F61C-C947-8D08-D724641EAFE4}"/>
              </a:ext>
            </a:extLst>
          </p:cNvPr>
          <p:cNvSpPr>
            <a:spLocks noGrp="1"/>
          </p:cNvSpPr>
          <p:nvPr>
            <p:ph type="title"/>
          </p:nvPr>
        </p:nvSpPr>
        <p:spPr/>
        <p:txBody>
          <a:bodyPr/>
          <a:lstStyle/>
          <a:p>
            <a:r>
              <a:rPr lang="en-US" dirty="0"/>
              <a:t>Figure 12.10  Schematic diagram of pathways of phloem loading in source leaves (Part 2)</a:t>
            </a:r>
          </a:p>
        </p:txBody>
      </p:sp>
      <p:pic>
        <p:nvPicPr>
          <p:cNvPr id="6" name="Content Placeholder 5" descr="A diagram illustrates the symplasmic pathway of phloem loading in a source leaf. Carbon dioxide enters the mesophyll cell containing sugar, surrounded by a plasma membrane. The sugars move from one cell to another through plasmodesmata, all the way from the mesophyll to the bundle sheath cell, the companion cell, and the sieve elements. Alongside is another illustration of the cross section of the leaf, with flat cells forming the top and bottom layer. Just below the top layer are elongated cells hanging down and a row of cells that is the symplasmic pathway, connecting it to a circular vein of cells in the cent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21520" y="479425"/>
            <a:ext cx="6148961" cy="6300788"/>
          </a:xfrm>
        </p:spPr>
      </p:pic>
    </p:spTree>
    <p:extLst>
      <p:ext uri="{BB962C8B-B14F-4D97-AF65-F5344CB8AC3E}">
        <p14:creationId xmlns:p14="http://schemas.microsoft.com/office/powerpoint/2010/main" val="1358743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1BA6-747B-454F-B5B4-F5502971BB07}"/>
              </a:ext>
            </a:extLst>
          </p:cNvPr>
          <p:cNvSpPr>
            <a:spLocks noGrp="1"/>
          </p:cNvSpPr>
          <p:nvPr>
            <p:ph type="title"/>
          </p:nvPr>
        </p:nvSpPr>
        <p:spPr/>
        <p:txBody>
          <a:bodyPr/>
          <a:lstStyle/>
          <a:p>
            <a:r>
              <a:rPr lang="en-US" dirty="0"/>
              <a:t>Figure 12.11  Autoradiograph showing that labeled sugar moves against its concentration gradient from the apoplast into sieve elements and companion cells of a sugar beet source leaf </a:t>
            </a:r>
          </a:p>
        </p:txBody>
      </p:sp>
      <p:pic>
        <p:nvPicPr>
          <p:cNvPr id="7" name="Content Placeholder 6" descr="An autoradiograph of a sugar beet source leaf cells depicts darkly lineated hexagonal cells with a network within each cell.">
            <a:extLst>
              <a:ext uri="{FF2B5EF4-FFF2-40B4-BE49-F238E27FC236}">
                <a16:creationId xmlns:a16="http://schemas.microsoft.com/office/drawing/2014/main" id="{A53CFDED-D1F4-7E42-B051-D218DF84DD4C}"/>
              </a:ext>
            </a:extLst>
          </p:cNvPr>
          <p:cNvPicPr>
            <a:picLocks noGrp="1" noChangeAspect="1"/>
          </p:cNvPicPr>
          <p:nvPr>
            <p:ph sz="quarter" idx="10"/>
          </p:nvPr>
        </p:nvPicPr>
        <p:blipFill>
          <a:blip r:embed="rId3"/>
          <a:stretch>
            <a:fillRect/>
          </a:stretch>
        </p:blipFill>
        <p:spPr>
          <a:xfrm>
            <a:off x="1753672" y="668338"/>
            <a:ext cx="8684657" cy="6108700"/>
          </a:xfrm>
        </p:spPr>
      </p:pic>
    </p:spTree>
    <p:extLst>
      <p:ext uri="{BB962C8B-B14F-4D97-AF65-F5344CB8AC3E}">
        <p14:creationId xmlns:p14="http://schemas.microsoft.com/office/powerpoint/2010/main" val="1028020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AFCB-73BA-284B-AADC-BAA8090BFF06}"/>
              </a:ext>
            </a:extLst>
          </p:cNvPr>
          <p:cNvSpPr>
            <a:spLocks noGrp="1"/>
          </p:cNvSpPr>
          <p:nvPr>
            <p:ph type="title"/>
          </p:nvPr>
        </p:nvSpPr>
        <p:spPr/>
        <p:txBody>
          <a:bodyPr/>
          <a:lstStyle/>
          <a:p>
            <a:r>
              <a:rPr lang="en-US" dirty="0"/>
              <a:t>Figure 12.12  ATP-dependent sucrose transport in </a:t>
            </a:r>
            <a:r>
              <a:rPr lang="en-US" dirty="0" err="1"/>
              <a:t>apoplastic</a:t>
            </a:r>
            <a:r>
              <a:rPr lang="en-US" dirty="0"/>
              <a:t> sieve element loading </a:t>
            </a:r>
          </a:p>
        </p:txBody>
      </p:sp>
      <p:pic>
        <p:nvPicPr>
          <p:cNvPr id="6" name="Content Placeholder 5" descr="A drawing illustrates the Sieve element–companion cell complex. On the top are the Phloem parenchyma cell, the Companion cell, and the Sieve element connected linearly. A diagram below shows the layer separating the Phloem-parenchyma cell and the companion cell. A vertical and curved tube separates two areas; on the left is the High H superscript plus concentration and on the right is the Low H superscript plus concentration. A circle in the top end of the tube is labeled H superscript plus A T P ase where A T P converts to A D P plus P. A circle in the lower end of the tube is labeled Sucrose H superscript plus symporter and at this place, Sucrose moves from the left area to the right. The center of the tube is labeled Delta 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08390" y="479425"/>
            <a:ext cx="4175220" cy="6300788"/>
          </a:xfrm>
        </p:spPr>
      </p:pic>
    </p:spTree>
    <p:extLst>
      <p:ext uri="{BB962C8B-B14F-4D97-AF65-F5344CB8AC3E}">
        <p14:creationId xmlns:p14="http://schemas.microsoft.com/office/powerpoint/2010/main" val="4182117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94CB-A245-0543-9404-AFAC52E0160A}"/>
              </a:ext>
            </a:extLst>
          </p:cNvPr>
          <p:cNvSpPr>
            <a:spLocks noGrp="1"/>
          </p:cNvSpPr>
          <p:nvPr>
            <p:ph type="title"/>
          </p:nvPr>
        </p:nvSpPr>
        <p:spPr/>
        <p:txBody>
          <a:bodyPr/>
          <a:lstStyle/>
          <a:p>
            <a:r>
              <a:rPr lang="en-US" dirty="0"/>
              <a:t>Figure 12.13  Electron micrographs of specialized companion cells in minor veins of mature leaves </a:t>
            </a:r>
          </a:p>
        </p:txBody>
      </p:sp>
      <p:pic>
        <p:nvPicPr>
          <p:cNvPr id="7" name="Content Placeholder 6" descr="An electron micrograph of a mature pea leaf depicts specialized companion cells in minor veins. On the left is a square transfer cell with wall ingrowths and an oval center, and on the right is a sieve element separated by plasmodesmata layer. Below is the Parenchyma cell.&#10;&#10;An electron micrograph depicts a typical intermediary-type companion cell in the minor vein phloem of heartleaf mask flower. On the right is a large square intermediary cell with numerous fields of plasmodesmata connecting it to neighboring bundle sheath cells. These plasmodesmata are branched on both sides. On the left is the Vascular parenchyma cell below which are three circular sieve elements.">
            <a:extLst>
              <a:ext uri="{FF2B5EF4-FFF2-40B4-BE49-F238E27FC236}">
                <a16:creationId xmlns:a16="http://schemas.microsoft.com/office/drawing/2014/main" id="{2C2D320E-4C1D-D04B-B8A9-AF389E541317}"/>
              </a:ext>
            </a:extLst>
          </p:cNvPr>
          <p:cNvPicPr>
            <a:picLocks noGrp="1" noChangeAspect="1"/>
          </p:cNvPicPr>
          <p:nvPr>
            <p:ph sz="quarter" idx="10"/>
          </p:nvPr>
        </p:nvPicPr>
        <p:blipFill>
          <a:blip r:embed="rId3"/>
          <a:stretch>
            <a:fillRect/>
          </a:stretch>
        </p:blipFill>
        <p:spPr>
          <a:xfrm>
            <a:off x="407988" y="1085182"/>
            <a:ext cx="11376025" cy="5089274"/>
          </a:xfrm>
        </p:spPr>
      </p:pic>
    </p:spTree>
    <p:extLst>
      <p:ext uri="{BB962C8B-B14F-4D97-AF65-F5344CB8AC3E}">
        <p14:creationId xmlns:p14="http://schemas.microsoft.com/office/powerpoint/2010/main" val="2410762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27F4-317D-6C4C-AC3F-224E787769FF}"/>
              </a:ext>
            </a:extLst>
          </p:cNvPr>
          <p:cNvSpPr>
            <a:spLocks noGrp="1"/>
          </p:cNvSpPr>
          <p:nvPr>
            <p:ph type="title"/>
          </p:nvPr>
        </p:nvSpPr>
        <p:spPr/>
        <p:txBody>
          <a:bodyPr/>
          <a:lstStyle/>
          <a:p>
            <a:r>
              <a:rPr lang="en-US" dirty="0"/>
              <a:t>Figure 12.13  Electron micrographs of specialized companion cells in minor veins of mature leaves (Part 1)</a:t>
            </a:r>
          </a:p>
        </p:txBody>
      </p:sp>
      <p:pic>
        <p:nvPicPr>
          <p:cNvPr id="7" name="Content Placeholder 6" descr="An electron micrograph of a mature pea leaf depicts specialized companion cells in minor veins. On the left is a square transfer cell with wall ingrowths and an oval center, and on the right is a sieve element separated by plasmodesmata layer. Below is the Parenchyma cell.">
            <a:extLst>
              <a:ext uri="{FF2B5EF4-FFF2-40B4-BE49-F238E27FC236}">
                <a16:creationId xmlns:a16="http://schemas.microsoft.com/office/drawing/2014/main" id="{55C2F910-8639-E445-85D2-5FF7B08CAA86}"/>
              </a:ext>
            </a:extLst>
          </p:cNvPr>
          <p:cNvPicPr>
            <a:picLocks noGrp="1" noChangeAspect="1"/>
          </p:cNvPicPr>
          <p:nvPr>
            <p:ph sz="quarter" idx="10"/>
          </p:nvPr>
        </p:nvPicPr>
        <p:blipFill>
          <a:blip r:embed="rId3"/>
          <a:stretch>
            <a:fillRect/>
          </a:stretch>
        </p:blipFill>
        <p:spPr>
          <a:xfrm>
            <a:off x="2003019" y="479425"/>
            <a:ext cx="8185963" cy="6300788"/>
          </a:xfrm>
        </p:spPr>
      </p:pic>
    </p:spTree>
    <p:extLst>
      <p:ext uri="{BB962C8B-B14F-4D97-AF65-F5344CB8AC3E}">
        <p14:creationId xmlns:p14="http://schemas.microsoft.com/office/powerpoint/2010/main" val="4012868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29F4-9720-E940-B20E-0E5179B8AE00}"/>
              </a:ext>
            </a:extLst>
          </p:cNvPr>
          <p:cNvSpPr>
            <a:spLocks noGrp="1"/>
          </p:cNvSpPr>
          <p:nvPr>
            <p:ph type="title"/>
          </p:nvPr>
        </p:nvSpPr>
        <p:spPr/>
        <p:txBody>
          <a:bodyPr/>
          <a:lstStyle/>
          <a:p>
            <a:r>
              <a:rPr lang="en-US" dirty="0"/>
              <a:t>Figure 12.13  Electron micrographs of specialized companion cells in minor veins of mature leaves (Part 2)</a:t>
            </a:r>
          </a:p>
        </p:txBody>
      </p:sp>
      <p:pic>
        <p:nvPicPr>
          <p:cNvPr id="6" name="Content Placeholder 5" descr="An electron micrograph depicts a typical intermediary-type companion cell in the minor vein phloem of heartleaf mask flower. On the right is a large square intermediary cell with numerous fields of plasmodesmata connecting it to neighboring bundle sheath cells. These plasmodesmata are branched on both sides. On the left is the Vascular parenchyma cell below which are three circular sieve element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091584" y="479425"/>
            <a:ext cx="8008832" cy="6300788"/>
          </a:xfrm>
        </p:spPr>
      </p:pic>
    </p:spTree>
    <p:extLst>
      <p:ext uri="{BB962C8B-B14F-4D97-AF65-F5344CB8AC3E}">
        <p14:creationId xmlns:p14="http://schemas.microsoft.com/office/powerpoint/2010/main" val="230354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F7B7C-5CD5-5D40-858E-4F5E501B3C93}"/>
              </a:ext>
            </a:extLst>
          </p:cNvPr>
          <p:cNvSpPr>
            <a:spLocks noGrp="1"/>
          </p:cNvSpPr>
          <p:nvPr>
            <p:ph type="title"/>
          </p:nvPr>
        </p:nvSpPr>
        <p:spPr/>
        <p:txBody>
          <a:bodyPr/>
          <a:lstStyle/>
          <a:p>
            <a:r>
              <a:rPr lang="en-US" dirty="0"/>
              <a:t>Figure 12.2  Source-to-sink patterns of phloem translocation </a:t>
            </a:r>
          </a:p>
        </p:txBody>
      </p:sp>
      <p:pic>
        <p:nvPicPr>
          <p:cNvPr id="6" name="Content Placeholder 5" descr="An illustration of leaves of a sugar beet plant depicts the distribution of radioactivity from a single source leaf. Fourteen numbered leaves are arranged around a stem, the youngest being 1. Leaf 14 is labeled Carbon dioxide and is the source leaf and is moderately green. The leaves 1 and 6 directly above leaf 14 are darkest in color, while 3 and 4 are less dark.&#10;&#10;A micrograph of a longitudinal cross section of the phloem depicts two vertical vascular bundles and sieve plates that appear as dotted lines, forming a network."/>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984040" y="479425"/>
            <a:ext cx="8223920" cy="6300788"/>
          </a:xfrm>
        </p:spPr>
      </p:pic>
    </p:spTree>
    <p:extLst>
      <p:ext uri="{BB962C8B-B14F-4D97-AF65-F5344CB8AC3E}">
        <p14:creationId xmlns:p14="http://schemas.microsoft.com/office/powerpoint/2010/main" val="3078014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4CA7-BFA5-C04F-BB47-243547692A03}"/>
              </a:ext>
            </a:extLst>
          </p:cNvPr>
          <p:cNvSpPr>
            <a:spLocks noGrp="1"/>
          </p:cNvSpPr>
          <p:nvPr>
            <p:ph type="title"/>
          </p:nvPr>
        </p:nvSpPr>
        <p:spPr/>
        <p:txBody>
          <a:bodyPr/>
          <a:lstStyle/>
          <a:p>
            <a:r>
              <a:rPr lang="en-US" dirty="0"/>
              <a:t>Figure 12.14  Oligomer-trapping model of phloem loading</a:t>
            </a:r>
          </a:p>
        </p:txBody>
      </p:sp>
      <p:pic>
        <p:nvPicPr>
          <p:cNvPr id="6" name="Content Placeholder 5" descr="A diagram of the Oligomer-trapping model of phloem loading depicts a bundle-sheath cell, an intermediary cell, and a sieve element arranged linearly, with plasmodesmata separating them. In the bundle-sheath cell, the Glucose derivative and the Fructose S P synthesize to form Sucrose which travels to the intermediary cell through the plasmodesma. In the intermediary cell, large molecules of Raffi¬nose are synthesized from sucrose and galactinol, which flow into the sieve element."/>
          <p:cNvPicPr>
            <a:picLocks noGrp="1" noChangeAspect="1"/>
          </p:cNvPicPr>
          <p:nvPr>
            <p:ph sz="quarter" idx="10"/>
          </p:nvPr>
        </p:nvPicPr>
        <p:blipFill>
          <a:blip r:embed="rId3"/>
          <a:stretch/>
        </p:blipFill>
        <p:spPr>
          <a:xfrm>
            <a:off x="725148" y="479425"/>
            <a:ext cx="10741704" cy="6300788"/>
          </a:xfrm>
        </p:spPr>
      </p:pic>
    </p:spTree>
    <p:extLst>
      <p:ext uri="{BB962C8B-B14F-4D97-AF65-F5344CB8AC3E}">
        <p14:creationId xmlns:p14="http://schemas.microsoft.com/office/powerpoint/2010/main" val="419978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2446E2-9821-B747-87FD-7D6BF4343186}"/>
              </a:ext>
            </a:extLst>
          </p:cNvPr>
          <p:cNvSpPr>
            <a:spLocks noGrp="1"/>
          </p:cNvSpPr>
          <p:nvPr>
            <p:ph type="title"/>
          </p:nvPr>
        </p:nvSpPr>
        <p:spPr/>
        <p:txBody>
          <a:bodyPr/>
          <a:lstStyle/>
          <a:p>
            <a:r>
              <a:rPr lang="en-US" dirty="0"/>
              <a:t>Table 12.2  Patterns in </a:t>
            </a:r>
            <a:r>
              <a:rPr lang="en-US" dirty="0" err="1"/>
              <a:t>apoplastic</a:t>
            </a:r>
            <a:r>
              <a:rPr lang="en-US" dirty="0"/>
              <a:t> and </a:t>
            </a:r>
            <a:r>
              <a:rPr lang="en-US" dirty="0" err="1"/>
              <a:t>symplasmic</a:t>
            </a:r>
            <a:r>
              <a:rPr lang="en-US" dirty="0"/>
              <a:t> loading</a:t>
            </a:r>
          </a:p>
        </p:txBody>
      </p:sp>
      <p:graphicFrame>
        <p:nvGraphicFramePr>
          <p:cNvPr id="6" name="Table 6" descr="Table data">
            <a:extLst>
              <a:ext uri="{FF2B5EF4-FFF2-40B4-BE49-F238E27FC236}">
                <a16:creationId xmlns:a16="http://schemas.microsoft.com/office/drawing/2014/main" id="{D3084F19-437B-744F-B8FB-8A9D05E8CBB4}"/>
              </a:ext>
            </a:extLst>
          </p:cNvPr>
          <p:cNvGraphicFramePr>
            <a:graphicFrameLocks noGrp="1"/>
          </p:cNvGraphicFramePr>
          <p:nvPr>
            <p:ph sz="quarter" idx="10"/>
            <p:extLst>
              <p:ext uri="{D42A27DB-BD31-4B8C-83A1-F6EECF244321}">
                <p14:modId xmlns:p14="http://schemas.microsoft.com/office/powerpoint/2010/main" val="1042745964"/>
              </p:ext>
            </p:extLst>
          </p:nvPr>
        </p:nvGraphicFramePr>
        <p:xfrm>
          <a:off x="407988" y="520700"/>
          <a:ext cx="11376024" cy="5120640"/>
        </p:xfrm>
        <a:graphic>
          <a:graphicData uri="http://schemas.openxmlformats.org/drawingml/2006/table">
            <a:tbl>
              <a:tblPr firstRow="1" bandRow="1">
                <a:tableStyleId>{B301B821-A1FF-4177-AEE7-76D212191A09}</a:tableStyleId>
              </a:tblPr>
              <a:tblGrid>
                <a:gridCol w="3233428">
                  <a:extLst>
                    <a:ext uri="{9D8B030D-6E8A-4147-A177-3AD203B41FA5}">
                      <a16:colId xmlns:a16="http://schemas.microsoft.com/office/drawing/2014/main" val="2171281617"/>
                    </a:ext>
                  </a:extLst>
                </a:gridCol>
                <a:gridCol w="2619899">
                  <a:extLst>
                    <a:ext uri="{9D8B030D-6E8A-4147-A177-3AD203B41FA5}">
                      <a16:colId xmlns:a16="http://schemas.microsoft.com/office/drawing/2014/main" val="1618242624"/>
                    </a:ext>
                  </a:extLst>
                </a:gridCol>
                <a:gridCol w="2820692">
                  <a:extLst>
                    <a:ext uri="{9D8B030D-6E8A-4147-A177-3AD203B41FA5}">
                      <a16:colId xmlns:a16="http://schemas.microsoft.com/office/drawing/2014/main" val="3960420327"/>
                    </a:ext>
                  </a:extLst>
                </a:gridCol>
                <a:gridCol w="2702005">
                  <a:extLst>
                    <a:ext uri="{9D8B030D-6E8A-4147-A177-3AD203B41FA5}">
                      <a16:colId xmlns:a16="http://schemas.microsoft.com/office/drawing/2014/main" val="3098634302"/>
                    </a:ext>
                  </a:extLst>
                </a:gridCol>
              </a:tblGrid>
              <a:tr h="370840">
                <a:tc>
                  <a:txBody>
                    <a:bodyPr/>
                    <a:lstStyle/>
                    <a:p>
                      <a:r>
                        <a:rPr lang="en-US" sz="1600" dirty="0">
                          <a:effectLst/>
                        </a:rPr>
                        <a:t>Feature</a:t>
                      </a:r>
                      <a:endParaRPr lang="en-US" sz="1600" dirty="0">
                        <a:effectLst/>
                        <a:latin typeface="Gotham Bold" pitchFamily="2" charset="0"/>
                      </a:endParaRPr>
                    </a:p>
                  </a:txBody>
                  <a:tcPr marT="91440" marB="91440" anchor="b"/>
                </a:tc>
                <a:tc>
                  <a:txBody>
                    <a:bodyPr/>
                    <a:lstStyle/>
                    <a:p>
                      <a:r>
                        <a:rPr lang="en-US" sz="1600" dirty="0" err="1">
                          <a:effectLst/>
                        </a:rPr>
                        <a:t>Apoplastic</a:t>
                      </a:r>
                      <a:r>
                        <a:rPr lang="en-US" sz="1600" dirty="0">
                          <a:effectLst/>
                        </a:rPr>
                        <a:t> loading </a:t>
                      </a:r>
                      <a:endParaRPr lang="en-US" sz="1600" dirty="0">
                        <a:effectLst/>
                        <a:latin typeface="Gotham Bold" pitchFamily="2" charset="0"/>
                      </a:endParaRPr>
                    </a:p>
                  </a:txBody>
                  <a:tcPr marT="91440" marB="91440" anchor="b"/>
                </a:tc>
                <a:tc>
                  <a:txBody>
                    <a:bodyPr/>
                    <a:lstStyle/>
                    <a:p>
                      <a:r>
                        <a:rPr lang="en-US" sz="1600">
                          <a:effectLst/>
                        </a:rPr>
                        <a:t>Symplasmic oligomer trapping</a:t>
                      </a:r>
                      <a:endParaRPr lang="en-US" sz="1600">
                        <a:effectLst/>
                        <a:latin typeface="Gotham Bold" pitchFamily="2" charset="0"/>
                      </a:endParaRPr>
                    </a:p>
                  </a:txBody>
                  <a:tcPr marT="91440" marB="91440" anchor="b"/>
                </a:tc>
                <a:tc>
                  <a:txBody>
                    <a:bodyPr/>
                    <a:lstStyle/>
                    <a:p>
                      <a:r>
                        <a:rPr lang="en-US" sz="1600">
                          <a:effectLst/>
                        </a:rPr>
                        <a:t>Passive symplasmic loading</a:t>
                      </a:r>
                      <a:endParaRPr lang="en-US" sz="1600">
                        <a:effectLst/>
                        <a:latin typeface="Gotham Bold" pitchFamily="2" charset="0"/>
                      </a:endParaRPr>
                    </a:p>
                  </a:txBody>
                  <a:tcPr marT="91440" marB="91440" anchor="b"/>
                </a:tc>
                <a:extLst>
                  <a:ext uri="{0D108BD9-81ED-4DB2-BD59-A6C34878D82A}">
                    <a16:rowId xmlns:a16="http://schemas.microsoft.com/office/drawing/2014/main" val="937405094"/>
                  </a:ext>
                </a:extLst>
              </a:tr>
              <a:tr h="370840">
                <a:tc>
                  <a:txBody>
                    <a:bodyPr/>
                    <a:lstStyle/>
                    <a:p>
                      <a:r>
                        <a:rPr lang="en-US" sz="1600" dirty="0">
                          <a:effectLst/>
                        </a:rPr>
                        <a:t>Transport sugar</a:t>
                      </a:r>
                      <a:endParaRPr lang="en-US" sz="1600" dirty="0">
                        <a:effectLst/>
                        <a:latin typeface="Gotham Bold" pitchFamily="2" charset="0"/>
                      </a:endParaRPr>
                    </a:p>
                  </a:txBody>
                  <a:tcPr marT="91440" marB="91440"/>
                </a:tc>
                <a:tc>
                  <a:txBody>
                    <a:bodyPr/>
                    <a:lstStyle/>
                    <a:p>
                      <a:r>
                        <a:rPr lang="en-US" sz="1600">
                          <a:effectLst/>
                        </a:rPr>
                        <a:t>Sucrose</a:t>
                      </a:r>
                      <a:endParaRPr lang="en-US" sz="1600">
                        <a:effectLst/>
                        <a:latin typeface="Gotham Bold" pitchFamily="2" charset="0"/>
                      </a:endParaRPr>
                    </a:p>
                  </a:txBody>
                  <a:tcPr marT="91440" marB="91440"/>
                </a:tc>
                <a:tc>
                  <a:txBody>
                    <a:bodyPr/>
                    <a:lstStyle/>
                    <a:p>
                      <a:r>
                        <a:rPr lang="en-US" sz="1600">
                          <a:effectLst/>
                        </a:rPr>
                        <a:t>Raffinose and stachyose in addition to sucrose</a:t>
                      </a:r>
                      <a:endParaRPr lang="en-US" sz="1600">
                        <a:effectLst/>
                        <a:latin typeface="Gotham Bold" pitchFamily="2" charset="0"/>
                      </a:endParaRPr>
                    </a:p>
                  </a:txBody>
                  <a:tcPr marT="91440" marB="91440"/>
                </a:tc>
                <a:tc>
                  <a:txBody>
                    <a:bodyPr/>
                    <a:lstStyle/>
                    <a:p>
                      <a:r>
                        <a:rPr lang="en-US" sz="1600">
                          <a:effectLst/>
                        </a:rPr>
                        <a:t>Sucrose and sugar alcohols</a:t>
                      </a:r>
                      <a:endParaRPr lang="en-US" sz="1600">
                        <a:effectLst/>
                        <a:latin typeface="Gotham Bold" pitchFamily="2" charset="0"/>
                      </a:endParaRPr>
                    </a:p>
                  </a:txBody>
                  <a:tcPr marT="91440" marB="91440"/>
                </a:tc>
                <a:extLst>
                  <a:ext uri="{0D108BD9-81ED-4DB2-BD59-A6C34878D82A}">
                    <a16:rowId xmlns:a16="http://schemas.microsoft.com/office/drawing/2014/main" val="1396041444"/>
                  </a:ext>
                </a:extLst>
              </a:tr>
              <a:tr h="370840">
                <a:tc>
                  <a:txBody>
                    <a:bodyPr/>
                    <a:lstStyle/>
                    <a:p>
                      <a:r>
                        <a:rPr lang="en-US" sz="1600" dirty="0">
                          <a:effectLst/>
                        </a:rPr>
                        <a:t>Characteristic companion cells </a:t>
                      </a:r>
                      <a:endParaRPr lang="en-US" sz="1600" dirty="0">
                        <a:effectLst/>
                        <a:latin typeface="Gotham Bold" pitchFamily="2" charset="0"/>
                      </a:endParaRPr>
                    </a:p>
                  </a:txBody>
                  <a:tcPr marT="91440" marB="91440"/>
                </a:tc>
                <a:tc>
                  <a:txBody>
                    <a:bodyPr/>
                    <a:lstStyle/>
                    <a:p>
                      <a:r>
                        <a:rPr lang="en-US" sz="1600">
                          <a:effectLst/>
                        </a:rPr>
                        <a:t>Ordinary companion cells or transfer cells</a:t>
                      </a:r>
                      <a:endParaRPr lang="en-US" sz="1600">
                        <a:effectLst/>
                        <a:latin typeface="Gotham Bold" pitchFamily="2" charset="0"/>
                      </a:endParaRPr>
                    </a:p>
                  </a:txBody>
                  <a:tcPr marT="91440" marB="91440"/>
                </a:tc>
                <a:tc>
                  <a:txBody>
                    <a:bodyPr/>
                    <a:lstStyle/>
                    <a:p>
                      <a:r>
                        <a:rPr lang="en-US" sz="1600">
                          <a:effectLst/>
                        </a:rPr>
                        <a:t>Intermediary cells</a:t>
                      </a:r>
                      <a:endParaRPr lang="en-US" sz="1600">
                        <a:effectLst/>
                        <a:latin typeface="Gotham Bold" pitchFamily="2" charset="0"/>
                      </a:endParaRPr>
                    </a:p>
                  </a:txBody>
                  <a:tcPr marT="91440" marB="91440"/>
                </a:tc>
                <a:tc>
                  <a:txBody>
                    <a:bodyPr/>
                    <a:lstStyle/>
                    <a:p>
                      <a:r>
                        <a:rPr lang="en-US" sz="1600">
                          <a:effectLst/>
                        </a:rPr>
                        <a:t>Ordinary companion cells</a:t>
                      </a:r>
                      <a:endParaRPr lang="en-US" sz="1600">
                        <a:effectLst/>
                        <a:latin typeface="Gotham Bold" pitchFamily="2" charset="0"/>
                      </a:endParaRPr>
                    </a:p>
                  </a:txBody>
                  <a:tcPr marT="91440" marB="91440"/>
                </a:tc>
                <a:extLst>
                  <a:ext uri="{0D108BD9-81ED-4DB2-BD59-A6C34878D82A}">
                    <a16:rowId xmlns:a16="http://schemas.microsoft.com/office/drawing/2014/main" val="2193410632"/>
                  </a:ext>
                </a:extLst>
              </a:tr>
              <a:tr h="370840">
                <a:tc>
                  <a:txBody>
                    <a:bodyPr/>
                    <a:lstStyle/>
                    <a:p>
                      <a:r>
                        <a:rPr lang="en-US" sz="1600">
                          <a:effectLst/>
                        </a:rPr>
                        <a:t>Number and conductivity of plasmo-desmata connecting the SE–CC complex to surrounding cells</a:t>
                      </a:r>
                      <a:endParaRPr lang="en-US" sz="1600">
                        <a:effectLst/>
                        <a:latin typeface="Gotham Bold" pitchFamily="2" charset="0"/>
                      </a:endParaRPr>
                    </a:p>
                  </a:txBody>
                  <a:tcPr marT="91440" marB="91440"/>
                </a:tc>
                <a:tc>
                  <a:txBody>
                    <a:bodyPr/>
                    <a:lstStyle/>
                    <a:p>
                      <a:r>
                        <a:rPr lang="en-US" sz="1600" dirty="0">
                          <a:effectLst/>
                        </a:rPr>
                        <a:t>Low</a:t>
                      </a:r>
                      <a:endParaRPr lang="en-US" sz="1600" dirty="0">
                        <a:effectLst/>
                        <a:latin typeface="Gotham Bold" pitchFamily="2" charset="0"/>
                      </a:endParaRPr>
                    </a:p>
                  </a:txBody>
                  <a:tcPr marT="91440" marB="91440"/>
                </a:tc>
                <a:tc>
                  <a:txBody>
                    <a:bodyPr/>
                    <a:lstStyle/>
                    <a:p>
                      <a:r>
                        <a:rPr lang="en-US" sz="1600">
                          <a:effectLst/>
                        </a:rPr>
                        <a:t>High</a:t>
                      </a:r>
                      <a:endParaRPr lang="en-US" sz="1600">
                        <a:effectLst/>
                        <a:latin typeface="Gotham Bold" pitchFamily="2" charset="0"/>
                      </a:endParaRPr>
                    </a:p>
                  </a:txBody>
                  <a:tcPr marT="91440" marB="91440"/>
                </a:tc>
                <a:tc>
                  <a:txBody>
                    <a:bodyPr/>
                    <a:lstStyle/>
                    <a:p>
                      <a:r>
                        <a:rPr lang="en-US" sz="1600">
                          <a:effectLst/>
                        </a:rPr>
                        <a:t>High</a:t>
                      </a:r>
                      <a:endParaRPr lang="en-US" sz="1600">
                        <a:effectLst/>
                        <a:latin typeface="Gotham Bold" pitchFamily="2" charset="0"/>
                      </a:endParaRPr>
                    </a:p>
                  </a:txBody>
                  <a:tcPr marT="91440" marB="91440"/>
                </a:tc>
                <a:extLst>
                  <a:ext uri="{0D108BD9-81ED-4DB2-BD59-A6C34878D82A}">
                    <a16:rowId xmlns:a16="http://schemas.microsoft.com/office/drawing/2014/main" val="2541659882"/>
                  </a:ext>
                </a:extLst>
              </a:tr>
              <a:tr h="370840">
                <a:tc>
                  <a:txBody>
                    <a:bodyPr/>
                    <a:lstStyle/>
                    <a:p>
                      <a:r>
                        <a:rPr lang="en-US" sz="1600" dirty="0">
                          <a:effectLst/>
                        </a:rPr>
                        <a:t>Dependence on active carriers in SE–CC complex</a:t>
                      </a:r>
                      <a:endParaRPr lang="en-US" sz="1600" dirty="0">
                        <a:effectLst/>
                        <a:latin typeface="Gotham Bold" pitchFamily="2" charset="0"/>
                      </a:endParaRPr>
                    </a:p>
                  </a:txBody>
                  <a:tcPr marT="91440" marB="91440"/>
                </a:tc>
                <a:tc>
                  <a:txBody>
                    <a:bodyPr/>
                    <a:lstStyle/>
                    <a:p>
                      <a:r>
                        <a:rPr lang="en-US" sz="1600">
                          <a:effectLst/>
                        </a:rPr>
                        <a:t>Transporter driven</a:t>
                      </a:r>
                      <a:endParaRPr lang="en-US" sz="1600">
                        <a:effectLst/>
                        <a:latin typeface="Gotham Bold" pitchFamily="2" charset="0"/>
                      </a:endParaRPr>
                    </a:p>
                  </a:txBody>
                  <a:tcPr marT="91440" marB="91440"/>
                </a:tc>
                <a:tc>
                  <a:txBody>
                    <a:bodyPr/>
                    <a:lstStyle/>
                    <a:p>
                      <a:r>
                        <a:rPr lang="en-US" sz="1600">
                          <a:effectLst/>
                        </a:rPr>
                        <a:t>Independent of transporters </a:t>
                      </a:r>
                      <a:endParaRPr lang="en-US" sz="1600">
                        <a:effectLst/>
                        <a:latin typeface="Gotham Bold" pitchFamily="2" charset="0"/>
                      </a:endParaRPr>
                    </a:p>
                  </a:txBody>
                  <a:tcPr marT="91440" marB="91440"/>
                </a:tc>
                <a:tc>
                  <a:txBody>
                    <a:bodyPr/>
                    <a:lstStyle/>
                    <a:p>
                      <a:r>
                        <a:rPr lang="en-US" sz="1600">
                          <a:effectLst/>
                        </a:rPr>
                        <a:t>Independent of transporters</a:t>
                      </a:r>
                      <a:endParaRPr lang="en-US" sz="1600">
                        <a:effectLst/>
                        <a:latin typeface="Gotham Bold" pitchFamily="2" charset="0"/>
                      </a:endParaRPr>
                    </a:p>
                  </a:txBody>
                  <a:tcPr marT="91440" marB="91440"/>
                </a:tc>
                <a:extLst>
                  <a:ext uri="{0D108BD9-81ED-4DB2-BD59-A6C34878D82A}">
                    <a16:rowId xmlns:a16="http://schemas.microsoft.com/office/drawing/2014/main" val="4161125047"/>
                  </a:ext>
                </a:extLst>
              </a:tr>
              <a:tr h="370840">
                <a:tc>
                  <a:txBody>
                    <a:bodyPr/>
                    <a:lstStyle/>
                    <a:p>
                      <a:r>
                        <a:rPr lang="en-US" sz="1600" dirty="0">
                          <a:effectLst/>
                        </a:rPr>
                        <a:t>Overall concentration of transport sugars in source leaves</a:t>
                      </a:r>
                      <a:endParaRPr lang="en-US" sz="1600" dirty="0">
                        <a:effectLst/>
                        <a:latin typeface="Gotham Bold" pitchFamily="2" charset="0"/>
                      </a:endParaRPr>
                    </a:p>
                  </a:txBody>
                  <a:tcPr marT="91440" marB="91440"/>
                </a:tc>
                <a:tc>
                  <a:txBody>
                    <a:bodyPr/>
                    <a:lstStyle/>
                    <a:p>
                      <a:r>
                        <a:rPr lang="en-US" sz="1600">
                          <a:effectLst/>
                        </a:rPr>
                        <a:t>Low</a:t>
                      </a:r>
                      <a:endParaRPr lang="en-US" sz="1600">
                        <a:effectLst/>
                        <a:latin typeface="Gotham Bold" pitchFamily="2" charset="0"/>
                      </a:endParaRPr>
                    </a:p>
                  </a:txBody>
                  <a:tcPr marT="91440" marB="91440"/>
                </a:tc>
                <a:tc>
                  <a:txBody>
                    <a:bodyPr/>
                    <a:lstStyle/>
                    <a:p>
                      <a:r>
                        <a:rPr lang="en-US" sz="1600">
                          <a:effectLst/>
                        </a:rPr>
                        <a:t>Low</a:t>
                      </a:r>
                      <a:endParaRPr lang="en-US" sz="1600">
                        <a:effectLst/>
                        <a:latin typeface="Gotham Bold" pitchFamily="2" charset="0"/>
                      </a:endParaRPr>
                    </a:p>
                  </a:txBody>
                  <a:tcPr marT="91440" marB="91440"/>
                </a:tc>
                <a:tc>
                  <a:txBody>
                    <a:bodyPr/>
                    <a:lstStyle/>
                    <a:p>
                      <a:r>
                        <a:rPr lang="en-US" sz="1600">
                          <a:effectLst/>
                        </a:rPr>
                        <a:t>High</a:t>
                      </a:r>
                      <a:endParaRPr lang="en-US" sz="1600">
                        <a:effectLst/>
                        <a:latin typeface="Gotham Bold" pitchFamily="2" charset="0"/>
                      </a:endParaRPr>
                    </a:p>
                  </a:txBody>
                  <a:tcPr marT="91440" marB="91440"/>
                </a:tc>
                <a:extLst>
                  <a:ext uri="{0D108BD9-81ED-4DB2-BD59-A6C34878D82A}">
                    <a16:rowId xmlns:a16="http://schemas.microsoft.com/office/drawing/2014/main" val="2384676778"/>
                  </a:ext>
                </a:extLst>
              </a:tr>
              <a:tr h="370840">
                <a:tc>
                  <a:txBody>
                    <a:bodyPr/>
                    <a:lstStyle/>
                    <a:p>
                      <a:r>
                        <a:rPr lang="en-US" sz="1600">
                          <a:effectLst/>
                        </a:rPr>
                        <a:t>Cell type in which driving force for long-distance transport is generated</a:t>
                      </a:r>
                      <a:endParaRPr lang="en-US" sz="1600">
                        <a:effectLst/>
                        <a:latin typeface="Gotham Bold" pitchFamily="2" charset="0"/>
                      </a:endParaRPr>
                    </a:p>
                  </a:txBody>
                  <a:tcPr marT="91440" marB="91440"/>
                </a:tc>
                <a:tc>
                  <a:txBody>
                    <a:bodyPr/>
                    <a:lstStyle/>
                    <a:p>
                      <a:r>
                        <a:rPr lang="en-US" sz="1600">
                          <a:effectLst/>
                        </a:rPr>
                        <a:t>Sieve element–companion cell complex</a:t>
                      </a:r>
                      <a:endParaRPr lang="en-US" sz="1600">
                        <a:effectLst/>
                        <a:latin typeface="Gotham Bold" pitchFamily="2" charset="0"/>
                      </a:endParaRPr>
                    </a:p>
                  </a:txBody>
                  <a:tcPr marT="91440" marB="91440"/>
                </a:tc>
                <a:tc>
                  <a:txBody>
                    <a:bodyPr/>
                    <a:lstStyle/>
                    <a:p>
                      <a:r>
                        <a:rPr lang="en-US" sz="1600">
                          <a:effectLst/>
                        </a:rPr>
                        <a:t>Intermediary cells</a:t>
                      </a:r>
                      <a:endParaRPr lang="en-US" sz="1600">
                        <a:effectLst/>
                        <a:latin typeface="Gotham Bold" pitchFamily="2" charset="0"/>
                      </a:endParaRPr>
                    </a:p>
                  </a:txBody>
                  <a:tcPr marT="91440" marB="91440"/>
                </a:tc>
                <a:tc>
                  <a:txBody>
                    <a:bodyPr/>
                    <a:lstStyle/>
                    <a:p>
                      <a:r>
                        <a:rPr lang="en-US" sz="1600">
                          <a:effectLst/>
                        </a:rPr>
                        <a:t>Mesophyll</a:t>
                      </a:r>
                      <a:endParaRPr lang="en-US" sz="1600">
                        <a:effectLst/>
                        <a:latin typeface="Gotham Bold" pitchFamily="2" charset="0"/>
                      </a:endParaRPr>
                    </a:p>
                  </a:txBody>
                  <a:tcPr marT="91440" marB="91440"/>
                </a:tc>
                <a:extLst>
                  <a:ext uri="{0D108BD9-81ED-4DB2-BD59-A6C34878D82A}">
                    <a16:rowId xmlns:a16="http://schemas.microsoft.com/office/drawing/2014/main" val="1622356081"/>
                  </a:ext>
                </a:extLst>
              </a:tr>
              <a:tr h="370840">
                <a:tc>
                  <a:txBody>
                    <a:bodyPr/>
                    <a:lstStyle/>
                    <a:p>
                      <a:r>
                        <a:rPr lang="en-US" sz="1600">
                          <a:effectLst/>
                        </a:rPr>
                        <a:t>Growth habit</a:t>
                      </a:r>
                      <a:endParaRPr lang="en-US" sz="1600">
                        <a:effectLst/>
                        <a:latin typeface="Gotham Bold" pitchFamily="2" charset="0"/>
                      </a:endParaRPr>
                    </a:p>
                  </a:txBody>
                  <a:tcPr marT="91440" marB="91440"/>
                </a:tc>
                <a:tc>
                  <a:txBody>
                    <a:bodyPr/>
                    <a:lstStyle/>
                    <a:p>
                      <a:r>
                        <a:rPr lang="en-US" sz="1600">
                          <a:effectLst/>
                        </a:rPr>
                        <a:t>Mainly herbaceous</a:t>
                      </a:r>
                      <a:endParaRPr lang="en-US" sz="1600">
                        <a:effectLst/>
                        <a:latin typeface="Gotham Bold" pitchFamily="2" charset="0"/>
                      </a:endParaRPr>
                    </a:p>
                  </a:txBody>
                  <a:tcPr marT="91440" marB="91440"/>
                </a:tc>
                <a:tc>
                  <a:txBody>
                    <a:bodyPr/>
                    <a:lstStyle/>
                    <a:p>
                      <a:r>
                        <a:rPr lang="en-US" sz="1600">
                          <a:effectLst/>
                        </a:rPr>
                        <a:t>Herbs and woody species </a:t>
                      </a:r>
                      <a:endParaRPr lang="en-US" sz="1600">
                        <a:effectLst/>
                        <a:latin typeface="Gotham Bold" pitchFamily="2" charset="0"/>
                      </a:endParaRPr>
                    </a:p>
                  </a:txBody>
                  <a:tcPr marT="91440" marB="91440"/>
                </a:tc>
                <a:tc>
                  <a:txBody>
                    <a:bodyPr/>
                    <a:lstStyle/>
                    <a:p>
                      <a:r>
                        <a:rPr lang="en-US" sz="1600" dirty="0">
                          <a:effectLst/>
                        </a:rPr>
                        <a:t>Mainly trees</a:t>
                      </a:r>
                      <a:endParaRPr lang="en-US" sz="1600" dirty="0">
                        <a:effectLst/>
                        <a:latin typeface="Gotham Bold" pitchFamily="2" charset="0"/>
                      </a:endParaRPr>
                    </a:p>
                  </a:txBody>
                  <a:tcPr marT="91440" marB="91440"/>
                </a:tc>
                <a:extLst>
                  <a:ext uri="{0D108BD9-81ED-4DB2-BD59-A6C34878D82A}">
                    <a16:rowId xmlns:a16="http://schemas.microsoft.com/office/drawing/2014/main" val="512397480"/>
                  </a:ext>
                </a:extLst>
              </a:tr>
            </a:tbl>
          </a:graphicData>
        </a:graphic>
      </p:graphicFrame>
      <p:sp>
        <p:nvSpPr>
          <p:cNvPr id="3" name="Content Placeholder 2">
            <a:extLst>
              <a:ext uri="{FF2B5EF4-FFF2-40B4-BE49-F238E27FC236}">
                <a16:creationId xmlns:a16="http://schemas.microsoft.com/office/drawing/2014/main" id="{1465DEFB-B2E6-6743-A7BF-034F1A813721}"/>
              </a:ext>
            </a:extLst>
          </p:cNvPr>
          <p:cNvSpPr>
            <a:spLocks noGrp="1"/>
          </p:cNvSpPr>
          <p:nvPr>
            <p:ph sz="quarter" idx="12"/>
          </p:nvPr>
        </p:nvSpPr>
        <p:spPr>
          <a:xfrm>
            <a:off x="408432" y="5664425"/>
            <a:ext cx="11375136" cy="1193575"/>
          </a:xfrm>
        </p:spPr>
        <p:txBody>
          <a:bodyPr>
            <a:noAutofit/>
          </a:bodyPr>
          <a:lstStyle/>
          <a:p>
            <a:r>
              <a:rPr lang="en-US" sz="1400" i="1" dirty="0"/>
              <a:t>Sources</a:t>
            </a:r>
            <a:r>
              <a:rPr lang="en-US" sz="1400" dirty="0"/>
              <a:t>: Y. V. </a:t>
            </a:r>
            <a:r>
              <a:rPr lang="en-US" sz="1400" dirty="0" err="1"/>
              <a:t>Gamalei</a:t>
            </a:r>
            <a:r>
              <a:rPr lang="en-US" sz="1400" dirty="0"/>
              <a:t>. 1985. </a:t>
            </a:r>
            <a:r>
              <a:rPr lang="en-US" sz="1400" i="1" dirty="0" err="1"/>
              <a:t>Fiziologiya</a:t>
            </a:r>
            <a:r>
              <a:rPr lang="en-US" sz="1400" i="1" dirty="0"/>
              <a:t> </a:t>
            </a:r>
            <a:r>
              <a:rPr lang="en-US" sz="1400" i="1" dirty="0" err="1"/>
              <a:t>Rasenii</a:t>
            </a:r>
            <a:r>
              <a:rPr lang="en-US" sz="1400" dirty="0"/>
              <a:t> (Moscow) 32: 886–875; A. J. E. van Bel et al. 1992. </a:t>
            </a:r>
            <a:r>
              <a:rPr lang="en-US" sz="1400" i="1" dirty="0"/>
              <a:t>Acta Bot. </a:t>
            </a:r>
            <a:r>
              <a:rPr lang="en-US" sz="1400" i="1" dirty="0" err="1"/>
              <a:t>Neerl</a:t>
            </a:r>
            <a:r>
              <a:rPr lang="en-US" sz="1400" i="1" dirty="0"/>
              <a:t>. </a:t>
            </a:r>
            <a:r>
              <a:rPr lang="en-US" sz="1400" dirty="0"/>
              <a:t>41: 121–141; E. A. Rennie and R. Turgeon. 2009. </a:t>
            </a:r>
            <a:r>
              <a:rPr lang="en-US" sz="1400" i="1" dirty="0"/>
              <a:t>Proc. Natl. Acad. Sci. USA</a:t>
            </a:r>
            <a:r>
              <a:rPr lang="en-US" sz="1400" dirty="0"/>
              <a:t> 106: 14163–14167</a:t>
            </a:r>
          </a:p>
          <a:p>
            <a:r>
              <a:rPr lang="en-US" sz="1400" i="1" dirty="0"/>
              <a:t>Note</a:t>
            </a:r>
            <a:r>
              <a:rPr lang="en-US" sz="1400" dirty="0"/>
              <a:t>: Plants using all three mechanisms of phloem loading may also transport sugar alcohols. In addition, some species may load both </a:t>
            </a:r>
            <a:r>
              <a:rPr lang="en-US" sz="1400" dirty="0" err="1"/>
              <a:t>apoplastically</a:t>
            </a:r>
            <a:r>
              <a:rPr lang="en-US" sz="1400" dirty="0"/>
              <a:t> and </a:t>
            </a:r>
            <a:r>
              <a:rPr lang="en-US" sz="1400" dirty="0" err="1"/>
              <a:t>symplasmically</a:t>
            </a:r>
            <a:r>
              <a:rPr lang="en-US" sz="1400" dirty="0"/>
              <a:t>, since different types of companion cells can be found within the veins of a single species. SE–CC complex, sieve element–companion cell complex.</a:t>
            </a:r>
          </a:p>
        </p:txBody>
      </p:sp>
    </p:spTree>
    <p:extLst>
      <p:ext uri="{BB962C8B-B14F-4D97-AF65-F5344CB8AC3E}">
        <p14:creationId xmlns:p14="http://schemas.microsoft.com/office/powerpoint/2010/main" val="3583961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D849-7903-8A45-BCDF-FFD523FABD1A}"/>
              </a:ext>
            </a:extLst>
          </p:cNvPr>
          <p:cNvSpPr>
            <a:spLocks noGrp="1"/>
          </p:cNvSpPr>
          <p:nvPr>
            <p:ph type="title"/>
          </p:nvPr>
        </p:nvSpPr>
        <p:spPr/>
        <p:txBody>
          <a:bodyPr/>
          <a:lstStyle/>
          <a:p>
            <a:r>
              <a:rPr lang="en-US" dirty="0"/>
              <a:t>Figure 12.15  Pressure-flow model of translocation in the phloem </a:t>
            </a:r>
          </a:p>
        </p:txBody>
      </p:sp>
      <p:pic>
        <p:nvPicPr>
          <p:cNvPr id="8" name="Content Placeholder 7" descr="An illustration of xylem vessel elements and phloem sieve elements depicts the pressure-flow hypothesis which shows the case of apoplastic phloem loading. The active phloem loading into sieve elements decreases the solute potential, water enters and high turgor pressure results. Pressure-driven bulk flow of water and solute from source to sink. The phloem unloading increases the solute potential, water flows out, and a lower turgor pressure results. The possible values of water potential, osmotic potential, and pressure potential in the xylem and phloem are given as follows. xylem vessel elements: Water potential: negative 0.6 megapascals to negative 0.8 megapascals. Osmotic potential: negative 0.1 megapascals to negative 0.1 megapascals. Pressure potential: Negative 0.5 megapascal to negative 0.7 megapascals. Phloem sieve elements: Water potential: negative 0.4 megapascals to negative 1.1 megapascals. Osmotic potential: negative 0.7 megapascals to negative 1.7 megapascals. Pressure potential: Negative 0.3 megapascal to 0.6 megapascals.">
            <a:extLst>
              <a:ext uri="{FF2B5EF4-FFF2-40B4-BE49-F238E27FC236}">
                <a16:creationId xmlns:a16="http://schemas.microsoft.com/office/drawing/2014/main" id="{531A2DB5-EABC-0244-AA78-5FFEE147FAAB}"/>
              </a:ext>
            </a:extLst>
          </p:cNvPr>
          <p:cNvPicPr>
            <a:picLocks noGrp="1" noChangeAspect="1"/>
          </p:cNvPicPr>
          <p:nvPr>
            <p:ph sz="quarter" idx="10"/>
          </p:nvPr>
        </p:nvPicPr>
        <p:blipFill>
          <a:blip r:embed="rId3"/>
          <a:stretch>
            <a:fillRect/>
          </a:stretch>
        </p:blipFill>
        <p:spPr>
          <a:xfrm>
            <a:off x="2268715" y="479425"/>
            <a:ext cx="7654571" cy="6300788"/>
          </a:xfrm>
        </p:spPr>
      </p:pic>
    </p:spTree>
    <p:extLst>
      <p:ext uri="{BB962C8B-B14F-4D97-AF65-F5344CB8AC3E}">
        <p14:creationId xmlns:p14="http://schemas.microsoft.com/office/powerpoint/2010/main" val="354560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C7FD-4C03-3142-BBF2-33C7FFADC52B}"/>
              </a:ext>
            </a:extLst>
          </p:cNvPr>
          <p:cNvSpPr>
            <a:spLocks noGrp="1"/>
          </p:cNvSpPr>
          <p:nvPr>
            <p:ph type="title"/>
          </p:nvPr>
        </p:nvSpPr>
        <p:spPr/>
        <p:txBody>
          <a:bodyPr/>
          <a:lstStyle/>
          <a:p>
            <a:r>
              <a:rPr lang="en-US" dirty="0"/>
              <a:t>Figure 12.16  Sieve plate pores and sieve tubes in Arabidopsis </a:t>
            </a:r>
          </a:p>
        </p:txBody>
      </p:sp>
      <p:pic>
        <p:nvPicPr>
          <p:cNvPr id="6" name="Content Placeholder 5" descr="A micrograph depicts sieve plate pores that are unobstructed with any matter.&#10;&#10;A micrograph depicts living root sieve tubes. The sieve plates are fused in the center and the edges of the sieve tubes are streaky.&#10;&#10;A micrograph depicts patches of the endoplasmic reticulum, surrounded by a delicate filament meshwork.&#10;&#10;A micrograph depicts the two horizontal walls of the sieve tube, with two horizontal tubular parallel structures within i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67258" y="479425"/>
            <a:ext cx="6857484" cy="6300788"/>
          </a:xfrm>
        </p:spPr>
      </p:pic>
    </p:spTree>
    <p:extLst>
      <p:ext uri="{BB962C8B-B14F-4D97-AF65-F5344CB8AC3E}">
        <p14:creationId xmlns:p14="http://schemas.microsoft.com/office/powerpoint/2010/main" val="380798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2296A-2A25-C04C-B0E2-E315052215F9}"/>
              </a:ext>
            </a:extLst>
          </p:cNvPr>
          <p:cNvSpPr>
            <a:spLocks noGrp="1"/>
          </p:cNvSpPr>
          <p:nvPr>
            <p:ph type="title"/>
          </p:nvPr>
        </p:nvSpPr>
        <p:spPr/>
        <p:txBody>
          <a:bodyPr/>
          <a:lstStyle/>
          <a:p>
            <a:r>
              <a:rPr lang="en-US" dirty="0"/>
              <a:t>Figure 12.16  Sieve plate pores and sieve tubes in Arabidopsis (Part 1)</a:t>
            </a:r>
          </a:p>
        </p:txBody>
      </p:sp>
      <p:pic>
        <p:nvPicPr>
          <p:cNvPr id="6" name="Content Placeholder 5" descr="A micrograph depicts sieve plate pores that are unobstructed with any matter.&#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92324" y="479425"/>
            <a:ext cx="5807352" cy="6300788"/>
          </a:xfrm>
        </p:spPr>
      </p:pic>
    </p:spTree>
    <p:extLst>
      <p:ext uri="{BB962C8B-B14F-4D97-AF65-F5344CB8AC3E}">
        <p14:creationId xmlns:p14="http://schemas.microsoft.com/office/powerpoint/2010/main" val="905885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8EE2A-5780-A842-84CE-434FA663D946}"/>
              </a:ext>
            </a:extLst>
          </p:cNvPr>
          <p:cNvSpPr>
            <a:spLocks noGrp="1"/>
          </p:cNvSpPr>
          <p:nvPr>
            <p:ph type="title"/>
          </p:nvPr>
        </p:nvSpPr>
        <p:spPr/>
        <p:txBody>
          <a:bodyPr/>
          <a:lstStyle/>
          <a:p>
            <a:r>
              <a:rPr lang="en-US" dirty="0"/>
              <a:t>Figure 12.16  Sieve plate pores and sieve tubes in Arabidopsis (Part 2)</a:t>
            </a:r>
          </a:p>
        </p:txBody>
      </p:sp>
      <p:pic>
        <p:nvPicPr>
          <p:cNvPr id="6" name="Content Placeholder 5" descr="A micrograph depicts living root sieve tubes. The sieve plates are fused in the center and the edges of the sieve tubes are streaky.&#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67102"/>
            <a:ext cx="11376025" cy="5725433"/>
          </a:xfrm>
        </p:spPr>
      </p:pic>
    </p:spTree>
    <p:extLst>
      <p:ext uri="{BB962C8B-B14F-4D97-AF65-F5344CB8AC3E}">
        <p14:creationId xmlns:p14="http://schemas.microsoft.com/office/powerpoint/2010/main" val="1337669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744D-26D7-594C-A969-624F0BB92048}"/>
              </a:ext>
            </a:extLst>
          </p:cNvPr>
          <p:cNvSpPr>
            <a:spLocks noGrp="1"/>
          </p:cNvSpPr>
          <p:nvPr>
            <p:ph type="title"/>
          </p:nvPr>
        </p:nvSpPr>
        <p:spPr/>
        <p:txBody>
          <a:bodyPr/>
          <a:lstStyle/>
          <a:p>
            <a:r>
              <a:rPr lang="en-US" dirty="0"/>
              <a:t>Figure 12.16  Sieve plate pores and sieve tubes in Arabidopsis (Part 3)</a:t>
            </a:r>
          </a:p>
        </p:txBody>
      </p:sp>
      <p:pic>
        <p:nvPicPr>
          <p:cNvPr id="6" name="Content Placeholder 5" descr="A micrograph depicts patches of the endoplasmic reticulum, surrounded by a delicate filament meshwork.&#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513614"/>
            <a:ext cx="11376025" cy="6232409"/>
          </a:xfrm>
        </p:spPr>
      </p:pic>
    </p:spTree>
    <p:extLst>
      <p:ext uri="{BB962C8B-B14F-4D97-AF65-F5344CB8AC3E}">
        <p14:creationId xmlns:p14="http://schemas.microsoft.com/office/powerpoint/2010/main" val="1933407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115CF-416F-AB4C-914B-2405B04A1AC3}"/>
              </a:ext>
            </a:extLst>
          </p:cNvPr>
          <p:cNvSpPr>
            <a:spLocks noGrp="1"/>
          </p:cNvSpPr>
          <p:nvPr>
            <p:ph type="title"/>
          </p:nvPr>
        </p:nvSpPr>
        <p:spPr/>
        <p:txBody>
          <a:bodyPr/>
          <a:lstStyle/>
          <a:p>
            <a:r>
              <a:rPr lang="en-US" dirty="0"/>
              <a:t>Figure 12.16  Sieve plate pores and sieve tubes in Arabidopsis (Part 4)</a:t>
            </a:r>
          </a:p>
        </p:txBody>
      </p:sp>
      <p:pic>
        <p:nvPicPr>
          <p:cNvPr id="6" name="Content Placeholder 5" descr="A micrograph depicts the two horizontal walls of the sieve tube, with two horizontal tubular parallel structures within i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172498"/>
            <a:ext cx="11376025" cy="4914642"/>
          </a:xfrm>
        </p:spPr>
      </p:pic>
    </p:spTree>
    <p:extLst>
      <p:ext uri="{BB962C8B-B14F-4D97-AF65-F5344CB8AC3E}">
        <p14:creationId xmlns:p14="http://schemas.microsoft.com/office/powerpoint/2010/main" val="1381299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2446E2-9821-B747-87FD-7D6BF4343186}"/>
              </a:ext>
            </a:extLst>
          </p:cNvPr>
          <p:cNvSpPr>
            <a:spLocks noGrp="1"/>
          </p:cNvSpPr>
          <p:nvPr>
            <p:ph type="title"/>
          </p:nvPr>
        </p:nvSpPr>
        <p:spPr/>
        <p:txBody>
          <a:bodyPr/>
          <a:lstStyle/>
          <a:p>
            <a:r>
              <a:rPr lang="en-US" dirty="0"/>
              <a:t>Table 12.3  The composition of phloem sap, collected as an exudate from cuts in the phloem</a:t>
            </a:r>
          </a:p>
        </p:txBody>
      </p:sp>
      <p:graphicFrame>
        <p:nvGraphicFramePr>
          <p:cNvPr id="6" name="Table 6" descr="Table data">
            <a:extLst>
              <a:ext uri="{FF2B5EF4-FFF2-40B4-BE49-F238E27FC236}">
                <a16:creationId xmlns:a16="http://schemas.microsoft.com/office/drawing/2014/main" id="{E5DB28D0-D7ED-C045-BFA2-D3BD0FF581D6}"/>
              </a:ext>
            </a:extLst>
          </p:cNvPr>
          <p:cNvGraphicFramePr>
            <a:graphicFrameLocks noGrp="1"/>
          </p:cNvGraphicFramePr>
          <p:nvPr>
            <p:ph sz="quarter" idx="10"/>
            <p:extLst>
              <p:ext uri="{D42A27DB-BD31-4B8C-83A1-F6EECF244321}">
                <p14:modId xmlns:p14="http://schemas.microsoft.com/office/powerpoint/2010/main" val="2349674602"/>
              </p:ext>
            </p:extLst>
          </p:nvPr>
        </p:nvGraphicFramePr>
        <p:xfrm>
          <a:off x="233320" y="520700"/>
          <a:ext cx="11725360" cy="5307330"/>
        </p:xfrm>
        <a:graphic>
          <a:graphicData uri="http://schemas.openxmlformats.org/drawingml/2006/table">
            <a:tbl>
              <a:tblPr firstRow="1" bandRow="1">
                <a:tableStyleId>{5C22544A-7EE6-4342-B048-85BDC9FD1C3A}</a:tableStyleId>
              </a:tblPr>
              <a:tblGrid>
                <a:gridCol w="1700676">
                  <a:extLst>
                    <a:ext uri="{9D8B030D-6E8A-4147-A177-3AD203B41FA5}">
                      <a16:colId xmlns:a16="http://schemas.microsoft.com/office/drawing/2014/main" val="1809696633"/>
                    </a:ext>
                  </a:extLst>
                </a:gridCol>
                <a:gridCol w="3066882">
                  <a:extLst>
                    <a:ext uri="{9D8B030D-6E8A-4147-A177-3AD203B41FA5}">
                      <a16:colId xmlns:a16="http://schemas.microsoft.com/office/drawing/2014/main" val="4241138576"/>
                    </a:ext>
                  </a:extLst>
                </a:gridCol>
                <a:gridCol w="2443795">
                  <a:extLst>
                    <a:ext uri="{9D8B030D-6E8A-4147-A177-3AD203B41FA5}">
                      <a16:colId xmlns:a16="http://schemas.microsoft.com/office/drawing/2014/main" val="395566371"/>
                    </a:ext>
                  </a:extLst>
                </a:gridCol>
                <a:gridCol w="2225309">
                  <a:extLst>
                    <a:ext uri="{9D8B030D-6E8A-4147-A177-3AD203B41FA5}">
                      <a16:colId xmlns:a16="http://schemas.microsoft.com/office/drawing/2014/main" val="3960249151"/>
                    </a:ext>
                  </a:extLst>
                </a:gridCol>
                <a:gridCol w="2288698">
                  <a:extLst>
                    <a:ext uri="{9D8B030D-6E8A-4147-A177-3AD203B41FA5}">
                      <a16:colId xmlns:a16="http://schemas.microsoft.com/office/drawing/2014/main" val="1414943209"/>
                    </a:ext>
                  </a:extLst>
                </a:gridCol>
              </a:tblGrid>
              <a:tr h="370840">
                <a:tc>
                  <a:txBody>
                    <a:bodyPr/>
                    <a:lstStyle/>
                    <a:p>
                      <a:r>
                        <a:rPr lang="en-US" sz="1600" dirty="0">
                          <a:effectLst/>
                          <a:latin typeface="Calibri" panose="020F0502020204030204" pitchFamily="34" charset="0"/>
                          <a:cs typeface="Calibri" panose="020F0502020204030204" pitchFamily="34" charset="0"/>
                        </a:rPr>
                        <a:t>Component</a:t>
                      </a:r>
                    </a:p>
                  </a:txBody>
                  <a:tcPr marL="38100" marR="38100" marT="38100" marB="571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Calibri" panose="020F0502020204030204" pitchFamily="34" charset="0"/>
                          <a:ea typeface="+mn-ea"/>
                          <a:cs typeface="Calibri" panose="020F0502020204030204" pitchFamily="34" charset="0"/>
                        </a:rPr>
                        <a:t>mg mL</a:t>
                      </a:r>
                      <a:r>
                        <a:rPr lang="en-US" sz="1800" b="1" kern="1200" baseline="30000" dirty="0">
                          <a:solidFill>
                            <a:schemeClr val="lt1"/>
                          </a:solidFill>
                          <a:effectLst/>
                          <a:latin typeface="Calibri" panose="020F0502020204030204" pitchFamily="34" charset="0"/>
                          <a:ea typeface="+mn-ea"/>
                          <a:cs typeface="Calibri" panose="020F0502020204030204" pitchFamily="34" charset="0"/>
                        </a:rPr>
                        <a:t>−1 </a:t>
                      </a:r>
                      <a:r>
                        <a:rPr lang="en-US" sz="1800" b="1" kern="1200" dirty="0">
                          <a:solidFill>
                            <a:schemeClr val="lt1"/>
                          </a:solidFill>
                          <a:effectLst/>
                          <a:latin typeface="Calibri" panose="020F0502020204030204" pitchFamily="34" charset="0"/>
                          <a:ea typeface="+mn-ea"/>
                          <a:cs typeface="Calibri" panose="020F0502020204030204" pitchFamily="34" charset="0"/>
                        </a:rPr>
                        <a:t>[m</a:t>
                      </a:r>
                      <a:r>
                        <a:rPr lang="en-US" sz="1800" b="1" i="1" kern="1200" dirty="0">
                          <a:solidFill>
                            <a:schemeClr val="lt1"/>
                          </a:solidFill>
                          <a:effectLst/>
                          <a:latin typeface="Calibri" panose="020F0502020204030204" pitchFamily="34" charset="0"/>
                          <a:ea typeface="+mn-ea"/>
                          <a:cs typeface="Calibri" panose="020F0502020204030204" pitchFamily="34" charset="0"/>
                        </a:rPr>
                        <a:t>M</a:t>
                      </a:r>
                      <a:r>
                        <a:rPr lang="en-US" sz="1800" b="1" kern="1200" dirty="0">
                          <a:solidFill>
                            <a:schemeClr val="lt1"/>
                          </a:solidFill>
                          <a:effectLst/>
                          <a:latin typeface="Calibri" panose="020F0502020204030204" pitchFamily="34" charset="0"/>
                          <a:ea typeface="+mn-ea"/>
                          <a:cs typeface="Calibri" panose="020F0502020204030204" pitchFamily="34" charset="0"/>
                        </a:rPr>
                        <a:t>]</a:t>
                      </a:r>
                    </a:p>
                    <a:p>
                      <a:r>
                        <a:rPr lang="en-US" sz="1600" i="1" dirty="0">
                          <a:effectLst/>
                          <a:latin typeface="Calibri" panose="020F0502020204030204" pitchFamily="34" charset="0"/>
                          <a:cs typeface="Calibri" panose="020F0502020204030204" pitchFamily="34" charset="0"/>
                        </a:rPr>
                        <a:t>Ricinus </a:t>
                      </a:r>
                      <a:r>
                        <a:rPr lang="en-US" sz="1600" dirty="0">
                          <a:effectLst/>
                          <a:latin typeface="Calibri" panose="020F0502020204030204" pitchFamily="34" charset="0"/>
                          <a:cs typeface="Calibri" panose="020F0502020204030204" pitchFamily="34" charset="0"/>
                        </a:rPr>
                        <a:t>(Hall &amp; Baker, 1972)</a:t>
                      </a:r>
                    </a:p>
                  </a:txBody>
                  <a:tcPr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Calibri" panose="020F0502020204030204" pitchFamily="34" charset="0"/>
                          <a:ea typeface="+mn-ea"/>
                          <a:cs typeface="Calibri" panose="020F0502020204030204" pitchFamily="34" charset="0"/>
                        </a:rPr>
                        <a:t>m</a:t>
                      </a:r>
                      <a:r>
                        <a:rPr lang="en-US" sz="1800" b="1" i="1" kern="1200" dirty="0">
                          <a:solidFill>
                            <a:schemeClr val="lt1"/>
                          </a:solidFill>
                          <a:effectLst/>
                          <a:latin typeface="Calibri" panose="020F0502020204030204" pitchFamily="34" charset="0"/>
                          <a:ea typeface="+mn-ea"/>
                          <a:cs typeface="Calibri" panose="020F0502020204030204" pitchFamily="34" charset="0"/>
                        </a:rPr>
                        <a:t>M</a:t>
                      </a:r>
                      <a:endParaRPr lang="en-US" sz="1800" b="1" kern="1200" dirty="0">
                        <a:solidFill>
                          <a:schemeClr val="lt1"/>
                        </a:solidFill>
                        <a:effectLst/>
                        <a:latin typeface="Calibri" panose="020F0502020204030204" pitchFamily="34" charset="0"/>
                        <a:ea typeface="+mn-ea"/>
                        <a:cs typeface="Calibri" panose="020F0502020204030204" pitchFamily="34" charset="0"/>
                      </a:endParaRPr>
                    </a:p>
                    <a:p>
                      <a:pPr algn="ctr"/>
                      <a:r>
                        <a:rPr lang="en-US" sz="1600" i="1" dirty="0">
                          <a:effectLst/>
                          <a:latin typeface="Calibri" panose="020F0502020204030204" pitchFamily="34" charset="0"/>
                          <a:cs typeface="Calibri" panose="020F0502020204030204" pitchFamily="34" charset="0"/>
                        </a:rPr>
                        <a:t>Ricinus </a:t>
                      </a:r>
                      <a:r>
                        <a:rPr lang="en-US" sz="1600" dirty="0">
                          <a:effectLst/>
                          <a:latin typeface="Calibri" panose="020F0502020204030204" pitchFamily="34" charset="0"/>
                          <a:cs typeface="Calibri" panose="020F0502020204030204" pitchFamily="34" charset="0"/>
                        </a:rPr>
                        <a:t>(</a:t>
                      </a:r>
                      <a:r>
                        <a:rPr lang="en-US" sz="1600" dirty="0" err="1">
                          <a:effectLst/>
                          <a:latin typeface="Calibri" panose="020F0502020204030204" pitchFamily="34" charset="0"/>
                          <a:cs typeface="Calibri" panose="020F0502020204030204" pitchFamily="34" charset="0"/>
                        </a:rPr>
                        <a:t>Peuke</a:t>
                      </a:r>
                      <a:r>
                        <a:rPr lang="en-US" sz="1600" dirty="0">
                          <a:effectLst/>
                          <a:latin typeface="Calibri" panose="020F0502020204030204" pitchFamily="34" charset="0"/>
                          <a:cs typeface="Calibri" panose="020F0502020204030204" pitchFamily="34" charset="0"/>
                        </a:rPr>
                        <a:t>, 2010)</a:t>
                      </a:r>
                    </a:p>
                  </a:txBody>
                  <a:tcPr marL="38100" marR="38100" marT="38100" marB="5715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Calibri" panose="020F0502020204030204" pitchFamily="34" charset="0"/>
                          <a:ea typeface="+mn-ea"/>
                          <a:cs typeface="Calibri" panose="020F0502020204030204" pitchFamily="34" charset="0"/>
                        </a:rPr>
                        <a:t>m</a:t>
                      </a:r>
                      <a:r>
                        <a:rPr lang="en-US" sz="1800" b="1" i="1" kern="1200" dirty="0">
                          <a:solidFill>
                            <a:schemeClr val="lt1"/>
                          </a:solidFill>
                          <a:effectLst/>
                          <a:latin typeface="Calibri" panose="020F0502020204030204" pitchFamily="34" charset="0"/>
                          <a:ea typeface="+mn-ea"/>
                          <a:cs typeface="Calibri" panose="020F0502020204030204" pitchFamily="34" charset="0"/>
                        </a:rPr>
                        <a:t>M</a:t>
                      </a:r>
                      <a:endParaRPr lang="en-US" sz="1800" b="1" kern="1200" dirty="0">
                        <a:solidFill>
                          <a:schemeClr val="lt1"/>
                        </a:solidFill>
                        <a:effectLst/>
                        <a:latin typeface="Calibri" panose="020F0502020204030204" pitchFamily="34" charset="0"/>
                        <a:ea typeface="+mn-ea"/>
                        <a:cs typeface="Calibri" panose="020F0502020204030204" pitchFamily="34" charset="0"/>
                      </a:endParaRPr>
                    </a:p>
                    <a:p>
                      <a:pPr algn="ctr"/>
                      <a:r>
                        <a:rPr lang="en-US" sz="1600" i="1" dirty="0">
                          <a:effectLst/>
                          <a:latin typeface="Calibri" panose="020F0502020204030204" pitchFamily="34" charset="0"/>
                          <a:cs typeface="Calibri" panose="020F0502020204030204" pitchFamily="34" charset="0"/>
                        </a:rPr>
                        <a:t>Lupinus </a:t>
                      </a:r>
                      <a:r>
                        <a:rPr lang="en-US" sz="1600" dirty="0">
                          <a:effectLst/>
                          <a:latin typeface="Calibri" panose="020F0502020204030204" pitchFamily="34" charset="0"/>
                          <a:cs typeface="Calibri" panose="020F0502020204030204" pitchFamily="34" charset="0"/>
                        </a:rPr>
                        <a:t>low-saline soil (Pate, 1989)</a:t>
                      </a:r>
                    </a:p>
                  </a:txBody>
                  <a:tcPr marL="38100" marR="38100" marT="38100" marB="5715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Calibri" panose="020F0502020204030204" pitchFamily="34" charset="0"/>
                          <a:ea typeface="+mn-ea"/>
                          <a:cs typeface="Calibri" panose="020F0502020204030204" pitchFamily="34" charset="0"/>
                        </a:rPr>
                        <a:t>m</a:t>
                      </a:r>
                      <a:r>
                        <a:rPr lang="en-US" sz="1800" b="1" i="1" kern="1200" dirty="0">
                          <a:solidFill>
                            <a:schemeClr val="lt1"/>
                          </a:solidFill>
                          <a:effectLst/>
                          <a:latin typeface="Calibri" panose="020F0502020204030204" pitchFamily="34" charset="0"/>
                          <a:ea typeface="+mn-ea"/>
                          <a:cs typeface="Calibri" panose="020F0502020204030204" pitchFamily="34" charset="0"/>
                        </a:rPr>
                        <a:t>M</a:t>
                      </a:r>
                      <a:endParaRPr lang="en-US" sz="1800" b="1" kern="1200" dirty="0">
                        <a:solidFill>
                          <a:schemeClr val="lt1"/>
                        </a:solidFill>
                        <a:effectLst/>
                        <a:latin typeface="Calibri" panose="020F0502020204030204" pitchFamily="34" charset="0"/>
                        <a:ea typeface="+mn-ea"/>
                        <a:cs typeface="Calibri" panose="020F0502020204030204" pitchFamily="34" charset="0"/>
                      </a:endParaRPr>
                    </a:p>
                    <a:p>
                      <a:pPr algn="ctr"/>
                      <a:r>
                        <a:rPr lang="en-US" sz="1600" i="1" dirty="0">
                          <a:effectLst/>
                          <a:latin typeface="Calibri" panose="020F0502020204030204" pitchFamily="34" charset="0"/>
                          <a:cs typeface="Calibri" panose="020F0502020204030204" pitchFamily="34" charset="0"/>
                        </a:rPr>
                        <a:t>Lupinus </a:t>
                      </a:r>
                      <a:r>
                        <a:rPr lang="en-US" sz="1600" dirty="0">
                          <a:effectLst/>
                          <a:latin typeface="Calibri" panose="020F0502020204030204" pitchFamily="34" charset="0"/>
                          <a:cs typeface="Calibri" panose="020F0502020204030204" pitchFamily="34" charset="0"/>
                        </a:rPr>
                        <a:t>high-saline soil (Pate, 1989)</a:t>
                      </a:r>
                    </a:p>
                  </a:txBody>
                  <a:tcPr marL="38100" marR="38100" marT="38100" marB="57150"/>
                </a:tc>
                <a:extLst>
                  <a:ext uri="{0D108BD9-81ED-4DB2-BD59-A6C34878D82A}">
                    <a16:rowId xmlns:a16="http://schemas.microsoft.com/office/drawing/2014/main" val="1968209157"/>
                  </a:ext>
                </a:extLst>
              </a:tr>
              <a:tr h="370840">
                <a:tc>
                  <a:txBody>
                    <a:bodyPr/>
                    <a:lstStyle/>
                    <a:p>
                      <a:r>
                        <a:rPr lang="en-US" sz="1600">
                          <a:effectLst/>
                          <a:latin typeface="Calibri" panose="020F0502020204030204" pitchFamily="34" charset="0"/>
                          <a:cs typeface="Calibri" panose="020F0502020204030204" pitchFamily="34" charset="0"/>
                        </a:rPr>
                        <a:t>Sugars</a:t>
                      </a: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80.0–106.0 [234–309]</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433</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652</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600</a:t>
                      </a:r>
                    </a:p>
                  </a:txBody>
                  <a:tcPr marL="38100" marR="38100" marT="38100" marB="57150"/>
                </a:tc>
                <a:extLst>
                  <a:ext uri="{0D108BD9-81ED-4DB2-BD59-A6C34878D82A}">
                    <a16:rowId xmlns:a16="http://schemas.microsoft.com/office/drawing/2014/main" val="2942901566"/>
                  </a:ext>
                </a:extLst>
              </a:tr>
              <a:tr h="370840">
                <a:tc>
                  <a:txBody>
                    <a:bodyPr/>
                    <a:lstStyle/>
                    <a:p>
                      <a:r>
                        <a:rPr lang="en-US" sz="1600">
                          <a:effectLst/>
                          <a:latin typeface="Calibri" panose="020F0502020204030204" pitchFamily="34" charset="0"/>
                          <a:cs typeface="Calibri" panose="020F0502020204030204" pitchFamily="34" charset="0"/>
                        </a:rPr>
                        <a:t>Amino acids</a:t>
                      </a:r>
                    </a:p>
                  </a:txBody>
                  <a:tcPr marL="38100" marR="38100" marT="38100" marB="57150"/>
                </a:tc>
                <a:tc>
                  <a:txBody>
                    <a:bodyPr/>
                    <a:lstStyle/>
                    <a:p>
                      <a:r>
                        <a:rPr lang="en-US" sz="1600" dirty="0">
                          <a:effectLst/>
                          <a:latin typeface="Calibri" panose="020F0502020204030204" pitchFamily="34" charset="0"/>
                          <a:cs typeface="Calibri" panose="020F0502020204030204" pitchFamily="34" charset="0"/>
                        </a:rPr>
                        <a:t>5.2 [28]</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67.5</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41</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110</a:t>
                      </a:r>
                    </a:p>
                  </a:txBody>
                  <a:tcPr marL="38100" marR="38100" marT="38100" marB="57150"/>
                </a:tc>
                <a:extLst>
                  <a:ext uri="{0D108BD9-81ED-4DB2-BD59-A6C34878D82A}">
                    <a16:rowId xmlns:a16="http://schemas.microsoft.com/office/drawing/2014/main" val="4107552274"/>
                  </a:ext>
                </a:extLst>
              </a:tr>
              <a:tr h="370840">
                <a:tc>
                  <a:txBody>
                    <a:bodyPr/>
                    <a:lstStyle/>
                    <a:p>
                      <a:r>
                        <a:rPr lang="en-US" sz="1600">
                          <a:effectLst/>
                          <a:latin typeface="Calibri" panose="020F0502020204030204" pitchFamily="34" charset="0"/>
                          <a:cs typeface="Calibri" panose="020F0502020204030204" pitchFamily="34" charset="0"/>
                        </a:rPr>
                        <a:t>Organic acids</a:t>
                      </a: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2.0–3.2</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8.02</a:t>
                      </a:r>
                      <a:r>
                        <a:rPr lang="en-US" sz="1600" i="1" baseline="30000">
                          <a:effectLst/>
                          <a:latin typeface="Calibri" panose="020F0502020204030204" pitchFamily="34" charset="0"/>
                          <a:cs typeface="Calibri" panose="020F0502020204030204" pitchFamily="34" charset="0"/>
                        </a:rPr>
                        <a:t>a</a:t>
                      </a:r>
                      <a:endParaRPr lang="en-US" sz="1600">
                        <a:effectLst/>
                        <a:latin typeface="Calibri" panose="020F0502020204030204" pitchFamily="34" charset="0"/>
                        <a:cs typeface="Calibri" panose="020F0502020204030204" pitchFamily="34" charset="0"/>
                      </a:endParaRP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60</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56</a:t>
                      </a:r>
                    </a:p>
                  </a:txBody>
                  <a:tcPr marL="38100" marR="38100" marT="38100" marB="57150"/>
                </a:tc>
                <a:extLst>
                  <a:ext uri="{0D108BD9-81ED-4DB2-BD59-A6C34878D82A}">
                    <a16:rowId xmlns:a16="http://schemas.microsoft.com/office/drawing/2014/main" val="2042519672"/>
                  </a:ext>
                </a:extLst>
              </a:tr>
              <a:tr h="370840">
                <a:tc>
                  <a:txBody>
                    <a:bodyPr/>
                    <a:lstStyle/>
                    <a:p>
                      <a:r>
                        <a:rPr lang="en-US" sz="1600">
                          <a:effectLst/>
                          <a:latin typeface="Calibri" panose="020F0502020204030204" pitchFamily="34" charset="0"/>
                          <a:cs typeface="Calibri" panose="020F0502020204030204" pitchFamily="34" charset="0"/>
                        </a:rPr>
                        <a:t>Protein</a:t>
                      </a: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1.45–2.20</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a:t>
                      </a:r>
                    </a:p>
                  </a:txBody>
                  <a:tcPr marL="38100" marR="38100" marT="38100" marB="57150"/>
                </a:tc>
                <a:extLst>
                  <a:ext uri="{0D108BD9-81ED-4DB2-BD59-A6C34878D82A}">
                    <a16:rowId xmlns:a16="http://schemas.microsoft.com/office/drawing/2014/main" val="2461656307"/>
                  </a:ext>
                </a:extLst>
              </a:tr>
              <a:tr h="370840">
                <a:tc>
                  <a:txBody>
                    <a:bodyPr/>
                    <a:lstStyle/>
                    <a:p>
                      <a:r>
                        <a:rPr lang="en-US" sz="1600">
                          <a:effectLst/>
                          <a:latin typeface="Calibri" panose="020F0502020204030204" pitchFamily="34" charset="0"/>
                          <a:cs typeface="Calibri" panose="020F0502020204030204" pitchFamily="34" charset="0"/>
                        </a:rPr>
                        <a:t>K</a:t>
                      </a:r>
                      <a:r>
                        <a:rPr lang="en-US" sz="1600" baseline="30000">
                          <a:effectLst/>
                          <a:latin typeface="Calibri" panose="020F0502020204030204" pitchFamily="34" charset="0"/>
                          <a:cs typeface="Calibri" panose="020F0502020204030204" pitchFamily="34" charset="0"/>
                        </a:rPr>
                        <a:t>+</a:t>
                      </a:r>
                      <a:endParaRPr lang="en-US" sz="1600">
                        <a:effectLst/>
                        <a:latin typeface="Calibri" panose="020F0502020204030204" pitchFamily="34" charset="0"/>
                        <a:cs typeface="Calibri" panose="020F0502020204030204" pitchFamily="34" charset="0"/>
                      </a:endParaRP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2.3–4.4 [59–112]</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67.1</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66.9</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52.6</a:t>
                      </a:r>
                    </a:p>
                  </a:txBody>
                  <a:tcPr marL="38100" marR="38100" marT="38100" marB="57150"/>
                </a:tc>
                <a:extLst>
                  <a:ext uri="{0D108BD9-81ED-4DB2-BD59-A6C34878D82A}">
                    <a16:rowId xmlns:a16="http://schemas.microsoft.com/office/drawing/2014/main" val="1032067183"/>
                  </a:ext>
                </a:extLst>
              </a:tr>
              <a:tr h="370840">
                <a:tc>
                  <a:txBody>
                    <a:bodyPr/>
                    <a:lstStyle/>
                    <a:p>
                      <a:r>
                        <a:rPr lang="en-US" sz="1600">
                          <a:effectLst/>
                          <a:latin typeface="Calibri" panose="020F0502020204030204" pitchFamily="34" charset="0"/>
                          <a:cs typeface="Calibri" panose="020F0502020204030204" pitchFamily="34" charset="0"/>
                        </a:rPr>
                        <a:t>Na</a:t>
                      </a:r>
                      <a:r>
                        <a:rPr lang="en-US" sz="1600" baseline="30000">
                          <a:effectLst/>
                          <a:latin typeface="Calibri" panose="020F0502020204030204" pitchFamily="34" charset="0"/>
                          <a:cs typeface="Calibri" panose="020F0502020204030204" pitchFamily="34" charset="0"/>
                        </a:rPr>
                        <a:t>+</a:t>
                      </a:r>
                      <a:endParaRPr lang="en-US" sz="1600">
                        <a:effectLst/>
                        <a:latin typeface="Calibri" panose="020F0502020204030204" pitchFamily="34" charset="0"/>
                        <a:cs typeface="Calibri" panose="020F0502020204030204" pitchFamily="34" charset="0"/>
                      </a:endParaRP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6.96</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8.1</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92.6</a:t>
                      </a:r>
                    </a:p>
                  </a:txBody>
                  <a:tcPr marL="38100" marR="38100" marT="38100" marB="57150"/>
                </a:tc>
                <a:extLst>
                  <a:ext uri="{0D108BD9-81ED-4DB2-BD59-A6C34878D82A}">
                    <a16:rowId xmlns:a16="http://schemas.microsoft.com/office/drawing/2014/main" val="2952247059"/>
                  </a:ext>
                </a:extLst>
              </a:tr>
              <a:tr h="370840">
                <a:tc>
                  <a:txBody>
                    <a:bodyPr/>
                    <a:lstStyle/>
                    <a:p>
                      <a:r>
                        <a:rPr lang="en-US" sz="1600">
                          <a:effectLst/>
                          <a:latin typeface="Calibri" panose="020F0502020204030204" pitchFamily="34" charset="0"/>
                          <a:cs typeface="Calibri" panose="020F0502020204030204" pitchFamily="34" charset="0"/>
                        </a:rPr>
                        <a:t>Cl</a:t>
                      </a:r>
                      <a:r>
                        <a:rPr lang="en-US" sz="1600" baseline="30000">
                          <a:effectLst/>
                          <a:latin typeface="Calibri" panose="020F0502020204030204" pitchFamily="34" charset="0"/>
                          <a:cs typeface="Calibri" panose="020F0502020204030204" pitchFamily="34" charset="0"/>
                        </a:rPr>
                        <a:t>–</a:t>
                      </a:r>
                      <a:endParaRPr lang="en-US" sz="1600">
                        <a:effectLst/>
                        <a:latin typeface="Calibri" panose="020F0502020204030204" pitchFamily="34" charset="0"/>
                        <a:cs typeface="Calibri" panose="020F0502020204030204" pitchFamily="34" charset="0"/>
                      </a:endParaRP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0.355–0.675 [10–19]</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12</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7.9</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68</a:t>
                      </a:r>
                    </a:p>
                  </a:txBody>
                  <a:tcPr marL="38100" marR="38100" marT="38100" marB="57150"/>
                </a:tc>
                <a:extLst>
                  <a:ext uri="{0D108BD9-81ED-4DB2-BD59-A6C34878D82A}">
                    <a16:rowId xmlns:a16="http://schemas.microsoft.com/office/drawing/2014/main" val="2795714605"/>
                  </a:ext>
                </a:extLst>
              </a:tr>
              <a:tr h="370840">
                <a:tc>
                  <a:txBody>
                    <a:bodyPr/>
                    <a:lstStyle/>
                    <a:p>
                      <a:r>
                        <a:rPr lang="en-US" sz="1600">
                          <a:effectLst/>
                          <a:latin typeface="Calibri" panose="020F0502020204030204" pitchFamily="34" charset="0"/>
                          <a:cs typeface="Calibri" panose="020F0502020204030204" pitchFamily="34" charset="0"/>
                        </a:rPr>
                        <a:t>SO</a:t>
                      </a:r>
                      <a:r>
                        <a:rPr lang="en-US" sz="1600" baseline="-25000">
                          <a:effectLst/>
                          <a:latin typeface="Calibri" panose="020F0502020204030204" pitchFamily="34" charset="0"/>
                          <a:cs typeface="Calibri" panose="020F0502020204030204" pitchFamily="34" charset="0"/>
                        </a:rPr>
                        <a:t>4</a:t>
                      </a:r>
                      <a:r>
                        <a:rPr lang="en-US" sz="1600" baseline="30000">
                          <a:effectLst/>
                          <a:latin typeface="Calibri" panose="020F0502020204030204" pitchFamily="34" charset="0"/>
                          <a:cs typeface="Calibri" panose="020F0502020204030204" pitchFamily="34" charset="0"/>
                        </a:rPr>
                        <a:t>2–</a:t>
                      </a:r>
                      <a:endParaRPr lang="en-US" sz="1600">
                        <a:effectLst/>
                        <a:latin typeface="Calibri" panose="020F0502020204030204" pitchFamily="34" charset="0"/>
                        <a:cs typeface="Calibri" panose="020F0502020204030204" pitchFamily="34" charset="0"/>
                      </a:endParaRP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1.29</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4.3</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5.5</a:t>
                      </a:r>
                    </a:p>
                  </a:txBody>
                  <a:tcPr marL="38100" marR="38100" marT="38100" marB="57150"/>
                </a:tc>
                <a:extLst>
                  <a:ext uri="{0D108BD9-81ED-4DB2-BD59-A6C34878D82A}">
                    <a16:rowId xmlns:a16="http://schemas.microsoft.com/office/drawing/2014/main" val="2405894353"/>
                  </a:ext>
                </a:extLst>
              </a:tr>
              <a:tr h="370840">
                <a:tc>
                  <a:txBody>
                    <a:bodyPr/>
                    <a:lstStyle/>
                    <a:p>
                      <a:r>
                        <a:rPr lang="en-US" sz="1600">
                          <a:effectLst/>
                          <a:latin typeface="Calibri" panose="020F0502020204030204" pitchFamily="34" charset="0"/>
                          <a:cs typeface="Calibri" panose="020F0502020204030204" pitchFamily="34" charset="0"/>
                        </a:rPr>
                        <a:t>PO</a:t>
                      </a:r>
                      <a:r>
                        <a:rPr lang="en-US" sz="1600" baseline="-25000">
                          <a:effectLst/>
                          <a:latin typeface="Calibri" panose="020F0502020204030204" pitchFamily="34" charset="0"/>
                          <a:cs typeface="Calibri" panose="020F0502020204030204" pitchFamily="34" charset="0"/>
                        </a:rPr>
                        <a:t>4</a:t>
                      </a:r>
                      <a:r>
                        <a:rPr lang="en-US" sz="1600" baseline="30000">
                          <a:effectLst/>
                          <a:latin typeface="Calibri" panose="020F0502020204030204" pitchFamily="34" charset="0"/>
                          <a:cs typeface="Calibri" panose="020F0502020204030204" pitchFamily="34" charset="0"/>
                        </a:rPr>
                        <a:t>3–</a:t>
                      </a:r>
                      <a:endParaRPr lang="en-US" sz="1600">
                        <a:effectLst/>
                        <a:latin typeface="Calibri" panose="020F0502020204030204" pitchFamily="34" charset="0"/>
                        <a:cs typeface="Calibri" panose="020F0502020204030204" pitchFamily="34" charset="0"/>
                      </a:endParaRP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0.350–0.550 [3.7–5.8]</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6.56</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10</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12.6</a:t>
                      </a:r>
                    </a:p>
                  </a:txBody>
                  <a:tcPr marL="38100" marR="38100" marT="38100" marB="57150"/>
                </a:tc>
                <a:extLst>
                  <a:ext uri="{0D108BD9-81ED-4DB2-BD59-A6C34878D82A}">
                    <a16:rowId xmlns:a16="http://schemas.microsoft.com/office/drawing/2014/main" val="3649256778"/>
                  </a:ext>
                </a:extLst>
              </a:tr>
              <a:tr h="370840">
                <a:tc>
                  <a:txBody>
                    <a:bodyPr/>
                    <a:lstStyle/>
                    <a:p>
                      <a:r>
                        <a:rPr lang="en-US" sz="1600">
                          <a:effectLst/>
                          <a:latin typeface="Calibri" panose="020F0502020204030204" pitchFamily="34" charset="0"/>
                          <a:cs typeface="Calibri" panose="020F0502020204030204" pitchFamily="34" charset="0"/>
                        </a:rPr>
                        <a:t>NO</a:t>
                      </a:r>
                      <a:r>
                        <a:rPr lang="en-US" sz="1600" baseline="-25000">
                          <a:effectLst/>
                          <a:latin typeface="Calibri" panose="020F0502020204030204" pitchFamily="34" charset="0"/>
                          <a:cs typeface="Calibri" panose="020F0502020204030204" pitchFamily="34" charset="0"/>
                        </a:rPr>
                        <a:t>3</a:t>
                      </a:r>
                      <a:r>
                        <a:rPr lang="en-US" sz="1600" baseline="30000">
                          <a:effectLst/>
                          <a:latin typeface="Calibri" panose="020F0502020204030204" pitchFamily="34" charset="0"/>
                          <a:cs typeface="Calibri" panose="020F0502020204030204" pitchFamily="34" charset="0"/>
                        </a:rPr>
                        <a:t>–</a:t>
                      </a:r>
                      <a:endParaRPr lang="en-US" sz="1600">
                        <a:effectLst/>
                        <a:latin typeface="Calibri" panose="020F0502020204030204" pitchFamily="34" charset="0"/>
                        <a:cs typeface="Calibri" panose="020F0502020204030204" pitchFamily="34" charset="0"/>
                      </a:endParaRP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0.59</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a:t>
                      </a:r>
                    </a:p>
                  </a:txBody>
                  <a:tcPr marL="38100" marR="38100" marT="38100" marB="57150"/>
                </a:tc>
                <a:extLst>
                  <a:ext uri="{0D108BD9-81ED-4DB2-BD59-A6C34878D82A}">
                    <a16:rowId xmlns:a16="http://schemas.microsoft.com/office/drawing/2014/main" val="2896779013"/>
                  </a:ext>
                </a:extLst>
              </a:tr>
              <a:tr h="370840">
                <a:tc>
                  <a:txBody>
                    <a:bodyPr/>
                    <a:lstStyle/>
                    <a:p>
                      <a:r>
                        <a:rPr lang="en-US" sz="1600">
                          <a:effectLst/>
                          <a:latin typeface="Calibri" panose="020F0502020204030204" pitchFamily="34" charset="0"/>
                          <a:cs typeface="Calibri" panose="020F0502020204030204" pitchFamily="34" charset="0"/>
                        </a:rPr>
                        <a:t>Mg</a:t>
                      </a:r>
                      <a:r>
                        <a:rPr lang="en-US" sz="1600" baseline="30000">
                          <a:effectLst/>
                          <a:latin typeface="Calibri" panose="020F0502020204030204" pitchFamily="34" charset="0"/>
                          <a:cs typeface="Calibri" panose="020F0502020204030204" pitchFamily="34" charset="0"/>
                        </a:rPr>
                        <a:t>2+</a:t>
                      </a:r>
                      <a:endParaRPr lang="en-US" sz="1600">
                        <a:effectLst/>
                        <a:latin typeface="Calibri" panose="020F0502020204030204" pitchFamily="34" charset="0"/>
                        <a:cs typeface="Calibri" panose="020F0502020204030204" pitchFamily="34" charset="0"/>
                      </a:endParaRP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0.109–0.122 [4.5–5.0]</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3.71</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3.4</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2.7</a:t>
                      </a:r>
                    </a:p>
                  </a:txBody>
                  <a:tcPr marL="38100" marR="38100" marT="38100" marB="57150"/>
                </a:tc>
                <a:extLst>
                  <a:ext uri="{0D108BD9-81ED-4DB2-BD59-A6C34878D82A}">
                    <a16:rowId xmlns:a16="http://schemas.microsoft.com/office/drawing/2014/main" val="495515211"/>
                  </a:ext>
                </a:extLst>
              </a:tr>
              <a:tr h="370840">
                <a:tc>
                  <a:txBody>
                    <a:bodyPr/>
                    <a:lstStyle/>
                    <a:p>
                      <a:r>
                        <a:rPr lang="en-US" sz="1600">
                          <a:effectLst/>
                          <a:latin typeface="Calibri" panose="020F0502020204030204" pitchFamily="34" charset="0"/>
                          <a:cs typeface="Calibri" panose="020F0502020204030204" pitchFamily="34" charset="0"/>
                        </a:rPr>
                        <a:t>Ca</a:t>
                      </a:r>
                      <a:r>
                        <a:rPr lang="en-US" sz="1600" baseline="30000">
                          <a:effectLst/>
                          <a:latin typeface="Calibri" panose="020F0502020204030204" pitchFamily="34" charset="0"/>
                          <a:cs typeface="Calibri" panose="020F0502020204030204" pitchFamily="34" charset="0"/>
                        </a:rPr>
                        <a:t>2+</a:t>
                      </a:r>
                      <a:endParaRPr lang="en-US" sz="1600">
                        <a:effectLst/>
                        <a:latin typeface="Calibri" panose="020F0502020204030204" pitchFamily="34" charset="0"/>
                        <a:cs typeface="Calibri" panose="020F0502020204030204" pitchFamily="34" charset="0"/>
                      </a:endParaRPr>
                    </a:p>
                  </a:txBody>
                  <a:tcPr marL="38100" marR="38100" marT="38100" marB="57150"/>
                </a:tc>
                <a:tc>
                  <a:txBody>
                    <a:bodyPr/>
                    <a:lstStyle/>
                    <a:p>
                      <a:r>
                        <a:rPr lang="en-US" sz="1600">
                          <a:effectLst/>
                          <a:latin typeface="Calibri" panose="020F0502020204030204" pitchFamily="34" charset="0"/>
                          <a:cs typeface="Calibri" panose="020F0502020204030204" pitchFamily="34" charset="0"/>
                        </a:rPr>
                        <a:t>–</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1.21</a:t>
                      </a:r>
                    </a:p>
                  </a:txBody>
                  <a:tcPr marL="38100" marR="38100" marT="38100" marB="57150"/>
                </a:tc>
                <a:tc>
                  <a:txBody>
                    <a:bodyPr/>
                    <a:lstStyle/>
                    <a:p>
                      <a:pPr algn="ctr"/>
                      <a:r>
                        <a:rPr lang="en-US" sz="1600">
                          <a:effectLst/>
                          <a:latin typeface="Calibri" panose="020F0502020204030204" pitchFamily="34" charset="0"/>
                          <a:cs typeface="Calibri" panose="020F0502020204030204" pitchFamily="34" charset="0"/>
                        </a:rPr>
                        <a:t>1.5</a:t>
                      </a:r>
                    </a:p>
                  </a:txBody>
                  <a:tcPr marL="38100" marR="38100" marT="38100" marB="57150"/>
                </a:tc>
                <a:tc>
                  <a:txBody>
                    <a:bodyPr/>
                    <a:lstStyle/>
                    <a:p>
                      <a:pPr algn="ctr"/>
                      <a:r>
                        <a:rPr lang="en-US" sz="1600" dirty="0">
                          <a:effectLst/>
                          <a:latin typeface="Calibri" panose="020F0502020204030204" pitchFamily="34" charset="0"/>
                          <a:cs typeface="Calibri" panose="020F0502020204030204" pitchFamily="34" charset="0"/>
                        </a:rPr>
                        <a:t>0.91</a:t>
                      </a:r>
                    </a:p>
                  </a:txBody>
                  <a:tcPr marL="38100" marR="38100" marT="38100" marB="57150"/>
                </a:tc>
                <a:extLst>
                  <a:ext uri="{0D108BD9-81ED-4DB2-BD59-A6C34878D82A}">
                    <a16:rowId xmlns:a16="http://schemas.microsoft.com/office/drawing/2014/main" val="2589100647"/>
                  </a:ext>
                </a:extLst>
              </a:tr>
            </a:tbl>
          </a:graphicData>
        </a:graphic>
      </p:graphicFrame>
      <p:sp>
        <p:nvSpPr>
          <p:cNvPr id="3" name="Content Placeholder 2">
            <a:extLst>
              <a:ext uri="{FF2B5EF4-FFF2-40B4-BE49-F238E27FC236}">
                <a16:creationId xmlns:a16="http://schemas.microsoft.com/office/drawing/2014/main" id="{48B2DD81-5F10-5442-AE06-8F2581F82A57}"/>
              </a:ext>
            </a:extLst>
          </p:cNvPr>
          <p:cNvSpPr>
            <a:spLocks noGrp="1"/>
          </p:cNvSpPr>
          <p:nvPr>
            <p:ph sz="quarter" idx="12"/>
          </p:nvPr>
        </p:nvSpPr>
        <p:spPr>
          <a:xfrm>
            <a:off x="202301" y="5850542"/>
            <a:ext cx="11733451" cy="966998"/>
          </a:xfrm>
        </p:spPr>
        <p:txBody>
          <a:bodyPr/>
          <a:lstStyle/>
          <a:p>
            <a:r>
              <a:rPr lang="en-US" i="1" dirty="0"/>
              <a:t>Sources</a:t>
            </a:r>
            <a:r>
              <a:rPr lang="en-US" dirty="0"/>
              <a:t>: S. M. Hall and D. A. Baker. 1972. </a:t>
            </a:r>
            <a:r>
              <a:rPr lang="en-US" i="1" dirty="0"/>
              <a:t>Planta</a:t>
            </a:r>
            <a:r>
              <a:rPr lang="en-US" dirty="0"/>
              <a:t> 106: 131–140; J. S. Pate. 1989. In D. A. Baker and J. A. Milburn (eds.), </a:t>
            </a:r>
            <a:r>
              <a:rPr lang="en-US" i="1" dirty="0"/>
              <a:t>Transport of </a:t>
            </a:r>
            <a:r>
              <a:rPr lang="en-US" i="1" dirty="0" err="1"/>
              <a:t>Photoassimilates</a:t>
            </a:r>
            <a:r>
              <a:rPr lang="en-US" dirty="0"/>
              <a:t>. Longman Scientific &amp; Technical, Harlow, UK. pp. 138–166; A. D. </a:t>
            </a:r>
            <a:r>
              <a:rPr lang="en-US" dirty="0" err="1"/>
              <a:t>Peuke</a:t>
            </a:r>
            <a:r>
              <a:rPr lang="en-US" dirty="0"/>
              <a:t>. 2010. </a:t>
            </a:r>
            <a:r>
              <a:rPr lang="en-US" i="1" dirty="0"/>
              <a:t>J. Exp. Bot.</a:t>
            </a:r>
            <a:r>
              <a:rPr lang="en-US" dirty="0"/>
              <a:t> 61: 635–655</a:t>
            </a:r>
          </a:p>
          <a:p>
            <a:r>
              <a:rPr lang="en-US" i="1" baseline="30000" dirty="0"/>
              <a:t>a</a:t>
            </a:r>
            <a:r>
              <a:rPr lang="en-US" dirty="0"/>
              <a:t> Malate only.</a:t>
            </a:r>
          </a:p>
          <a:p>
            <a:endParaRPr lang="en-US" dirty="0"/>
          </a:p>
        </p:txBody>
      </p:sp>
    </p:spTree>
    <p:extLst>
      <p:ext uri="{BB962C8B-B14F-4D97-AF65-F5344CB8AC3E}">
        <p14:creationId xmlns:p14="http://schemas.microsoft.com/office/powerpoint/2010/main" val="96489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EA11-ECC2-4844-9738-DEC9493CF567}"/>
              </a:ext>
            </a:extLst>
          </p:cNvPr>
          <p:cNvSpPr>
            <a:spLocks noGrp="1"/>
          </p:cNvSpPr>
          <p:nvPr>
            <p:ph type="title"/>
          </p:nvPr>
        </p:nvSpPr>
        <p:spPr/>
        <p:txBody>
          <a:bodyPr/>
          <a:lstStyle/>
          <a:p>
            <a:r>
              <a:rPr lang="en-US" dirty="0"/>
              <a:t>Figure 12.17  Structures of (A) compounds not normally translocated in the phloem and (B) compounds commonly translocated in the phloem </a:t>
            </a:r>
          </a:p>
        </p:txBody>
      </p:sp>
      <p:pic>
        <p:nvPicPr>
          <p:cNvPr id="8" name="Content Placeholder 7" descr="An illustration depicts the chemical structure of compounds that are not generally translocated in the phloem. The compound includes D-glucose, D-mannose, and D-fructose. The structure of D-glucose consists of a linear chain of six carbon atoms. The carbon atom in the first position is double-bonded to an oxygen atom. The carbon atoms in the second, third, fourth, and fifth positions are bonded to a hydroxyl group. The carbon atom in the sixth position is bonded to a methyl group. The structure of D-mannose consists of a linear chain of six carbon atoms. The carbon atom in the first position is double-bonded to an oxygen atom. The carbon atoms in the second, third, fourth, and fifth positions are bonded to a hydroxyl group. The carbon atom in the sixth position is bonded to a methyl group. The structure of D-fructose consists of a linear chain of six carbon atoms. The carbon atom in the first and sixth positions is bonded to a methyl group. The carbon atoms in the third, fourth, and fifth positions are bonded to a hydroxyl group. The carbon atom in the second position is double-bonded to an oxygen atom. The text above the chemical structure reads, the reducing groups are aldehyde, glucose and mannose and ketone, fructose groups.&#10;&#10;An illustration depicts the chemical structure of compounds commonly translocated in the phloem. The compounds are nonreducing sugar, sugar alcohol, amino acids, and ureides. The nonreducing sugar comprises the structure of galactose, glucose, and fructose. The text reads, sucrose is a disaccharide made up of one glucose and one fructose molecule. Raffinose, stachyose, and verbascose contain sucrose bound to one, two, or three galactose molecules respectively. Sugar alcohol includes mannitol which comprises a linear chain of six carbon atoms. The carbon atom in the first and sixth positions is bonded to a methyl group. The carbon atoms in the second, third, fourth, and fifth positions are bonded to a hydroxyl group. The text reads, Mannitol is a sugar alcohol form by the reduction of the aldehyde group of mannose. Amino acids include the structures of glutamic acid and glutamine. The structure of glutamic acid consists of a linear chain of five carbon atoms. The carbon atom in the first and fifth positions is bonded to the carboxyl group. The carbon atom in the fourth position is bonded to an amino group. The structure of glutamine consists of a linear chain of five carbon atoms. The carbon atom in the first position is bonded to an amide group. The carbon atom in the fifth position is bonded to the carboxyl group. The carbon atom in the fourth position is bonded to an amino group. The text reads, glutamic acid, an amino acid, and glutamine, its amide, are important nitrogenous compounds in the phloem, in addition to aspartate and asparagine. Ureids include the structure of allantoic acid, allantoin, and citrulline. The structure of allantoic acid consists of a central carbon atom bonded with a carboxyl group and two acetic acids. The structure of allantoin is 5-aminohydantoin in which a carbamoyl group is attached to the exocyclic nitrogen. The structure of citrulline consists of two central carbon atoms. The first carbon atom is bonded with the ketone and amino group. The second carbon atom is bonded to a carboxylic acid, amino group, and propane group. The text reads, Species with nitrogen-fixing nodules also utilize ureides as transport forms of nitrogen.&#10;&#10;">
            <a:extLst>
              <a:ext uri="{FF2B5EF4-FFF2-40B4-BE49-F238E27FC236}">
                <a16:creationId xmlns:a16="http://schemas.microsoft.com/office/drawing/2014/main" id="{632EAE7F-4B35-1F4D-8CE1-1AA78A039606}"/>
              </a:ext>
            </a:extLst>
          </p:cNvPr>
          <p:cNvPicPr>
            <a:picLocks noGrp="1" noChangeAspect="1"/>
          </p:cNvPicPr>
          <p:nvPr>
            <p:ph sz="quarter" idx="10"/>
          </p:nvPr>
        </p:nvPicPr>
        <p:blipFill>
          <a:blip r:embed="rId3"/>
          <a:stretch>
            <a:fillRect/>
          </a:stretch>
        </p:blipFill>
        <p:spPr>
          <a:xfrm>
            <a:off x="888886" y="668338"/>
            <a:ext cx="10414229" cy="6108700"/>
          </a:xfrm>
        </p:spPr>
      </p:pic>
    </p:spTree>
    <p:extLst>
      <p:ext uri="{BB962C8B-B14F-4D97-AF65-F5344CB8AC3E}">
        <p14:creationId xmlns:p14="http://schemas.microsoft.com/office/powerpoint/2010/main" val="157131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F7023-7BAE-1946-83BB-C5EA3318204F}"/>
              </a:ext>
            </a:extLst>
          </p:cNvPr>
          <p:cNvSpPr>
            <a:spLocks noGrp="1"/>
          </p:cNvSpPr>
          <p:nvPr>
            <p:ph type="title"/>
          </p:nvPr>
        </p:nvSpPr>
        <p:spPr/>
        <p:txBody>
          <a:bodyPr/>
          <a:lstStyle/>
          <a:p>
            <a:r>
              <a:rPr lang="en-US" dirty="0"/>
              <a:t>Figure 12.2  Source-to-sink patterns of phloem translocation (Part 1)</a:t>
            </a:r>
          </a:p>
        </p:txBody>
      </p:sp>
      <p:pic>
        <p:nvPicPr>
          <p:cNvPr id="6" name="Content Placeholder 5" descr="An illustration of leaves of a sugar beet plant depicts the distribution of radioactivity from a single source leaf. Fourteen numbered leaves are arranged around a stem, the youngest being 1. Leaf 14 is labeled Carbon dioxide and is the source leaf and is moderately green. The leaves 1 and 6 directly above leaf 14 are darkest in color, while 3 and 4 are less dark.&#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74563" y="479425"/>
            <a:ext cx="5642874" cy="6300788"/>
          </a:xfrm>
        </p:spPr>
      </p:pic>
    </p:spTree>
    <p:extLst>
      <p:ext uri="{BB962C8B-B14F-4D97-AF65-F5344CB8AC3E}">
        <p14:creationId xmlns:p14="http://schemas.microsoft.com/office/powerpoint/2010/main" val="3900990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3CDF3-CC71-B34E-83A0-009A71DDF9DE}"/>
              </a:ext>
            </a:extLst>
          </p:cNvPr>
          <p:cNvSpPr>
            <a:spLocks noGrp="1"/>
          </p:cNvSpPr>
          <p:nvPr>
            <p:ph type="title"/>
          </p:nvPr>
        </p:nvSpPr>
        <p:spPr/>
        <p:txBody>
          <a:bodyPr/>
          <a:lstStyle/>
          <a:p>
            <a:r>
              <a:rPr lang="en-US" dirty="0"/>
              <a:t>Figure 12.17  Structures of (A) compounds not normally translocated in the phloem and (B) compounds commonly translocated in the phloem (Part 1)</a:t>
            </a:r>
          </a:p>
        </p:txBody>
      </p:sp>
      <p:pic>
        <p:nvPicPr>
          <p:cNvPr id="6" name="Content Placeholder 5" descr="An illustration depicts the chemical structure of compounds that are not generally translocated in the phloem. The compound includes D-glucose, D-mannose, and D-fructose. The structure of D-glucose consists of a linear chain of six carbon atoms. The carbon atom in the first position is double-bonded to an oxygen atom. The carbon atoms in the second, third, fourth, and fifth positions are bonded to a hydroxyl group. The carbon atom in the sixth position is bonded to a methyl group. The structure of D-mannose consists of a linear chain of six carbon atoms. The carbon atom in the first position is double-bonded to an oxygen atom. The carbon atoms in the second, third, fourth, and fifth positions are bonded to a hydroxyl group. The carbon atom in the sixth position is bonded to a methyl group. The structure of D-fructose consists of a linear chain of six carbon atoms. The carbon atom in the first and sixth positions is bonded to a methyl group. The carbon atoms in the third, fourth, and fifth positions are bonded to a hydroxyl group. The carbon atom in the second position is double-bonded to an oxygen atom. The text above the chemical structure reads, the reducing groups are aldehyde, glucose and mannose and ketone, fructose groups.&#10;&#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72655"/>
            <a:ext cx="11376025" cy="5900065"/>
          </a:xfrm>
        </p:spPr>
      </p:pic>
    </p:spTree>
    <p:extLst>
      <p:ext uri="{BB962C8B-B14F-4D97-AF65-F5344CB8AC3E}">
        <p14:creationId xmlns:p14="http://schemas.microsoft.com/office/powerpoint/2010/main" val="1526249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73982-30FC-4B49-A756-F704EB3E8AAE}"/>
              </a:ext>
            </a:extLst>
          </p:cNvPr>
          <p:cNvSpPr>
            <a:spLocks noGrp="1"/>
          </p:cNvSpPr>
          <p:nvPr>
            <p:ph type="title"/>
          </p:nvPr>
        </p:nvSpPr>
        <p:spPr/>
        <p:txBody>
          <a:bodyPr/>
          <a:lstStyle/>
          <a:p>
            <a:r>
              <a:rPr lang="en-US" dirty="0"/>
              <a:t>Figure 12.17  Structures of (A) compounds not normally translocated in the phloem and (B) compounds commonly translocated in the phloem (Part 2)</a:t>
            </a:r>
          </a:p>
        </p:txBody>
      </p:sp>
      <p:pic>
        <p:nvPicPr>
          <p:cNvPr id="8" name="Content Placeholder 7" descr="An illustration depicts the chemical structure of compounds commonly translocated in the phloem. The compounds are nonreducing sugar, sugar alcohol, amino acids, and ureides. The nonreducing sugar comprises the structure of galactose, glucose, and fructose. The text reads, sucrose is a disaccharide made up of one glucose and one fructose molecule. Raffinose, stachyose, and verbascose contain sucrose bound to one, two, or three galactose molecules respectively. Sugar alcohol includes mannitol which comprises a linear chain of six carbon atoms. The carbon atom in the first and sixth positions is bonded to a methyl group. The carbon atoms in the second, third, fourth, and fifth positions are bonded to a hydroxyl group. The text reads, Mannitol is a sugar alcohol form by the reduction of the aldehyde group of mannose. Amino acids include the structures of glutamic acid and glutamine. The structure of glutamic acid consists of a linear chain of five carbon atoms. The carbon atom in the first and fifth positions is bonded to the carboxyl group. The carbon atom in the fourth position is bonded to an amino group. The structure of glutamine consists of a linear chain of five carbon atoms. The carbon atom in the first position is bonded to an amide group. The carbon atom in the fifth position is bonded to the carboxyl group. The carbon atom in the fourth position is bonded to an amino group. The text reads, glutamic acid, an amino acid, and glutamine, its amide, are important nitrogenous compounds in the phloem, in addition to aspartate and asparagine. Ureids include the structure of allantoic acid, allantoin, and citrulline. The structure of allantoic acid consists of a central carbon atom bonded with a carboxyl group and two acetic acids. The structure of allantoin is 5-aminohydantoin in which a carbamoyl group is attached to the exocyclic nitrogen. The structure of citrulline consists of two central carbon atoms. The first carbon atom is bonded with the ketone and amino group. The second carbon atom is bonded to a carboxylic acid, amino group, and propane group. The text reads, Species with nitrogen-fixing nodules also utilize ureides as transport forms of nitrogen.&#10;">
            <a:extLst>
              <a:ext uri="{FF2B5EF4-FFF2-40B4-BE49-F238E27FC236}">
                <a16:creationId xmlns:a16="http://schemas.microsoft.com/office/drawing/2014/main" id="{BAFE4A5C-D028-1C4A-97CB-1744AF89F2E4}"/>
              </a:ext>
            </a:extLst>
          </p:cNvPr>
          <p:cNvPicPr>
            <a:picLocks noGrp="1" noChangeAspect="1"/>
          </p:cNvPicPr>
          <p:nvPr>
            <p:ph sz="quarter" idx="10"/>
          </p:nvPr>
        </p:nvPicPr>
        <p:blipFill>
          <a:blip r:embed="rId3"/>
          <a:stretch>
            <a:fillRect/>
          </a:stretch>
        </p:blipFill>
        <p:spPr>
          <a:xfrm>
            <a:off x="2845387" y="668338"/>
            <a:ext cx="6501226" cy="6108700"/>
          </a:xfrm>
        </p:spPr>
      </p:pic>
    </p:spTree>
    <p:extLst>
      <p:ext uri="{BB962C8B-B14F-4D97-AF65-F5344CB8AC3E}">
        <p14:creationId xmlns:p14="http://schemas.microsoft.com/office/powerpoint/2010/main" val="3196709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E4BFD7-BC2D-D64B-A73B-A9E3A4C44A71}"/>
              </a:ext>
            </a:extLst>
          </p:cNvPr>
          <p:cNvSpPr>
            <a:spLocks noGrp="1"/>
          </p:cNvSpPr>
          <p:nvPr>
            <p:ph type="title"/>
          </p:nvPr>
        </p:nvSpPr>
        <p:spPr/>
        <p:txBody>
          <a:bodyPr/>
          <a:lstStyle/>
          <a:p>
            <a:r>
              <a:rPr lang="en-US" dirty="0"/>
              <a:t>Figure 12.17  Structures of (A) compounds not normally translocated in the phloem and (B) compounds commonly translocated in the phloem (Part 3)</a:t>
            </a:r>
          </a:p>
        </p:txBody>
      </p:sp>
      <p:pic>
        <p:nvPicPr>
          <p:cNvPr id="7" name="Content Placeholder 6" descr="An illustration depicts the chemical structure of compounds commonly translocated in the phloem. The compounds are nonreducing sugar, sugar alcohol, amino acids, and ureides. The nonreducing sugar comprises the structure of galactose, glucose, and fructose. The text reads, sucrose is a disaccharide made up of one glucose and one fructose molecule. Raffinose, stachyose, and verbascose contain sucrose bound to one, two, or three galactose molecules respectively. Sugar alcohol includes mannitol which comprises a linear chain of six carbon atoms. The carbon atom in the first and sixth positions is bonded to a methyl group. The carbon atoms in the second, third, fourth, and fifth positions are bonded to a hydroxyl group. The text reads, Mannitol is a sugar alcohol form by the reduction of the aldehyde group of mannose. ">
            <a:extLst>
              <a:ext uri="{FF2B5EF4-FFF2-40B4-BE49-F238E27FC236}">
                <a16:creationId xmlns:a16="http://schemas.microsoft.com/office/drawing/2014/main" id="{91F748CF-0077-2C4A-98CE-F6104942A8B0}"/>
              </a:ext>
            </a:extLst>
          </p:cNvPr>
          <p:cNvPicPr>
            <a:picLocks noGrp="1" noChangeAspect="1"/>
          </p:cNvPicPr>
          <p:nvPr>
            <p:ph sz="quarter" idx="10"/>
          </p:nvPr>
        </p:nvPicPr>
        <p:blipFill>
          <a:blip r:embed="rId3"/>
          <a:stretch>
            <a:fillRect/>
          </a:stretch>
        </p:blipFill>
        <p:spPr>
          <a:xfrm>
            <a:off x="407988" y="941050"/>
            <a:ext cx="11376025" cy="5563275"/>
          </a:xfrm>
        </p:spPr>
      </p:pic>
    </p:spTree>
    <p:extLst>
      <p:ext uri="{BB962C8B-B14F-4D97-AF65-F5344CB8AC3E}">
        <p14:creationId xmlns:p14="http://schemas.microsoft.com/office/powerpoint/2010/main" val="2573485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63F77-4F36-DC49-AB98-3AB9BC13217E}"/>
              </a:ext>
            </a:extLst>
          </p:cNvPr>
          <p:cNvSpPr>
            <a:spLocks noGrp="1"/>
          </p:cNvSpPr>
          <p:nvPr>
            <p:ph type="title"/>
          </p:nvPr>
        </p:nvSpPr>
        <p:spPr/>
        <p:txBody>
          <a:bodyPr/>
          <a:lstStyle/>
          <a:p>
            <a:r>
              <a:rPr lang="en-US" dirty="0"/>
              <a:t>Figure 12.17  Structures of (A) compounds not normally translocated in the phloem and (B) compounds commonly translocated in the phloem (Part 4)</a:t>
            </a:r>
          </a:p>
        </p:txBody>
      </p:sp>
      <p:pic>
        <p:nvPicPr>
          <p:cNvPr id="6" name="Content Placeholder 5" descr="Amino acids include the structures of glutamic acid and glutamine. The structure of glutamic acid consists of a linear chain of five carbon atoms. The carbon atom in the first and fifth positions is bonded to the carboxyl group. The carbon atom in the fourth position is bonded to an amino group. The structure of glutamine consists of a linear chain of five carbon atoms. The carbon atom in the first position is bonded to an amide group. The carbon atom in the fifth position is bonded to the carboxyl group. The carbon atom in the fourth position is bonded to an amino group. The text reads, glutamic acid, an amino acid, and glutamine, its amide, are important nitrogenous compounds in the phloem, in addition to aspartate and asparagine. Ureids include the structure of allantoic acid, allantoin, and citrulline.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951421"/>
            <a:ext cx="11376025" cy="3542534"/>
          </a:xfrm>
        </p:spPr>
      </p:pic>
    </p:spTree>
    <p:extLst>
      <p:ext uri="{BB962C8B-B14F-4D97-AF65-F5344CB8AC3E}">
        <p14:creationId xmlns:p14="http://schemas.microsoft.com/office/powerpoint/2010/main" val="654868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B84617-23C7-A84C-BA08-E1035572EF0B}"/>
              </a:ext>
            </a:extLst>
          </p:cNvPr>
          <p:cNvSpPr>
            <a:spLocks noGrp="1"/>
          </p:cNvSpPr>
          <p:nvPr>
            <p:ph type="title"/>
          </p:nvPr>
        </p:nvSpPr>
        <p:spPr/>
        <p:txBody>
          <a:bodyPr/>
          <a:lstStyle/>
          <a:p>
            <a:r>
              <a:rPr lang="en-US" dirty="0"/>
              <a:t>Figure 12.17  Structures of (A) compounds not normally translocated in the phloem and (B) compounds commonly translocated in the phloem (Part 5)</a:t>
            </a:r>
          </a:p>
        </p:txBody>
      </p:sp>
      <p:pic>
        <p:nvPicPr>
          <p:cNvPr id="6" name="Content Placeholder 5" descr="The structure of allantoic acid consists of a central carbon atom bonded with a carboxyl group and two acetic acids. The structure of allantoin is 5-aminohydantoin in which a carbamoyl group is attached to the exocyclic nitrogen. The structure of citrulline consists of two central carbon atoms. The first carbon atom is bonded with the ketone and amino group. The second carbon atom is bonded to a carboxylic acid, amino group, and propane group. The text reads, Species with nitrogen-fixing nodules also utilize ureides as transport forms of nitrogen.&#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938947"/>
            <a:ext cx="11376025" cy="3567481"/>
          </a:xfrm>
        </p:spPr>
      </p:pic>
    </p:spTree>
    <p:extLst>
      <p:ext uri="{BB962C8B-B14F-4D97-AF65-F5344CB8AC3E}">
        <p14:creationId xmlns:p14="http://schemas.microsoft.com/office/powerpoint/2010/main" val="2609517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9411-43E1-6E43-94F3-DDDC775D0761}"/>
              </a:ext>
            </a:extLst>
          </p:cNvPr>
          <p:cNvSpPr>
            <a:spLocks noGrp="1"/>
          </p:cNvSpPr>
          <p:nvPr>
            <p:ph type="title"/>
          </p:nvPr>
        </p:nvSpPr>
        <p:spPr/>
        <p:txBody>
          <a:bodyPr/>
          <a:lstStyle/>
          <a:p>
            <a:r>
              <a:rPr lang="en-US" dirty="0"/>
              <a:t>Figure 12.18  Sealing of sieve elements by P-protein and </a:t>
            </a:r>
            <a:r>
              <a:rPr lang="en-US" dirty="0" err="1"/>
              <a:t>callose</a:t>
            </a:r>
            <a:r>
              <a:rPr lang="en-US" dirty="0"/>
              <a:t> </a:t>
            </a:r>
          </a:p>
        </p:txBody>
      </p:sp>
      <p:pic>
        <p:nvPicPr>
          <p:cNvPr id="7" name="Content Placeholder 6" descr="A micrograph of the squash plant depicts two square sieve elements with a collection of P- protein along their lower edges. There is a thick layer of tissue between them with a small companion cell in the center. Another sieve plate is at the left with a connective tissue and a companion cell in it.&#10;&#10;Two micrographs of the pea plant. In the image above, the vertical sieve tubes appear like lines, and the sieve plates and lateral walls are covered with thick patches of cytoplasmic compounds. In the image below, the sieve pores have been plugged by callose deposits.&#10;&#10;In the micrograph above, of a leaf heated for ten minutes, there is Callose deposition all along the vertical side walls and the sieve plates horizontally between the sieve elements. In the micrograph below, of a leaf heated for twenty minutes, there is degradation of the callose deposition and it is minimal.">
            <a:extLst>
              <a:ext uri="{FF2B5EF4-FFF2-40B4-BE49-F238E27FC236}">
                <a16:creationId xmlns:a16="http://schemas.microsoft.com/office/drawing/2014/main" id="{C33B7B5C-051B-1347-BD77-50ED7249AB28}"/>
              </a:ext>
            </a:extLst>
          </p:cNvPr>
          <p:cNvPicPr>
            <a:picLocks noGrp="1" noChangeAspect="1"/>
          </p:cNvPicPr>
          <p:nvPr>
            <p:ph sz="quarter" idx="10"/>
          </p:nvPr>
        </p:nvPicPr>
        <p:blipFill>
          <a:blip r:embed="rId3"/>
          <a:stretch>
            <a:fillRect/>
          </a:stretch>
        </p:blipFill>
        <p:spPr>
          <a:xfrm>
            <a:off x="693518" y="479425"/>
            <a:ext cx="10804965" cy="6300788"/>
          </a:xfrm>
        </p:spPr>
      </p:pic>
    </p:spTree>
    <p:extLst>
      <p:ext uri="{BB962C8B-B14F-4D97-AF65-F5344CB8AC3E}">
        <p14:creationId xmlns:p14="http://schemas.microsoft.com/office/powerpoint/2010/main" val="3041155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592FE-A04B-B24F-AD89-D5510CB7278A}"/>
              </a:ext>
            </a:extLst>
          </p:cNvPr>
          <p:cNvSpPr>
            <a:spLocks noGrp="1"/>
          </p:cNvSpPr>
          <p:nvPr>
            <p:ph type="title"/>
          </p:nvPr>
        </p:nvSpPr>
        <p:spPr/>
        <p:txBody>
          <a:bodyPr/>
          <a:lstStyle/>
          <a:p>
            <a:r>
              <a:rPr lang="en-US" dirty="0"/>
              <a:t>Figure 12.18  Sealing of sieve elements by P-protein and </a:t>
            </a:r>
            <a:r>
              <a:rPr lang="en-US" dirty="0" err="1"/>
              <a:t>callose</a:t>
            </a:r>
            <a:r>
              <a:rPr lang="en-US" dirty="0"/>
              <a:t> (Part 1)</a:t>
            </a:r>
          </a:p>
        </p:txBody>
      </p:sp>
      <p:pic>
        <p:nvPicPr>
          <p:cNvPr id="7" name="Content Placeholder 6" descr="A micrograph of the squash plant depicts two square sieve elements with a collection of P- protein along their lower edges. There is a thick layer of tissue between them with a small companion cell in the center. Another sieve plate is at the left with a connective tissue and a companion cell in it.">
            <a:extLst>
              <a:ext uri="{FF2B5EF4-FFF2-40B4-BE49-F238E27FC236}">
                <a16:creationId xmlns:a16="http://schemas.microsoft.com/office/drawing/2014/main" id="{E645860D-3D18-6142-B7C8-324C8346167C}"/>
              </a:ext>
            </a:extLst>
          </p:cNvPr>
          <p:cNvPicPr>
            <a:picLocks noGrp="1" noChangeAspect="1"/>
          </p:cNvPicPr>
          <p:nvPr>
            <p:ph sz="quarter" idx="10"/>
          </p:nvPr>
        </p:nvPicPr>
        <p:blipFill>
          <a:blip r:embed="rId3"/>
          <a:stretch>
            <a:fillRect/>
          </a:stretch>
        </p:blipFill>
        <p:spPr>
          <a:xfrm>
            <a:off x="3135389" y="479425"/>
            <a:ext cx="5921222" cy="6300788"/>
          </a:xfrm>
        </p:spPr>
      </p:pic>
    </p:spTree>
    <p:extLst>
      <p:ext uri="{BB962C8B-B14F-4D97-AF65-F5344CB8AC3E}">
        <p14:creationId xmlns:p14="http://schemas.microsoft.com/office/powerpoint/2010/main" val="1020802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9754-A086-F64D-AB1F-2B6D12A51562}"/>
              </a:ext>
            </a:extLst>
          </p:cNvPr>
          <p:cNvSpPr>
            <a:spLocks noGrp="1"/>
          </p:cNvSpPr>
          <p:nvPr>
            <p:ph type="title"/>
          </p:nvPr>
        </p:nvSpPr>
        <p:spPr/>
        <p:txBody>
          <a:bodyPr/>
          <a:lstStyle/>
          <a:p>
            <a:r>
              <a:rPr lang="en-US" dirty="0"/>
              <a:t>Figure 12.18  Sealing of sieve elements by P-protein and </a:t>
            </a:r>
            <a:r>
              <a:rPr lang="en-US" dirty="0" err="1"/>
              <a:t>callose</a:t>
            </a:r>
            <a:r>
              <a:rPr lang="en-US" dirty="0"/>
              <a:t> (Part 2)</a:t>
            </a:r>
          </a:p>
        </p:txBody>
      </p:sp>
      <p:pic>
        <p:nvPicPr>
          <p:cNvPr id="6" name="Content Placeholder 5" descr="Two micrographs of the pea plant. In the image above, the vertical sieve tubes appear like lines, and the sieve plates and lateral walls are covered with thick patches of cytoplasmic compounds. In the image below, the sieve pores have been plugged by callose deposits.&#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634673" y="479425"/>
            <a:ext cx="2922654" cy="6300788"/>
          </a:xfrm>
        </p:spPr>
      </p:pic>
    </p:spTree>
    <p:extLst>
      <p:ext uri="{BB962C8B-B14F-4D97-AF65-F5344CB8AC3E}">
        <p14:creationId xmlns:p14="http://schemas.microsoft.com/office/powerpoint/2010/main" val="331566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FF2D9-37C3-364A-9897-56D475C8310C}"/>
              </a:ext>
            </a:extLst>
          </p:cNvPr>
          <p:cNvSpPr>
            <a:spLocks noGrp="1"/>
          </p:cNvSpPr>
          <p:nvPr>
            <p:ph type="title"/>
          </p:nvPr>
        </p:nvSpPr>
        <p:spPr/>
        <p:txBody>
          <a:bodyPr/>
          <a:lstStyle/>
          <a:p>
            <a:r>
              <a:rPr lang="en-US" dirty="0"/>
              <a:t>Figure 12.18  Sealing of sieve elements by P-protein and </a:t>
            </a:r>
            <a:r>
              <a:rPr lang="en-US" dirty="0" err="1"/>
              <a:t>callose</a:t>
            </a:r>
            <a:r>
              <a:rPr lang="en-US" dirty="0"/>
              <a:t> (Part 3)</a:t>
            </a:r>
          </a:p>
        </p:txBody>
      </p:sp>
      <p:pic>
        <p:nvPicPr>
          <p:cNvPr id="6" name="Content Placeholder 5" descr="In the micrograph above, of a leaf heated for ten minutes, there is Callose deposition all along the vertical side walls and the sieve plates horizontally between the sieve elements. In the micrograph below, of a leaf heated for twenty minutes, there is degradation of the callose deposition and it is minima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63869" y="479425"/>
            <a:ext cx="3264263" cy="6300788"/>
          </a:xfrm>
        </p:spPr>
      </p:pic>
    </p:spTree>
    <p:extLst>
      <p:ext uri="{BB962C8B-B14F-4D97-AF65-F5344CB8AC3E}">
        <p14:creationId xmlns:p14="http://schemas.microsoft.com/office/powerpoint/2010/main" val="1568444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BDE1-7B04-7E45-875A-97AAB59C56AC}"/>
              </a:ext>
            </a:extLst>
          </p:cNvPr>
          <p:cNvSpPr>
            <a:spLocks noGrp="1"/>
          </p:cNvSpPr>
          <p:nvPr>
            <p:ph type="title"/>
          </p:nvPr>
        </p:nvSpPr>
        <p:spPr/>
        <p:txBody>
          <a:bodyPr/>
          <a:lstStyle/>
          <a:p>
            <a:r>
              <a:rPr lang="en-US" dirty="0"/>
              <a:t>Figure 12.19  Pathways for phloem unloading and short-distance transport </a:t>
            </a:r>
          </a:p>
        </p:txBody>
      </p:sp>
      <p:pic>
        <p:nvPicPr>
          <p:cNvPr id="6" name="Content Placeholder 5" descr="A diagram depicting a linear arrangement of cells within cell walls, illustrates Symplasmic phloem unloading pathway from left to right. On the extreme left is the Sieve element and the companion cell that are interconnected, labeled Symplasmic unloading. Four more cells are interconnected with plasmodesma separating them. The cell on the extreme right is the Sink cell.&#10;&#10;A diagram depicting a linear arrangement of cells within cell walls, illustrates Apoplastic phloem unloading and short-distance transport. At the extreme left is the sieve element and companion cell complex There is no plasmodesma between this complex and the next four cells that have plasmodesmata separating them.&#10;&#10;A diagram depicting a linear arrangement of cells within cell walls, illustrates Apoplastic phloem unloading from the sieve element and companion cell complex on the extreme left to the next cell. There is no plasmodesma separating the first three cells from the rest of the cells. The next three cells have plasmodesma separating them and the transport is Symplasmic.&#10;&#10; A diagram depicting a linear arrangement of cells within cell walls, illustrates Apoplastic phloem unloading from the sieve element and companion cell complex on the extreme left to the next three cells, all of them having plasmodesma separating them. The last cell is Symplasmic."/>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123692" y="479425"/>
            <a:ext cx="9944617" cy="6300788"/>
          </a:xfrm>
        </p:spPr>
      </p:pic>
    </p:spTree>
    <p:extLst>
      <p:ext uri="{BB962C8B-B14F-4D97-AF65-F5344CB8AC3E}">
        <p14:creationId xmlns:p14="http://schemas.microsoft.com/office/powerpoint/2010/main" val="352651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2430-FDDA-9147-907B-163F5C195950}"/>
              </a:ext>
            </a:extLst>
          </p:cNvPr>
          <p:cNvSpPr>
            <a:spLocks noGrp="1"/>
          </p:cNvSpPr>
          <p:nvPr>
            <p:ph type="title"/>
          </p:nvPr>
        </p:nvSpPr>
        <p:spPr/>
        <p:txBody>
          <a:bodyPr/>
          <a:lstStyle/>
          <a:p>
            <a:r>
              <a:rPr lang="en-US" dirty="0"/>
              <a:t>Figure 12.2  Source-to-sink patterns of phloem translocation (Part 2)</a:t>
            </a:r>
          </a:p>
        </p:txBody>
      </p:sp>
      <p:pic>
        <p:nvPicPr>
          <p:cNvPr id="6" name="Content Placeholder 5" descr="A micrograph of a longitudinal cross section of the phloem depicts two vertical vascular bundles and sieve plates that appear as dotted lines, forming a network."/>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14477" y="479425"/>
            <a:ext cx="3163046" cy="6300788"/>
          </a:xfrm>
        </p:spPr>
      </p:pic>
    </p:spTree>
    <p:extLst>
      <p:ext uri="{BB962C8B-B14F-4D97-AF65-F5344CB8AC3E}">
        <p14:creationId xmlns:p14="http://schemas.microsoft.com/office/powerpoint/2010/main" val="2344849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7004-05E5-1749-ADD6-9328A14A66CE}"/>
              </a:ext>
            </a:extLst>
          </p:cNvPr>
          <p:cNvSpPr>
            <a:spLocks noGrp="1"/>
          </p:cNvSpPr>
          <p:nvPr>
            <p:ph type="title"/>
          </p:nvPr>
        </p:nvSpPr>
        <p:spPr/>
        <p:txBody>
          <a:bodyPr/>
          <a:lstStyle/>
          <a:p>
            <a:r>
              <a:rPr lang="en-US" dirty="0"/>
              <a:t>Figure 12.19  Pathways for phloem unloading and short-distance transport (Part 1)</a:t>
            </a:r>
          </a:p>
        </p:txBody>
      </p:sp>
      <p:pic>
        <p:nvPicPr>
          <p:cNvPr id="6" name="Content Placeholder 5" descr="A diagram depicting a linear arrangement of cells within cell walls, illustrates Symplasmic phloem unloading pathway from left to right. On the extreme left is the Sieve element and the companion cell that are interconnected, labeled Symplasmic unloading. Four more cells are interconnected with plasmodesma separating them. The cell on the extreme right is the Sink cell.&#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459393"/>
            <a:ext cx="11376025" cy="4340851"/>
          </a:xfrm>
        </p:spPr>
      </p:pic>
    </p:spTree>
    <p:extLst>
      <p:ext uri="{BB962C8B-B14F-4D97-AF65-F5344CB8AC3E}">
        <p14:creationId xmlns:p14="http://schemas.microsoft.com/office/powerpoint/2010/main" val="3537990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19AE-4E0E-2849-B0D3-49BF76915FA1}"/>
              </a:ext>
            </a:extLst>
          </p:cNvPr>
          <p:cNvSpPr>
            <a:spLocks noGrp="1"/>
          </p:cNvSpPr>
          <p:nvPr>
            <p:ph type="title"/>
          </p:nvPr>
        </p:nvSpPr>
        <p:spPr/>
        <p:txBody>
          <a:bodyPr/>
          <a:lstStyle/>
          <a:p>
            <a:r>
              <a:rPr lang="en-US" dirty="0"/>
              <a:t>Figure 12.19  Pathways for phloem unloading and short-distance transport (Part 2)</a:t>
            </a:r>
          </a:p>
        </p:txBody>
      </p:sp>
      <p:pic>
        <p:nvPicPr>
          <p:cNvPr id="6" name="Content Placeholder 5" descr="A diagram depicting a linear arrangement of cells within cell walls, illustrates Apoplastic phloem unloading and short-distance transport. At the extreme left is the sieve element and companion cell complex There is no plasmodesma between this complex and the next four cells that have plasmodesmata separating them.&#10;&#10;A diagram depicting a linear arrangement of cells within cell walls, illustrates Apoplastic phloem unloading from the sieve element and companion cell complex on the extreme left to the next cell. There is no plasmodesma separating the first three cells from the rest of the cells. The next three cells have plasmodesma separating them and the transport is Symplasmic.&#10;&#10; A diagram depicting a linear arrangement of cells within cell walls, illustrates Apoplastic phloem unloading from the sieve element and companion cell complex on the extreme left to the next three cells, all of them having plasmodesma separating them. The last cell is Symplasmic."/>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128840"/>
            <a:ext cx="11376025" cy="5001958"/>
          </a:xfrm>
        </p:spPr>
      </p:pic>
    </p:spTree>
    <p:extLst>
      <p:ext uri="{BB962C8B-B14F-4D97-AF65-F5344CB8AC3E}">
        <p14:creationId xmlns:p14="http://schemas.microsoft.com/office/powerpoint/2010/main" val="3941257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0AD8-149C-8749-B73F-31B5D3ED6192}"/>
              </a:ext>
            </a:extLst>
          </p:cNvPr>
          <p:cNvSpPr>
            <a:spLocks noGrp="1"/>
          </p:cNvSpPr>
          <p:nvPr>
            <p:ph type="title"/>
          </p:nvPr>
        </p:nvSpPr>
        <p:spPr/>
        <p:txBody>
          <a:bodyPr/>
          <a:lstStyle/>
          <a:p>
            <a:r>
              <a:rPr lang="en-US" dirty="0"/>
              <a:t>Figure 12.20  Live imaging of translocation in and unloading from root protophloem sieve tubes </a:t>
            </a:r>
          </a:p>
        </p:txBody>
      </p:sp>
      <p:pic>
        <p:nvPicPr>
          <p:cNvPr id="7" name="Content Placeholder 6" descr="An electron micrograph of a sieve tube in a root depicts mature sieve elements at the top of the tube, marked by dotted arrows and differentiating sieve elements on the lower side marked by solid arrows.&#10;&#10;An electron micrograph of a sieve tube of a pea seedling depicts a vertical sieve tube on the left of the protoplasm tissue. There are six mature, translucent sieve elements at the top end and below them, two differentiating ones are embedded in the dark, surrounding tissue.&#10;&#10;An electron micrograph depicts a thin vertical sieve tube on the left side. A fluorescent blue dye injected into the phloem sieve tube has permeated all along the tube, and also spread to the surrounding cells.&#10;&#10;An electron micrograph depicts a vertical sieve tube on the right-side containing cytoplasm and the lower sieve element thins out at the bottom end. The cytoplasm is shown escaping into two neighboring cells.">
            <a:extLst>
              <a:ext uri="{FF2B5EF4-FFF2-40B4-BE49-F238E27FC236}">
                <a16:creationId xmlns:a16="http://schemas.microsoft.com/office/drawing/2014/main" id="{EC8B78E4-79AB-C64D-A293-8512BE9E080E}"/>
              </a:ext>
            </a:extLst>
          </p:cNvPr>
          <p:cNvPicPr>
            <a:picLocks noGrp="1" noChangeAspect="1"/>
          </p:cNvPicPr>
          <p:nvPr>
            <p:ph sz="quarter" idx="10"/>
          </p:nvPr>
        </p:nvPicPr>
        <p:blipFill>
          <a:blip r:embed="rId3"/>
          <a:stretch>
            <a:fillRect/>
          </a:stretch>
        </p:blipFill>
        <p:spPr>
          <a:xfrm>
            <a:off x="2939280" y="479425"/>
            <a:ext cx="6313440" cy="6300788"/>
          </a:xfrm>
        </p:spPr>
      </p:pic>
    </p:spTree>
    <p:extLst>
      <p:ext uri="{BB962C8B-B14F-4D97-AF65-F5344CB8AC3E}">
        <p14:creationId xmlns:p14="http://schemas.microsoft.com/office/powerpoint/2010/main" val="3237290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91F4-D6C8-F549-923E-F52796BB6C0D}"/>
              </a:ext>
            </a:extLst>
          </p:cNvPr>
          <p:cNvSpPr>
            <a:spLocks noGrp="1"/>
          </p:cNvSpPr>
          <p:nvPr>
            <p:ph type="title"/>
          </p:nvPr>
        </p:nvSpPr>
        <p:spPr/>
        <p:txBody>
          <a:bodyPr/>
          <a:lstStyle/>
          <a:p>
            <a:r>
              <a:rPr lang="en-US" dirty="0"/>
              <a:t>Figure 12.20  Live imaging of translocation in and unloading from root protophloem sieve tubes (Part 1)</a:t>
            </a:r>
          </a:p>
        </p:txBody>
      </p:sp>
      <p:pic>
        <p:nvPicPr>
          <p:cNvPr id="6" name="Content Placeholder 5" descr="An electron micrograph of a sieve tube in a root depicts mature sieve elements at the top of the tube, marked by dotted arrows and differentiating sieve elements on the lower side marked by solid arrows.&#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634673" y="479425"/>
            <a:ext cx="2922654" cy="6300788"/>
          </a:xfrm>
        </p:spPr>
      </p:pic>
    </p:spTree>
    <p:extLst>
      <p:ext uri="{BB962C8B-B14F-4D97-AF65-F5344CB8AC3E}">
        <p14:creationId xmlns:p14="http://schemas.microsoft.com/office/powerpoint/2010/main" val="1437564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956A-8524-1949-AABE-DD67AF4B9A4A}"/>
              </a:ext>
            </a:extLst>
          </p:cNvPr>
          <p:cNvSpPr>
            <a:spLocks noGrp="1"/>
          </p:cNvSpPr>
          <p:nvPr>
            <p:ph type="title"/>
          </p:nvPr>
        </p:nvSpPr>
        <p:spPr/>
        <p:txBody>
          <a:bodyPr/>
          <a:lstStyle/>
          <a:p>
            <a:r>
              <a:rPr lang="en-US" dirty="0"/>
              <a:t>Figure 12.20  Live imaging of translocation in and unloading from root protophloem sieve tubes (Part 2)</a:t>
            </a:r>
          </a:p>
        </p:txBody>
      </p:sp>
      <p:pic>
        <p:nvPicPr>
          <p:cNvPr id="7" name="Content Placeholder 6" descr="An electron micrograph of a sieve tube of a pea seedling depicts a vertical sieve tube on the left of the protoplasm tissue. There are six mature, translucent sieve elements at the top end and below them, two differentiating ones are embedded in the dark, surrounding tissue.&#10;&#10;">
            <a:extLst>
              <a:ext uri="{FF2B5EF4-FFF2-40B4-BE49-F238E27FC236}">
                <a16:creationId xmlns:a16="http://schemas.microsoft.com/office/drawing/2014/main" id="{AA1D4E1E-D0D3-9949-BEB0-1964CD9E6470}"/>
              </a:ext>
            </a:extLst>
          </p:cNvPr>
          <p:cNvPicPr>
            <a:picLocks noGrp="1" noChangeAspect="1"/>
          </p:cNvPicPr>
          <p:nvPr>
            <p:ph sz="quarter" idx="10"/>
          </p:nvPr>
        </p:nvPicPr>
        <p:blipFill>
          <a:blip r:embed="rId3"/>
          <a:stretch>
            <a:fillRect/>
          </a:stretch>
        </p:blipFill>
        <p:spPr>
          <a:xfrm>
            <a:off x="4634673" y="479425"/>
            <a:ext cx="2922654" cy="6300788"/>
          </a:xfrm>
        </p:spPr>
      </p:pic>
    </p:spTree>
    <p:extLst>
      <p:ext uri="{BB962C8B-B14F-4D97-AF65-F5344CB8AC3E}">
        <p14:creationId xmlns:p14="http://schemas.microsoft.com/office/powerpoint/2010/main" val="2109647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7294-DDD9-0148-A828-07C40533B903}"/>
              </a:ext>
            </a:extLst>
          </p:cNvPr>
          <p:cNvSpPr>
            <a:spLocks noGrp="1"/>
          </p:cNvSpPr>
          <p:nvPr>
            <p:ph type="title"/>
          </p:nvPr>
        </p:nvSpPr>
        <p:spPr/>
        <p:txBody>
          <a:bodyPr/>
          <a:lstStyle/>
          <a:p>
            <a:r>
              <a:rPr lang="en-US" dirty="0"/>
              <a:t>Figure 12.20  Live imaging of translocation in and unloading from root protophloem sieve tubes (Part 3)</a:t>
            </a:r>
          </a:p>
        </p:txBody>
      </p:sp>
      <p:pic>
        <p:nvPicPr>
          <p:cNvPr id="6" name="Content Placeholder 5" descr="An electron micrograph depicts a thin vertical sieve tube on the left side. A fluorescent blue dye injected into the phloem sieve tube has permeated all along the tube, and also spread to the surrounding cells.&#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634673" y="479425"/>
            <a:ext cx="2922654" cy="6300788"/>
          </a:xfrm>
        </p:spPr>
      </p:pic>
    </p:spTree>
    <p:extLst>
      <p:ext uri="{BB962C8B-B14F-4D97-AF65-F5344CB8AC3E}">
        <p14:creationId xmlns:p14="http://schemas.microsoft.com/office/powerpoint/2010/main" val="3395970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77AFD-F678-104F-A1D8-EDA7436DA887}"/>
              </a:ext>
            </a:extLst>
          </p:cNvPr>
          <p:cNvSpPr>
            <a:spLocks noGrp="1"/>
          </p:cNvSpPr>
          <p:nvPr>
            <p:ph type="title"/>
          </p:nvPr>
        </p:nvSpPr>
        <p:spPr/>
        <p:txBody>
          <a:bodyPr/>
          <a:lstStyle/>
          <a:p>
            <a:r>
              <a:rPr lang="en-US" dirty="0"/>
              <a:t>Figure 12.20  Live imaging of translocation in and unloading from root protophloem sieve tubes (Part 4)</a:t>
            </a:r>
          </a:p>
        </p:txBody>
      </p:sp>
      <p:pic>
        <p:nvPicPr>
          <p:cNvPr id="6" name="Content Placeholder 5" descr="An electron micrograph depicts a vertical sieve tube on the right-side containing cytoplasm and the lower sieve element thins out at the bottom end. The cytoplasm is shown escaping into two neighboring cell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634673" y="479425"/>
            <a:ext cx="2922654" cy="6300788"/>
          </a:xfrm>
        </p:spPr>
      </p:pic>
    </p:spTree>
    <p:extLst>
      <p:ext uri="{BB962C8B-B14F-4D97-AF65-F5344CB8AC3E}">
        <p14:creationId xmlns:p14="http://schemas.microsoft.com/office/powerpoint/2010/main" val="3264623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3062-1F1E-3146-874B-EFEB9EA1E3C2}"/>
              </a:ext>
            </a:extLst>
          </p:cNvPr>
          <p:cNvSpPr>
            <a:spLocks noGrp="1"/>
          </p:cNvSpPr>
          <p:nvPr>
            <p:ph type="title"/>
          </p:nvPr>
        </p:nvSpPr>
        <p:spPr/>
        <p:txBody>
          <a:bodyPr/>
          <a:lstStyle/>
          <a:p>
            <a:r>
              <a:rPr lang="en-US" dirty="0"/>
              <a:t>Figure 12.21  The unloading pathway can switch from an </a:t>
            </a:r>
            <a:r>
              <a:rPr lang="en-US" dirty="0" err="1"/>
              <a:t>apoplastic</a:t>
            </a:r>
            <a:r>
              <a:rPr lang="en-US" dirty="0"/>
              <a:t> to a </a:t>
            </a:r>
            <a:r>
              <a:rPr lang="en-US" dirty="0" err="1"/>
              <a:t>symplasmic</a:t>
            </a:r>
            <a:r>
              <a:rPr lang="en-US" dirty="0"/>
              <a:t> pathway </a:t>
            </a:r>
          </a:p>
        </p:txBody>
      </p:sp>
      <p:pic>
        <p:nvPicPr>
          <p:cNvPr id="7" name="Content Placeholder 6" descr="An electron micrograph of a developing ovule of a closed flower, depicts thin, tubular phloem within the stalk of the ovule. The head of the ovule is at its top end. An inset diagram of the developing ovule depicts a vertical tube containing the xylem and phloem tubes running down parallelly. The two tubes enter sideways through the stalk of the ovule labeled funiculus, into the rounded chalaza that contains the embryo sac. The outer layer of the chalaza is labeled outer integument and inner later is the inner integument.&#10;&#10;An electron micrograph of a mature ovule that is about to open, shows the G F P dye in the phloem tube has reached only up till the base of the ovule head.&#10;&#10;An electron micrograph of an ovule of a fertilized flower depicts the G F P has permeated completely on the stalk, and moved up to the integuments in the lower half of the ovule head.">
            <a:extLst>
              <a:ext uri="{FF2B5EF4-FFF2-40B4-BE49-F238E27FC236}">
                <a16:creationId xmlns:a16="http://schemas.microsoft.com/office/drawing/2014/main" id="{CADF738D-52E7-934B-AE3F-7CB54C82B40E}"/>
              </a:ext>
            </a:extLst>
          </p:cNvPr>
          <p:cNvPicPr>
            <a:picLocks noGrp="1" noChangeAspect="1"/>
          </p:cNvPicPr>
          <p:nvPr>
            <p:ph sz="quarter" idx="10"/>
          </p:nvPr>
        </p:nvPicPr>
        <p:blipFill>
          <a:blip r:embed="rId3"/>
          <a:stretch>
            <a:fillRect/>
          </a:stretch>
        </p:blipFill>
        <p:spPr>
          <a:xfrm>
            <a:off x="813713" y="479425"/>
            <a:ext cx="10564574" cy="6300788"/>
          </a:xfrm>
        </p:spPr>
      </p:pic>
    </p:spTree>
    <p:extLst>
      <p:ext uri="{BB962C8B-B14F-4D97-AF65-F5344CB8AC3E}">
        <p14:creationId xmlns:p14="http://schemas.microsoft.com/office/powerpoint/2010/main" val="3658053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A6C0-E96B-644A-85C4-21BF8A79B245}"/>
              </a:ext>
            </a:extLst>
          </p:cNvPr>
          <p:cNvSpPr>
            <a:spLocks noGrp="1"/>
          </p:cNvSpPr>
          <p:nvPr>
            <p:ph type="title"/>
          </p:nvPr>
        </p:nvSpPr>
        <p:spPr/>
        <p:txBody>
          <a:bodyPr/>
          <a:lstStyle/>
          <a:p>
            <a:r>
              <a:rPr lang="en-US" dirty="0"/>
              <a:t>Figure 12.21  The unloading pathway can switch from an </a:t>
            </a:r>
            <a:r>
              <a:rPr lang="en-US" dirty="0" err="1"/>
              <a:t>apoplastic</a:t>
            </a:r>
            <a:r>
              <a:rPr lang="en-US" dirty="0"/>
              <a:t> to a </a:t>
            </a:r>
            <a:r>
              <a:rPr lang="en-US" dirty="0" err="1"/>
              <a:t>symplasmic</a:t>
            </a:r>
            <a:r>
              <a:rPr lang="en-US" dirty="0"/>
              <a:t> pathway (Part 1)</a:t>
            </a:r>
          </a:p>
        </p:txBody>
      </p:sp>
      <p:pic>
        <p:nvPicPr>
          <p:cNvPr id="7" name="Content Placeholder 6" descr="An electron micrograph of a developing ovule of a closed flower, depicts thin, tubular phloem within the stalk of the ovule. The head of the ovule is at its top end. An inset diagram of the developing ovule depicts a vertical tube containing the xylem and phloem tubes running down parallelly. The two tubes enter sideways through the stalk of the ovule labeled funiculus, into the rounded chalaza that contains the embryo sac. The outer layer of the chalaza is labeled outer integument and inner later is the inner integument.&#10;&#10;">
            <a:extLst>
              <a:ext uri="{FF2B5EF4-FFF2-40B4-BE49-F238E27FC236}">
                <a16:creationId xmlns:a16="http://schemas.microsoft.com/office/drawing/2014/main" id="{2EC1B387-FC90-E64B-9CA4-9140A29D1361}"/>
              </a:ext>
            </a:extLst>
          </p:cNvPr>
          <p:cNvPicPr>
            <a:picLocks noGrp="1" noChangeAspect="1"/>
          </p:cNvPicPr>
          <p:nvPr>
            <p:ph sz="quarter" idx="10"/>
          </p:nvPr>
        </p:nvPicPr>
        <p:blipFill>
          <a:blip r:embed="rId3"/>
          <a:stretch>
            <a:fillRect/>
          </a:stretch>
        </p:blipFill>
        <p:spPr>
          <a:xfrm>
            <a:off x="4508151" y="479425"/>
            <a:ext cx="3175698" cy="6300788"/>
          </a:xfrm>
        </p:spPr>
      </p:pic>
    </p:spTree>
    <p:extLst>
      <p:ext uri="{BB962C8B-B14F-4D97-AF65-F5344CB8AC3E}">
        <p14:creationId xmlns:p14="http://schemas.microsoft.com/office/powerpoint/2010/main" val="1997577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60E19-A362-A347-B3A6-DDECD33A4DB8}"/>
              </a:ext>
            </a:extLst>
          </p:cNvPr>
          <p:cNvSpPr>
            <a:spLocks noGrp="1"/>
          </p:cNvSpPr>
          <p:nvPr>
            <p:ph type="title"/>
          </p:nvPr>
        </p:nvSpPr>
        <p:spPr/>
        <p:txBody>
          <a:bodyPr/>
          <a:lstStyle/>
          <a:p>
            <a:r>
              <a:rPr lang="en-US" dirty="0"/>
              <a:t>Figure 12.21  The unloading pathway can switch from an </a:t>
            </a:r>
            <a:r>
              <a:rPr lang="en-US" dirty="0" err="1"/>
              <a:t>apoplastic</a:t>
            </a:r>
            <a:r>
              <a:rPr lang="en-US" dirty="0"/>
              <a:t> to a </a:t>
            </a:r>
            <a:r>
              <a:rPr lang="en-US" dirty="0" err="1"/>
              <a:t>symplasmic</a:t>
            </a:r>
            <a:r>
              <a:rPr lang="en-US" dirty="0"/>
              <a:t> pathway (Part 2)</a:t>
            </a:r>
          </a:p>
        </p:txBody>
      </p:sp>
      <p:pic>
        <p:nvPicPr>
          <p:cNvPr id="7" name="Content Placeholder 6" descr="An electron micrograph of a mature ovule that is about to open, shows the G F P dye in the phloem tube has reached only up till the base of the ovule head.">
            <a:extLst>
              <a:ext uri="{FF2B5EF4-FFF2-40B4-BE49-F238E27FC236}">
                <a16:creationId xmlns:a16="http://schemas.microsoft.com/office/drawing/2014/main" id="{02F90B05-6E74-684B-B18B-BA16F395301E}"/>
              </a:ext>
            </a:extLst>
          </p:cNvPr>
          <p:cNvPicPr>
            <a:picLocks noGrp="1" noChangeAspect="1"/>
          </p:cNvPicPr>
          <p:nvPr>
            <p:ph sz="quarter" idx="10"/>
          </p:nvPr>
        </p:nvPicPr>
        <p:blipFill>
          <a:blip r:embed="rId3"/>
          <a:stretch>
            <a:fillRect/>
          </a:stretch>
        </p:blipFill>
        <p:spPr>
          <a:xfrm>
            <a:off x="3907173" y="479425"/>
            <a:ext cx="4377655" cy="6300788"/>
          </a:xfrm>
        </p:spPr>
      </p:pic>
    </p:spTree>
    <p:extLst>
      <p:ext uri="{BB962C8B-B14F-4D97-AF65-F5344CB8AC3E}">
        <p14:creationId xmlns:p14="http://schemas.microsoft.com/office/powerpoint/2010/main" val="1436894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E158-9DE6-C345-BA63-6849A667597B}"/>
              </a:ext>
            </a:extLst>
          </p:cNvPr>
          <p:cNvSpPr>
            <a:spLocks noGrp="1"/>
          </p:cNvSpPr>
          <p:nvPr>
            <p:ph type="title"/>
          </p:nvPr>
        </p:nvSpPr>
        <p:spPr/>
        <p:txBody>
          <a:bodyPr/>
          <a:lstStyle/>
          <a:p>
            <a:r>
              <a:rPr lang="en-US" dirty="0"/>
              <a:t>Figure 12.3  Transverse section of a vascular bundle of buttercup (</a:t>
            </a:r>
            <a:r>
              <a:rPr lang="en-US" i="1" dirty="0"/>
              <a:t>Ranunculus </a:t>
            </a:r>
            <a:r>
              <a:rPr lang="en-US" i="1" dirty="0" err="1"/>
              <a:t>repens</a:t>
            </a:r>
            <a:r>
              <a:rPr lang="en-US" dirty="0"/>
              <a:t>) </a:t>
            </a:r>
          </a:p>
        </p:txBody>
      </p:sp>
      <p:pic>
        <p:nvPicPr>
          <p:cNvPr id="6" name="Content Placeholder 5" descr="A micrograph of a transverse section of the phloem of buttercup. The top layer of hexagonal shaped cells is labeled Cortex. Below it on either side are the primary phloem and primary xylem cells on either side surrounded by a bundle sheath. Large pith cells form the lower lay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54606" y="479425"/>
            <a:ext cx="6882788" cy="6300788"/>
          </a:xfrm>
        </p:spPr>
      </p:pic>
    </p:spTree>
    <p:extLst>
      <p:ext uri="{BB962C8B-B14F-4D97-AF65-F5344CB8AC3E}">
        <p14:creationId xmlns:p14="http://schemas.microsoft.com/office/powerpoint/2010/main" val="25909485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B973-0547-F44B-B631-A5FB9F6C6FF9}"/>
              </a:ext>
            </a:extLst>
          </p:cNvPr>
          <p:cNvSpPr>
            <a:spLocks noGrp="1"/>
          </p:cNvSpPr>
          <p:nvPr>
            <p:ph type="title"/>
          </p:nvPr>
        </p:nvSpPr>
        <p:spPr/>
        <p:txBody>
          <a:bodyPr/>
          <a:lstStyle/>
          <a:p>
            <a:r>
              <a:rPr lang="en-US" dirty="0"/>
              <a:t>Figure 12.21  The unloading pathway can switch from an </a:t>
            </a:r>
            <a:r>
              <a:rPr lang="en-US" dirty="0" err="1"/>
              <a:t>apoplastic</a:t>
            </a:r>
            <a:r>
              <a:rPr lang="en-US" dirty="0"/>
              <a:t> to a </a:t>
            </a:r>
            <a:r>
              <a:rPr lang="en-US" dirty="0" err="1"/>
              <a:t>symplasmic</a:t>
            </a:r>
            <a:r>
              <a:rPr lang="en-US" dirty="0"/>
              <a:t> pathway (Part 3)</a:t>
            </a:r>
          </a:p>
        </p:txBody>
      </p:sp>
      <p:pic>
        <p:nvPicPr>
          <p:cNvPr id="7" name="Content Placeholder 6" descr="An electron micrograph of an ovule of a fertilized flower depicts the G F P has permeated completely on the stalk, and moved up to the integuments in the lower half of the ovule head.">
            <a:extLst>
              <a:ext uri="{FF2B5EF4-FFF2-40B4-BE49-F238E27FC236}">
                <a16:creationId xmlns:a16="http://schemas.microsoft.com/office/drawing/2014/main" id="{29A291AB-A4C0-2A43-97D1-BFFFBAF36A16}"/>
              </a:ext>
            </a:extLst>
          </p:cNvPr>
          <p:cNvPicPr>
            <a:picLocks noGrp="1" noChangeAspect="1"/>
          </p:cNvPicPr>
          <p:nvPr>
            <p:ph sz="quarter" idx="10"/>
          </p:nvPr>
        </p:nvPicPr>
        <p:blipFill>
          <a:blip r:embed="rId3"/>
          <a:stretch>
            <a:fillRect/>
          </a:stretch>
        </p:blipFill>
        <p:spPr>
          <a:xfrm>
            <a:off x="3907173" y="479425"/>
            <a:ext cx="4377655" cy="6300788"/>
          </a:xfrm>
        </p:spPr>
      </p:pic>
    </p:spTree>
    <p:extLst>
      <p:ext uri="{BB962C8B-B14F-4D97-AF65-F5344CB8AC3E}">
        <p14:creationId xmlns:p14="http://schemas.microsoft.com/office/powerpoint/2010/main" val="986589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E672-6B03-A241-84C7-56281654E661}"/>
              </a:ext>
            </a:extLst>
          </p:cNvPr>
          <p:cNvSpPr>
            <a:spLocks noGrp="1"/>
          </p:cNvSpPr>
          <p:nvPr>
            <p:ph type="title"/>
          </p:nvPr>
        </p:nvSpPr>
        <p:spPr/>
        <p:txBody>
          <a:bodyPr/>
          <a:lstStyle/>
          <a:p>
            <a:r>
              <a:rPr lang="en-US" dirty="0"/>
              <a:t>Figure 12.22  Autoradiographs of a leaf of summer squash (</a:t>
            </a:r>
            <a:r>
              <a:rPr lang="en-US" i="1" dirty="0"/>
              <a:t>Cucurbita pepo</a:t>
            </a:r>
            <a:r>
              <a:rPr lang="en-US" dirty="0"/>
              <a:t>), showing the transition of the leaf from sink to source status </a:t>
            </a:r>
          </a:p>
        </p:txBody>
      </p:sp>
      <p:pic>
        <p:nvPicPr>
          <p:cNvPr id="6" name="Content Placeholder 5" descr="An autoradiograph of a triangle-shaped summer squash leaf depicts the entire leaf colored black.&#10;&#10;An autoradiograph of a summer squash leaf depicts the top apex of the leaf devoid of color while the rest of the leaf is dark.&#10;&#10;An autoradiograph of a summer squash leaf depicts the top and right apices devoid of color and the rest of the leaf dark.&#10;&#10;An autoradiograph of a summer squash leaf depicts only a small patch of dark color on the right side and the rest of the leaf is devoid of colo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346446"/>
            <a:ext cx="11376025" cy="4752484"/>
          </a:xfrm>
        </p:spPr>
      </p:pic>
    </p:spTree>
    <p:extLst>
      <p:ext uri="{BB962C8B-B14F-4D97-AF65-F5344CB8AC3E}">
        <p14:creationId xmlns:p14="http://schemas.microsoft.com/office/powerpoint/2010/main" val="1945224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57E1-CE1B-2346-8CE2-0EDDD89FB78B}"/>
              </a:ext>
            </a:extLst>
          </p:cNvPr>
          <p:cNvSpPr>
            <a:spLocks noGrp="1"/>
          </p:cNvSpPr>
          <p:nvPr>
            <p:ph type="title"/>
          </p:nvPr>
        </p:nvSpPr>
        <p:spPr/>
        <p:txBody>
          <a:bodyPr/>
          <a:lstStyle/>
          <a:p>
            <a:r>
              <a:rPr lang="en-US" dirty="0"/>
              <a:t>Figure 12.23  Division of labor in the veins of a tobacco leaf </a:t>
            </a:r>
          </a:p>
        </p:txBody>
      </p:sp>
      <p:pic>
        <p:nvPicPr>
          <p:cNvPr id="6" name="Content Placeholder 5" descr="An illustration of an immature tobacco sink leaf depicts a midrib and veins. An enlarged portion of a small square in the center of the leaf depicts the midrib or first-order vein line at the bottom. Above it is a network of second and third order veins. Within the spaces formed by the veins, are minor veins. There is phloem unloading along the veins into the minor veins.&#10;&#10;An illustration of an enlarged square portion of a mature tobacco source leaf depicts Phloem loading in the minor veins and the other larger vein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085258" y="479425"/>
            <a:ext cx="8021485" cy="6300788"/>
          </a:xfrm>
        </p:spPr>
      </p:pic>
    </p:spTree>
    <p:extLst>
      <p:ext uri="{BB962C8B-B14F-4D97-AF65-F5344CB8AC3E}">
        <p14:creationId xmlns:p14="http://schemas.microsoft.com/office/powerpoint/2010/main" val="3104063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B880-B59B-B14C-A281-4E1ECB450FB5}"/>
              </a:ext>
            </a:extLst>
          </p:cNvPr>
          <p:cNvSpPr>
            <a:spLocks noGrp="1"/>
          </p:cNvSpPr>
          <p:nvPr>
            <p:ph type="title"/>
          </p:nvPr>
        </p:nvSpPr>
        <p:spPr/>
        <p:txBody>
          <a:bodyPr/>
          <a:lstStyle/>
          <a:p>
            <a:r>
              <a:rPr lang="en-US" dirty="0"/>
              <a:t>Figure 12.24  Export from source tissue depends on the placement and activity of active sucrose transporters </a:t>
            </a:r>
          </a:p>
        </p:txBody>
      </p:sp>
      <p:pic>
        <p:nvPicPr>
          <p:cNvPr id="7" name="Content Placeholder 6" descr="A micrograph of leaves in a rosette pattern, depicts the outer leaves green along the edges and vein network. One leaf on the left is green on the outer side and devoid of color on the lower side and labeled leaf undergoing sink to source transition. The outer leaves on the top are labeled Reporter system used G U, forms a visible product, where the promoter is active.&#10;&#10;A micrograph of a single leaf depicts an orange color all across the leaf blade and the veins are stained yellow.&#10;&#10;A micrograph of a single leaf depicts the midrib and all the main veins of the leaf stained with thick lines of yellow. The orange background of the leaf peeps through here and there.">
            <a:extLst>
              <a:ext uri="{FF2B5EF4-FFF2-40B4-BE49-F238E27FC236}">
                <a16:creationId xmlns:a16="http://schemas.microsoft.com/office/drawing/2014/main" id="{2C18C13D-B0EE-6A4B-BED9-538E5F31274F}"/>
              </a:ext>
            </a:extLst>
          </p:cNvPr>
          <p:cNvPicPr>
            <a:picLocks noGrp="1" noChangeAspect="1"/>
          </p:cNvPicPr>
          <p:nvPr>
            <p:ph sz="quarter" idx="10"/>
          </p:nvPr>
        </p:nvPicPr>
        <p:blipFill>
          <a:blip r:embed="rId3"/>
          <a:stretch>
            <a:fillRect/>
          </a:stretch>
        </p:blipFill>
        <p:spPr>
          <a:xfrm>
            <a:off x="407988" y="985392"/>
            <a:ext cx="11376025" cy="5288853"/>
          </a:xfrm>
        </p:spPr>
      </p:pic>
    </p:spTree>
    <p:extLst>
      <p:ext uri="{BB962C8B-B14F-4D97-AF65-F5344CB8AC3E}">
        <p14:creationId xmlns:p14="http://schemas.microsoft.com/office/powerpoint/2010/main" val="363974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130-A0EF-DF46-BADD-C041B9071A79}"/>
              </a:ext>
            </a:extLst>
          </p:cNvPr>
          <p:cNvSpPr>
            <a:spLocks noGrp="1"/>
          </p:cNvSpPr>
          <p:nvPr>
            <p:ph type="title"/>
          </p:nvPr>
        </p:nvSpPr>
        <p:spPr/>
        <p:txBody>
          <a:bodyPr/>
          <a:lstStyle/>
          <a:p>
            <a:r>
              <a:rPr lang="en-US" dirty="0"/>
              <a:t>Figure 12.24  Export from source tissue depends on the placement and activity of active sucrose transporters (Part 1)</a:t>
            </a:r>
          </a:p>
        </p:txBody>
      </p:sp>
      <p:pic>
        <p:nvPicPr>
          <p:cNvPr id="7" name="Content Placeholder 6" descr="A micrograph of leaves in a rosette pattern, depicts the outer leaves green along the edges and vein network. One leaf on the left is green on the outer side and devoid of color on the lower side and labeled leaf undergoing sink to source transition. The outer leaves on the top are labeled Reporter system used G U, forms a visible product, where the promoter is active.">
            <a:extLst>
              <a:ext uri="{FF2B5EF4-FFF2-40B4-BE49-F238E27FC236}">
                <a16:creationId xmlns:a16="http://schemas.microsoft.com/office/drawing/2014/main" id="{06807509-D127-7249-8AA8-6CDE6F5C6BEB}"/>
              </a:ext>
            </a:extLst>
          </p:cNvPr>
          <p:cNvPicPr>
            <a:picLocks noGrp="1" noChangeAspect="1"/>
          </p:cNvPicPr>
          <p:nvPr>
            <p:ph sz="quarter" idx="10"/>
          </p:nvPr>
        </p:nvPicPr>
        <p:blipFill>
          <a:blip r:embed="rId3"/>
          <a:stretch>
            <a:fillRect/>
          </a:stretch>
        </p:blipFill>
        <p:spPr>
          <a:xfrm>
            <a:off x="2603998" y="479425"/>
            <a:ext cx="6984005" cy="6300788"/>
          </a:xfrm>
        </p:spPr>
      </p:pic>
    </p:spTree>
    <p:extLst>
      <p:ext uri="{BB962C8B-B14F-4D97-AF65-F5344CB8AC3E}">
        <p14:creationId xmlns:p14="http://schemas.microsoft.com/office/powerpoint/2010/main" val="1914108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F8379-50CA-B140-B549-2B3BA5AE3DE9}"/>
              </a:ext>
            </a:extLst>
          </p:cNvPr>
          <p:cNvSpPr>
            <a:spLocks noGrp="1"/>
          </p:cNvSpPr>
          <p:nvPr>
            <p:ph type="title"/>
          </p:nvPr>
        </p:nvSpPr>
        <p:spPr/>
        <p:txBody>
          <a:bodyPr/>
          <a:lstStyle/>
          <a:p>
            <a:r>
              <a:rPr lang="en-US" dirty="0"/>
              <a:t>Figure 12.24  Export from source tissue depends on the placement and activity of active sucrose transporters (Part 2)</a:t>
            </a:r>
          </a:p>
        </p:txBody>
      </p:sp>
      <p:pic>
        <p:nvPicPr>
          <p:cNvPr id="6" name="Content Placeholder 5" descr="A micrograph of a single leaf depicts an orange color all across the leaf blade and the veins are stained yellow.&#10;&#10;A micrograph of a single leaf depicts the midrib and all the main veins of the leaf stained with thick lines of yellow. The orange background of the leaf peeps through here and ther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81128" y="479425"/>
            <a:ext cx="6629744" cy="6300788"/>
          </a:xfrm>
        </p:spPr>
      </p:pic>
    </p:spTree>
    <p:extLst>
      <p:ext uri="{BB962C8B-B14F-4D97-AF65-F5344CB8AC3E}">
        <p14:creationId xmlns:p14="http://schemas.microsoft.com/office/powerpoint/2010/main" val="2756752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B712-EF0C-AD41-9B42-5D3C6489ABFE}"/>
              </a:ext>
            </a:extLst>
          </p:cNvPr>
          <p:cNvSpPr>
            <a:spLocks noGrp="1"/>
          </p:cNvSpPr>
          <p:nvPr>
            <p:ph type="title"/>
          </p:nvPr>
        </p:nvSpPr>
        <p:spPr/>
        <p:txBody>
          <a:bodyPr/>
          <a:lstStyle/>
          <a:p>
            <a:r>
              <a:rPr lang="en-US" dirty="0"/>
              <a:t>Figure 12.25  Allocation and partitioning determine the distribution of photosynthate within a plant </a:t>
            </a:r>
          </a:p>
        </p:txBody>
      </p:sp>
      <p:pic>
        <p:nvPicPr>
          <p:cNvPr id="6" name="Content Placeholder 5" descr="A set of illustrations depict the allocation and partitioning which determines the distribution of photosynthate within a plant. On the left is a leaf attached to the stem of a plant. It receives Carbon dioxide, stores and utilizes photosynthate and transports it out. Text below the leaf reads, Allocation: The balance among metabolic processes within source cells determines how much photosynthate is available for export to other parts of the plant. On the right, arrows from the leaf, labeled transport diverge towards a pod of seeds containing seeds, an inflorescence of a flower, a sprig of immature leaves, and roots. Text below reads, Partitioning: A plant’s sinks compete for a share of the available photosynthate. Allocation within sink cells can infl¬uence sink strengt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76258" y="479425"/>
            <a:ext cx="7439484" cy="6300788"/>
          </a:xfrm>
        </p:spPr>
      </p:pic>
    </p:spTree>
    <p:extLst>
      <p:ext uri="{BB962C8B-B14F-4D97-AF65-F5344CB8AC3E}">
        <p14:creationId xmlns:p14="http://schemas.microsoft.com/office/powerpoint/2010/main" val="147533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0A99A-32BF-8B48-9FA6-E2CB69871A61}"/>
              </a:ext>
            </a:extLst>
          </p:cNvPr>
          <p:cNvSpPr>
            <a:spLocks noGrp="1"/>
          </p:cNvSpPr>
          <p:nvPr>
            <p:ph type="title"/>
          </p:nvPr>
        </p:nvSpPr>
        <p:spPr/>
        <p:txBody>
          <a:bodyPr/>
          <a:lstStyle/>
          <a:p>
            <a:r>
              <a:rPr lang="en-US" dirty="0"/>
              <a:t>Figure 12.26  Glutamate, released from damaged tissue, trigger long-distance Ca</a:t>
            </a:r>
            <a:r>
              <a:rPr lang="en-US" baseline="30000" dirty="0"/>
              <a:t>2+</a:t>
            </a:r>
            <a:r>
              <a:rPr lang="en-US" dirty="0"/>
              <a:t>-based defense signaling in the phloem </a:t>
            </a:r>
          </a:p>
        </p:txBody>
      </p:sp>
      <p:pic>
        <p:nvPicPr>
          <p:cNvPr id="7" name="Content Placeholder 6" descr="An image of small leaves of the wild-type Arabidopsis plant depicts yellow discoloration in many leaves.&#10;&#10;An image of small leaves of the wild-type Arabidopsis plant depicts light green tendril-like structures all around the leaves.">
            <a:extLst>
              <a:ext uri="{FF2B5EF4-FFF2-40B4-BE49-F238E27FC236}">
                <a16:creationId xmlns:a16="http://schemas.microsoft.com/office/drawing/2014/main" id="{F758823C-37A3-D549-B060-C80C0F4A32AB}"/>
              </a:ext>
            </a:extLst>
          </p:cNvPr>
          <p:cNvPicPr>
            <a:picLocks noGrp="1" noChangeAspect="1"/>
          </p:cNvPicPr>
          <p:nvPr>
            <p:ph sz="quarter" idx="10"/>
          </p:nvPr>
        </p:nvPicPr>
        <p:blipFill>
          <a:blip r:embed="rId3"/>
          <a:stretch>
            <a:fillRect/>
          </a:stretch>
        </p:blipFill>
        <p:spPr>
          <a:xfrm>
            <a:off x="1338779" y="479425"/>
            <a:ext cx="9514442" cy="6300788"/>
          </a:xfrm>
        </p:spPr>
      </p:pic>
    </p:spTree>
    <p:extLst>
      <p:ext uri="{BB962C8B-B14F-4D97-AF65-F5344CB8AC3E}">
        <p14:creationId xmlns:p14="http://schemas.microsoft.com/office/powerpoint/2010/main" val="2103861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58CD-8266-054F-A381-C71D7D9A8A71}"/>
              </a:ext>
            </a:extLst>
          </p:cNvPr>
          <p:cNvSpPr>
            <a:spLocks noGrp="1"/>
          </p:cNvSpPr>
          <p:nvPr>
            <p:ph type="title"/>
          </p:nvPr>
        </p:nvSpPr>
        <p:spPr/>
        <p:txBody>
          <a:bodyPr/>
          <a:lstStyle/>
          <a:p>
            <a:r>
              <a:rPr lang="en-US" dirty="0"/>
              <a:t>Figure 12.26  Glutamate, released from damaged tissue, trigger long-distance Ca</a:t>
            </a:r>
            <a:r>
              <a:rPr lang="en-US" baseline="30000" dirty="0"/>
              <a:t>2+</a:t>
            </a:r>
            <a:r>
              <a:rPr lang="en-US" dirty="0"/>
              <a:t>-based defense signaling in the phloem (Part 1)</a:t>
            </a:r>
          </a:p>
        </p:txBody>
      </p:sp>
      <p:pic>
        <p:nvPicPr>
          <p:cNvPr id="7" name="Content Placeholder 6" descr="An image of small leaves of the wild-type Arabidopsis plant depicts yellow discoloration in many leaves.">
            <a:extLst>
              <a:ext uri="{FF2B5EF4-FFF2-40B4-BE49-F238E27FC236}">
                <a16:creationId xmlns:a16="http://schemas.microsoft.com/office/drawing/2014/main" id="{F6136AAC-315B-7D4F-AEC4-26076DA582C4}"/>
              </a:ext>
            </a:extLst>
          </p:cNvPr>
          <p:cNvPicPr>
            <a:picLocks noGrp="1" noChangeAspect="1"/>
          </p:cNvPicPr>
          <p:nvPr>
            <p:ph sz="quarter" idx="10"/>
          </p:nvPr>
        </p:nvPicPr>
        <p:blipFill>
          <a:blip r:embed="rId3"/>
          <a:stretch>
            <a:fillRect/>
          </a:stretch>
        </p:blipFill>
        <p:spPr>
          <a:xfrm>
            <a:off x="407988" y="1534235"/>
            <a:ext cx="11376025" cy="4191167"/>
          </a:xfrm>
        </p:spPr>
      </p:pic>
    </p:spTree>
    <p:extLst>
      <p:ext uri="{BB962C8B-B14F-4D97-AF65-F5344CB8AC3E}">
        <p14:creationId xmlns:p14="http://schemas.microsoft.com/office/powerpoint/2010/main" val="230105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E998-6245-8441-BBFA-6A82948E8BD1}"/>
              </a:ext>
            </a:extLst>
          </p:cNvPr>
          <p:cNvSpPr>
            <a:spLocks noGrp="1"/>
          </p:cNvSpPr>
          <p:nvPr>
            <p:ph type="title"/>
          </p:nvPr>
        </p:nvSpPr>
        <p:spPr/>
        <p:txBody>
          <a:bodyPr/>
          <a:lstStyle/>
          <a:p>
            <a:r>
              <a:rPr lang="en-US" dirty="0"/>
              <a:t>Figure 12.26  Glutamate, released from damaged tissue, trigger long-distance Ca</a:t>
            </a:r>
            <a:r>
              <a:rPr lang="en-US" baseline="30000" dirty="0"/>
              <a:t>2+</a:t>
            </a:r>
            <a:r>
              <a:rPr lang="en-US" dirty="0"/>
              <a:t>-based defense signaling in the phloem (Part 2)</a:t>
            </a:r>
          </a:p>
        </p:txBody>
      </p:sp>
      <p:pic>
        <p:nvPicPr>
          <p:cNvPr id="7" name="Content Placeholder 6" descr="An image of small leaves of the wild-type Arabidopsis plant depicts light green tendril-like structures all around the leaves.">
            <a:extLst>
              <a:ext uri="{FF2B5EF4-FFF2-40B4-BE49-F238E27FC236}">
                <a16:creationId xmlns:a16="http://schemas.microsoft.com/office/drawing/2014/main" id="{8673B695-73CB-1F4E-8139-6F9891314734}"/>
              </a:ext>
            </a:extLst>
          </p:cNvPr>
          <p:cNvPicPr>
            <a:picLocks noGrp="1" noChangeAspect="1"/>
          </p:cNvPicPr>
          <p:nvPr>
            <p:ph sz="quarter" idx="10"/>
          </p:nvPr>
        </p:nvPicPr>
        <p:blipFill>
          <a:blip r:embed="rId3"/>
          <a:stretch>
            <a:fillRect/>
          </a:stretch>
        </p:blipFill>
        <p:spPr>
          <a:xfrm>
            <a:off x="407988" y="1340893"/>
            <a:ext cx="11376025" cy="4577852"/>
          </a:xfrm>
        </p:spPr>
      </p:pic>
    </p:spTree>
    <p:extLst>
      <p:ext uri="{BB962C8B-B14F-4D97-AF65-F5344CB8AC3E}">
        <p14:creationId xmlns:p14="http://schemas.microsoft.com/office/powerpoint/2010/main" val="1645329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4903-DD6D-DC42-8E68-43BD9F7B06FC}"/>
              </a:ext>
            </a:extLst>
          </p:cNvPr>
          <p:cNvSpPr>
            <a:spLocks noGrp="1"/>
          </p:cNvSpPr>
          <p:nvPr>
            <p:ph type="title"/>
          </p:nvPr>
        </p:nvSpPr>
        <p:spPr/>
        <p:txBody>
          <a:bodyPr/>
          <a:lstStyle/>
          <a:p>
            <a:r>
              <a:rPr lang="en-US" dirty="0"/>
              <a:t>Figure 12.4  Transverse section of a 4-year-old stem of a basswood (</a:t>
            </a:r>
            <a:r>
              <a:rPr lang="en-US" i="1" dirty="0" err="1"/>
              <a:t>Tilia</a:t>
            </a:r>
            <a:r>
              <a:rPr lang="en-US" dirty="0"/>
              <a:t>) tree </a:t>
            </a:r>
          </a:p>
        </p:txBody>
      </p:sp>
      <p:pic>
        <p:nvPicPr>
          <p:cNvPr id="6" name="Content Placeholder 5" descr="A micrograph of the transverse section of a 4-year-old stem of a basswood or Tilia tree. The topmost later of cells is labeled Secondary phloem that has a horizontal layer labeled Vascular cambium. Three sections of the secondary xylem below are separated by growth rings. At the bottom are pith cell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37824" y="479425"/>
            <a:ext cx="5516352" cy="6300788"/>
          </a:xfrm>
        </p:spPr>
      </p:pic>
    </p:spTree>
    <p:extLst>
      <p:ext uri="{BB962C8B-B14F-4D97-AF65-F5344CB8AC3E}">
        <p14:creationId xmlns:p14="http://schemas.microsoft.com/office/powerpoint/2010/main" val="3473650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172BF-DC8F-084E-A7A8-29A80120CD2B}"/>
              </a:ext>
            </a:extLst>
          </p:cNvPr>
          <p:cNvSpPr>
            <a:spLocks noGrp="1"/>
          </p:cNvSpPr>
          <p:nvPr>
            <p:ph type="title"/>
          </p:nvPr>
        </p:nvSpPr>
        <p:spPr/>
        <p:txBody>
          <a:bodyPr/>
          <a:lstStyle/>
          <a:p>
            <a:r>
              <a:rPr lang="en-US" dirty="0"/>
              <a:t>Figure 12.5  Schematic drawings of mature sieve elements (sieve tube elements) joined together to form a sieve tube </a:t>
            </a:r>
          </a:p>
        </p:txBody>
      </p:sp>
      <p:pic>
        <p:nvPicPr>
          <p:cNvPr id="6" name="Content Placeholder 5" descr="A schematic drawing depicts the external view of a tubular sieve tube element. The top and bottom surfaces are labeled Sieve plates with sieve plate pores on the surface. Small groups of pores on the sides are labeled lateral sieve area.&#10;&#10;An illustration depicts a longitudinal cross section of a sieve tube, wherein two sieve tube elements are separated by horizontal sieve plates with pores. Small rounded structure in each element is labeled Modi¬fied plastid. On the outside is the thickened primary wall, and the inner plasma membrane lining of the sieve tube element is continuous with that of its neighboring sieve tube element. On the right of the sieve element is an elongated structure containing a companion cell, Branched plasmodesmata, Vacuole, Chloroplast, Nucleus, and Mitochondri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87454" y="479425"/>
            <a:ext cx="6617092" cy="6300788"/>
          </a:xfrm>
        </p:spPr>
      </p:pic>
    </p:spTree>
    <p:extLst>
      <p:ext uri="{BB962C8B-B14F-4D97-AF65-F5344CB8AC3E}">
        <p14:creationId xmlns:p14="http://schemas.microsoft.com/office/powerpoint/2010/main" val="215862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F02D-0D22-6843-986E-F19666D1C9A6}"/>
              </a:ext>
            </a:extLst>
          </p:cNvPr>
          <p:cNvSpPr>
            <a:spLocks noGrp="1"/>
          </p:cNvSpPr>
          <p:nvPr>
            <p:ph type="title"/>
          </p:nvPr>
        </p:nvSpPr>
        <p:spPr/>
        <p:txBody>
          <a:bodyPr/>
          <a:lstStyle/>
          <a:p>
            <a:r>
              <a:rPr lang="en-US" dirty="0"/>
              <a:t>Figure 12.5  Schematic drawings of mature sieve elements (sieve tube elements) joined together to form a sieve tube (Part 1)</a:t>
            </a:r>
          </a:p>
        </p:txBody>
      </p:sp>
      <p:pic>
        <p:nvPicPr>
          <p:cNvPr id="6" name="Content Placeholder 5" descr="A schematic drawing depicts the external view of a tubular sieve tube element. The top and bottom surfaces are labeled Sieve plates with sieve plate pores on the surface. Small groups of pores on the sides are labeled lateral sieve area.&#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85998" y="479425"/>
            <a:ext cx="5820004" cy="6300788"/>
          </a:xfrm>
        </p:spPr>
      </p:pic>
    </p:spTree>
    <p:extLst>
      <p:ext uri="{BB962C8B-B14F-4D97-AF65-F5344CB8AC3E}">
        <p14:creationId xmlns:p14="http://schemas.microsoft.com/office/powerpoint/2010/main" val="2184765253"/>
      </p:ext>
    </p:extLst>
  </p:cSld>
  <p:clrMapOvr>
    <a:masterClrMapping/>
  </p:clrMapOvr>
</p:sld>
</file>

<file path=ppt/theme/theme1.xml><?xml version="1.0" encoding="utf-8"?>
<a:theme xmlns:a="http://schemas.openxmlformats.org/drawingml/2006/main" name="Figure-Only Templates">
  <a:themeElements>
    <a:clrScheme name="Custom 89">
      <a:dk1>
        <a:srgbClr val="000000"/>
      </a:dk1>
      <a:lt1>
        <a:srgbClr val="FFFFFF"/>
      </a:lt1>
      <a:dk2>
        <a:srgbClr val="1F497D"/>
      </a:dk2>
      <a:lt2>
        <a:srgbClr val="EEECE1"/>
      </a:lt2>
      <a:accent1>
        <a:srgbClr val="001A47"/>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56919D-3723-464B-9967-427A087CBD61}">
  <ds:schemaRefs>
    <ds:schemaRef ds:uri="http://schemas.microsoft.com/office/2006/metadata/properties"/>
    <ds:schemaRef ds:uri="fd39d560-5c7d-4158-98a0-f420f8fdebce"/>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a6c716b4-9090-4de7-aadc-2aa5f812ad24"/>
    <ds:schemaRef ds:uri="http://www.w3.org/XML/1998/namespace"/>
  </ds:schemaRefs>
</ds:datastoreItem>
</file>

<file path=customXml/itemProps2.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3.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Oxford Template 2020-05-05</Template>
  <TotalTime>256</TotalTime>
  <Words>11350</Words>
  <Application>Microsoft Macintosh PowerPoint</Application>
  <PresentationFormat>Widescreen</PresentationFormat>
  <Paragraphs>366</Paragraphs>
  <Slides>69</Slides>
  <Notes>69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Gotham Bold</vt:lpstr>
      <vt:lpstr>Figure-Only Templates</vt:lpstr>
      <vt:lpstr>Chapter 12 Opener </vt:lpstr>
      <vt:lpstr>Figure 12.1  Phloem translocates materials from sources to sinks </vt:lpstr>
      <vt:lpstr>Figure 12.2  Source-to-sink patterns of phloem translocation </vt:lpstr>
      <vt:lpstr>Figure 12.2  Source-to-sink patterns of phloem translocation (Part 1)</vt:lpstr>
      <vt:lpstr>Figure 12.2  Source-to-sink patterns of phloem translocation (Part 2)</vt:lpstr>
      <vt:lpstr>Figure 12.3  Transverse section of a vascular bundle of buttercup (Ranunculus repens) </vt:lpstr>
      <vt:lpstr>Figure 12.4  Transverse section of a 4-year-old stem of a basswood (Tilia) tree </vt:lpstr>
      <vt:lpstr>Figure 12.5  Schematic drawings of mature sieve elements (sieve tube elements) joined together to form a sieve tube </vt:lpstr>
      <vt:lpstr>Figure 12.5  Schematic drawings of mature sieve elements (sieve tube elements) joined together to form a sieve tube (Part 1)</vt:lpstr>
      <vt:lpstr>Figure 12.5  Schematic drawings of mature sieve elements (sieve tube elements) joined together to form a sieve tube (Part 2)</vt:lpstr>
      <vt:lpstr>Figure 12.6  Electron micrographs of sieve elements and companion cells and their pore–plasmodesma contacts </vt:lpstr>
      <vt:lpstr>Figure 12.6  Electron micrographs of sieve elements and companion cells and their pore–plasmodesma contacts (Part 1)</vt:lpstr>
      <vt:lpstr>Figure 12.6  Electron micrographs of sieve elements and companion cells and their pore–plasmodesma contacts (Part 2)</vt:lpstr>
      <vt:lpstr>Figure 12.6  Electron micrographs of sieve elements and companion cells and their pore–plasmodesma contacts (Part 3)</vt:lpstr>
      <vt:lpstr>Figure 12.7  Sieve elements and sieve plate pores. In images A–C, the sieve plate pores are open—that is, unobstructed by P-protein or constricted by callose </vt:lpstr>
      <vt:lpstr>Figure 12.7  Sieve elements and sieve plate pores. In images A–C, the sieve plate pores are open—that is, unobstructed by P-protein or constricted by callose (Part 1)</vt:lpstr>
      <vt:lpstr>Figure 12.7  Sieve elements and sieve plate pores. In images A–C, the sieve plate pores are open—that is, unobstructed by P-protein or constricted by callose (Part 2)</vt:lpstr>
      <vt:lpstr>Figure 12.7  Sieve elements and sieve plate pores. In images A–C, the sieve plate pores are open—that is, unobstructed by P-protein or constricted by callose (Part 3)</vt:lpstr>
      <vt:lpstr>Figure 12.8  Electron micrograph showing a sieve area (sa) linking two sieve cells in the secondary phloem of a conifer (Picea abies) </vt:lpstr>
      <vt:lpstr>Table 12.1  Characteristics of two types of sieve elements in seed plants</vt:lpstr>
      <vt:lpstr>Figure 12.9  Electron micrograph showing the relationships among the phloem cell types of the smallest vein in a source leaf of potato </vt:lpstr>
      <vt:lpstr>Figure 12.10  Schematic diagram of pathways of phloem loading in source leaves </vt:lpstr>
      <vt:lpstr>Figure 12.10  Schematic diagram of pathways of phloem loading in source leaves (Part 1)</vt:lpstr>
      <vt:lpstr>Figure 12.10  Schematic diagram of pathways of phloem loading in source leaves (Part 2)</vt:lpstr>
      <vt:lpstr>Figure 12.11  Autoradiograph showing that labeled sugar moves against its concentration gradient from the apoplast into sieve elements and companion cells of a sugar beet source leaf </vt:lpstr>
      <vt:lpstr>Figure 12.12  ATP-dependent sucrose transport in apoplastic sieve element loading </vt:lpstr>
      <vt:lpstr>Figure 12.13  Electron micrographs of specialized companion cells in minor veins of mature leaves </vt:lpstr>
      <vt:lpstr>Figure 12.13  Electron micrographs of specialized companion cells in minor veins of mature leaves (Part 1)</vt:lpstr>
      <vt:lpstr>Figure 12.13  Electron micrographs of specialized companion cells in minor veins of mature leaves (Part 2)</vt:lpstr>
      <vt:lpstr>Figure 12.14  Oligomer-trapping model of phloem loading</vt:lpstr>
      <vt:lpstr>Table 12.2  Patterns in apoplastic and symplasmic loading</vt:lpstr>
      <vt:lpstr>Figure 12.15  Pressure-flow model of translocation in the phloem </vt:lpstr>
      <vt:lpstr>Figure 12.16  Sieve plate pores and sieve tubes in Arabidopsis </vt:lpstr>
      <vt:lpstr>Figure 12.16  Sieve plate pores and sieve tubes in Arabidopsis (Part 1)</vt:lpstr>
      <vt:lpstr>Figure 12.16  Sieve plate pores and sieve tubes in Arabidopsis (Part 2)</vt:lpstr>
      <vt:lpstr>Figure 12.16  Sieve plate pores and sieve tubes in Arabidopsis (Part 3)</vt:lpstr>
      <vt:lpstr>Figure 12.16  Sieve plate pores and sieve tubes in Arabidopsis (Part 4)</vt:lpstr>
      <vt:lpstr>Table 12.3  The composition of phloem sap, collected as an exudate from cuts in the phloem</vt:lpstr>
      <vt:lpstr>Figure 12.17  Structures of (A) compounds not normally translocated in the phloem and (B) compounds commonly translocated in the phloem </vt:lpstr>
      <vt:lpstr>Figure 12.17  Structures of (A) compounds not normally translocated in the phloem and (B) compounds commonly translocated in the phloem (Part 1)</vt:lpstr>
      <vt:lpstr>Figure 12.17  Structures of (A) compounds not normally translocated in the phloem and (B) compounds commonly translocated in the phloem (Part 2)</vt:lpstr>
      <vt:lpstr>Figure 12.17  Structures of (A) compounds not normally translocated in the phloem and (B) compounds commonly translocated in the phloem (Part 3)</vt:lpstr>
      <vt:lpstr>Figure 12.17  Structures of (A) compounds not normally translocated in the phloem and (B) compounds commonly translocated in the phloem (Part 4)</vt:lpstr>
      <vt:lpstr>Figure 12.17  Structures of (A) compounds not normally translocated in the phloem and (B) compounds commonly translocated in the phloem (Part 5)</vt:lpstr>
      <vt:lpstr>Figure 12.18  Sealing of sieve elements by P-protein and callose </vt:lpstr>
      <vt:lpstr>Figure 12.18  Sealing of sieve elements by P-protein and callose (Part 1)</vt:lpstr>
      <vt:lpstr>Figure 12.18  Sealing of sieve elements by P-protein and callose (Part 2)</vt:lpstr>
      <vt:lpstr>Figure 12.18  Sealing of sieve elements by P-protein and callose (Part 3)</vt:lpstr>
      <vt:lpstr>Figure 12.19  Pathways for phloem unloading and short-distance transport </vt:lpstr>
      <vt:lpstr>Figure 12.19  Pathways for phloem unloading and short-distance transport (Part 1)</vt:lpstr>
      <vt:lpstr>Figure 12.19  Pathways for phloem unloading and short-distance transport (Part 2)</vt:lpstr>
      <vt:lpstr>Figure 12.20  Live imaging of translocation in and unloading from root protophloem sieve tubes </vt:lpstr>
      <vt:lpstr>Figure 12.20  Live imaging of translocation in and unloading from root protophloem sieve tubes (Part 1)</vt:lpstr>
      <vt:lpstr>Figure 12.20  Live imaging of translocation in and unloading from root protophloem sieve tubes (Part 2)</vt:lpstr>
      <vt:lpstr>Figure 12.20  Live imaging of translocation in and unloading from root protophloem sieve tubes (Part 3)</vt:lpstr>
      <vt:lpstr>Figure 12.20  Live imaging of translocation in and unloading from root protophloem sieve tubes (Part 4)</vt:lpstr>
      <vt:lpstr>Figure 12.21  The unloading pathway can switch from an apoplastic to a symplasmic pathway </vt:lpstr>
      <vt:lpstr>Figure 12.21  The unloading pathway can switch from an apoplastic to a symplasmic pathway (Part 1)</vt:lpstr>
      <vt:lpstr>Figure 12.21  The unloading pathway can switch from an apoplastic to a symplasmic pathway (Part 2)</vt:lpstr>
      <vt:lpstr>Figure 12.21  The unloading pathway can switch from an apoplastic to a symplasmic pathway (Part 3)</vt:lpstr>
      <vt:lpstr>Figure 12.22  Autoradiographs of a leaf of summer squash (Cucurbita pepo), showing the transition of the leaf from sink to source status </vt:lpstr>
      <vt:lpstr>Figure 12.23  Division of labor in the veins of a tobacco leaf </vt:lpstr>
      <vt:lpstr>Figure 12.24  Export from source tissue depends on the placement and activity of active sucrose transporters </vt:lpstr>
      <vt:lpstr>Figure 12.24  Export from source tissue depends on the placement and activity of active sucrose transporters (Part 1)</vt:lpstr>
      <vt:lpstr>Figure 12.24  Export from source tissue depends on the placement and activity of active sucrose transporters (Part 2)</vt:lpstr>
      <vt:lpstr>Figure 12.25  Allocation and partitioning determine the distribution of photosynthate within a plant </vt:lpstr>
      <vt:lpstr>Figure 12.26  Glutamate, released from damaged tissue, trigger long-distance Ca2+-based defense signaling in the phloem </vt:lpstr>
      <vt:lpstr>Figure 12.26  Glutamate, released from damaged tissue, trigger long-distance Ca2+-based defense signaling in the phloem (Part 1)</vt:lpstr>
      <vt:lpstr>Figure 12.26  Glutamate, released from damaged tissue, trigger long-distance Ca2+-based defense signaling in the phloem (Part 2)</vt:lpstr>
    </vt:vector>
  </TitlesOfParts>
  <Manager>Sumanas, Inc.</Manager>
  <Company>Oxford University Press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PHYSIOLOGY AND DEVELOPMENT</dc:title>
  <dc:subject/>
  <dc:creator>Taiz et al.</dc:creator>
  <cp:keywords/>
  <dc:description/>
  <cp:lastModifiedBy>Sumanas Inc</cp:lastModifiedBy>
  <cp:revision>40</cp:revision>
  <dcterms:created xsi:type="dcterms:W3CDTF">2021-01-21T20:31:29Z</dcterms:created>
  <dcterms:modified xsi:type="dcterms:W3CDTF">2022-05-17T03:00:17Z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