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69" r:id="rId4"/>
    <p:sldId id="268" r:id="rId5"/>
    <p:sldId id="270" r:id="rId6"/>
    <p:sldId id="259" r:id="rId7"/>
    <p:sldId id="260" r:id="rId8"/>
    <p:sldId id="271" r:id="rId9"/>
    <p:sldId id="272" r:id="rId10"/>
    <p:sldId id="261" r:id="rId11"/>
    <p:sldId id="262" r:id="rId12"/>
    <p:sldId id="273" r:id="rId13"/>
    <p:sldId id="266" r:id="rId14"/>
    <p:sldId id="264" r:id="rId15"/>
    <p:sldId id="265" r:id="rId16"/>
    <p:sldId id="267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2BD7-4F80-4BDB-972B-0DB38FF52F07}" type="datetimeFigureOut">
              <a:rPr lang="en-US" smtClean="0"/>
              <a:t>2022-08-12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6414A-E447-4B75-B8D1-24B1ADE92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85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49425"/>
            <a:ext cx="9144000" cy="1470025"/>
          </a:xfrm>
        </p:spPr>
        <p:txBody>
          <a:bodyPr>
            <a:normAutofit/>
          </a:bodyPr>
          <a:lstStyle>
            <a:lvl1pPr>
              <a:defRPr sz="40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76600"/>
            <a:ext cx="9144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661A9-CE55-42FD-8F65-1C0EE8F69DA0}" type="datetime1">
              <a:rPr lang="en-US" smtClean="0"/>
              <a:t>2022-08-12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F0645-9101-4E3F-B999-150BFA6D8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143000" y="6477000"/>
            <a:ext cx="7175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prstClr val="white">
                    <a:lumMod val="50000"/>
                  </a:prstClr>
                </a:solidFill>
                <a:latin typeface="Times New Roman" pitchFamily="18" charset="0"/>
                <a:cs typeface="Times New Roman" pitchFamily="18" charset="0"/>
              </a:rPr>
              <a:t>Scientific Writing and Communication, 4e	Angelika H. Hofmann	Copyright © 2014 by Oxford University Press </a:t>
            </a:r>
          </a:p>
        </p:txBody>
      </p:sp>
    </p:spTree>
    <p:extLst>
      <p:ext uri="{BB962C8B-B14F-4D97-AF65-F5344CB8AC3E}">
        <p14:creationId xmlns:p14="http://schemas.microsoft.com/office/powerpoint/2010/main" val="154931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A9606-FF58-4A8E-875C-F96A820A468E}" type="datetime1">
              <a:rPr lang="en-US" smtClean="0"/>
              <a:t>2022-08-12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DC13D-3D73-4064-B426-26826AE35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8EA5A-4C9D-4ED1-8B39-CC8EC37AC2CA}" type="datetime1">
              <a:rPr lang="en-US" smtClean="0"/>
              <a:t>2022-08-12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05AC-ABAF-4C2D-A34A-0B769EAA5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4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914400" y="1446213"/>
            <a:ext cx="7315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0DCF0-C4A0-4A94-800F-43DFA6C53492}" type="datetime1">
              <a:rPr lang="en-US" smtClean="0"/>
              <a:t>2022-08-12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71FB-8053-4A26-BF99-B7D0E97DE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143000" y="6477000"/>
            <a:ext cx="7175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prstClr val="white">
                    <a:lumMod val="50000"/>
                  </a:prstClr>
                </a:solidFill>
                <a:latin typeface="Times New Roman" pitchFamily="18" charset="0"/>
                <a:cs typeface="Times New Roman" pitchFamily="18" charset="0"/>
              </a:rPr>
              <a:t>Scientific Writing and Communication, 4e	Angelika H. Hofmann	Copyright © 2014 by Oxford University Press </a:t>
            </a:r>
          </a:p>
        </p:txBody>
      </p:sp>
    </p:spTree>
    <p:extLst>
      <p:ext uri="{BB962C8B-B14F-4D97-AF65-F5344CB8AC3E}">
        <p14:creationId xmlns:p14="http://schemas.microsoft.com/office/powerpoint/2010/main" val="401529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9E594-6432-4DD7-8D80-52C666345D59}" type="datetime1">
              <a:rPr lang="en-US" smtClean="0"/>
              <a:t>2022-08-12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7775-8A0E-4175-AC92-059BB95A9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0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4779F-200B-4136-A62F-BF964C51C0FE}" type="datetime1">
              <a:rPr lang="en-US" smtClean="0"/>
              <a:t>2022-08-12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70836-74CD-4347-80A6-9ED79CA20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1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E5E25-FAB0-4101-B245-414B093BC4A3}" type="datetime1">
              <a:rPr lang="en-US" smtClean="0"/>
              <a:t>2022-08-12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E40C2-9EC6-4950-A6B0-003F0BC24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3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B3CB2-2358-4888-93B3-F83B5508E3F8}" type="datetime1">
              <a:rPr lang="en-US" smtClean="0"/>
              <a:t>2022-08-12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9F2BE-DADB-4777-B421-6EE055664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1143000" y="6477000"/>
            <a:ext cx="7175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prstClr val="white">
                    <a:lumMod val="50000"/>
                  </a:prstClr>
                </a:solidFill>
                <a:latin typeface="Times New Roman" pitchFamily="18" charset="0"/>
                <a:cs typeface="Times New Roman" pitchFamily="18" charset="0"/>
              </a:rPr>
              <a:t>Scientific Writing and Communication, 4e	Angelika H. Hofmann	Copyright © 2014 by Oxford University Press </a:t>
            </a:r>
          </a:p>
        </p:txBody>
      </p:sp>
    </p:spTree>
    <p:extLst>
      <p:ext uri="{BB962C8B-B14F-4D97-AF65-F5344CB8AC3E}">
        <p14:creationId xmlns:p14="http://schemas.microsoft.com/office/powerpoint/2010/main" val="316662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31524-BB60-4A0A-B609-BFAEF19F9399}" type="datetime1">
              <a:rPr lang="en-US" smtClean="0"/>
              <a:t>2022-08-12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B2121-49A5-4CBB-A226-4A52CEAF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5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2B772-9996-492A-99F9-0305F51A7C35}" type="datetime1">
              <a:rPr lang="en-US" smtClean="0"/>
              <a:t>2022-08-12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F1D6-A7E6-43A4-A2CA-4966882B4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8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3EF1-8ED9-43BE-B14D-9D676940FDC2}" type="datetime1">
              <a:rPr lang="en-US" smtClean="0"/>
              <a:t>2022-08-12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DED83-555E-427B-AF2A-5C465DFEA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8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0E3591-11F9-47DE-A794-C0FA7143FEE7}" type="datetime1">
              <a:rPr lang="en-US" smtClean="0">
                <a:cs typeface="Arial" charset="0"/>
              </a:rPr>
              <a:t>2022-08-12</a:t>
            </a:fld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E9753F-695D-45A6-9223-1F7643703AB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7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209925" algn="l"/>
        </a:tabLst>
        <a:defRPr sz="4000" kern="1200">
          <a:solidFill>
            <a:schemeClr val="tx1"/>
          </a:solidFill>
          <a:latin typeface="Times New Roman" pitchFamily="18" charset="0"/>
          <a:ea typeface="Times New Roman" pitchFamily="-108" charset="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08" charset="0"/>
          <a:ea typeface="Times New Roman" pitchFamily="-108" charset="0"/>
          <a:cs typeface="Times New Roman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08" charset="0"/>
          <a:ea typeface="Times New Roman" pitchFamily="-108" charset="0"/>
          <a:cs typeface="Times New Roman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08" charset="0"/>
          <a:ea typeface="Times New Roman" pitchFamily="-108" charset="0"/>
          <a:cs typeface="Times New Roman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08" charset="0"/>
          <a:ea typeface="Times New Roman" pitchFamily="-108" charset="0"/>
          <a:cs typeface="Times New Roman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08" charset="0"/>
          <a:ea typeface="Times New Roman" pitchFamily="-108" charset="0"/>
          <a:cs typeface="Times New Roman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08" charset="0"/>
          <a:ea typeface="Times New Roman" pitchFamily="-108" charset="0"/>
          <a:cs typeface="Times New Roman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08" charset="0"/>
          <a:ea typeface="Times New Roman" pitchFamily="-108" charset="0"/>
          <a:cs typeface="Times New Roman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08" charset="0"/>
          <a:ea typeface="Times New Roman" pitchFamily="-108" charset="0"/>
          <a:cs typeface="Times New Roman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Times New Roman" pitchFamily="-108" charset="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Times New Roman" pitchFamily="-108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Times New Roman" pitchFamily="-108" charset="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Times New Roman" pitchFamily="-108" charset="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Times New Roman" pitchFamily="-108" charset="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pitchFamily="-108" charset="0"/>
                <a:cs typeface="Times New Roman" pitchFamily="-108" charset="0"/>
              </a:rPr>
              <a:t>Chapter 20</a:t>
            </a:r>
          </a:p>
        </p:txBody>
      </p:sp>
      <p:sp>
        <p:nvSpPr>
          <p:cNvPr id="14643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pitchFamily="-108" charset="0"/>
                <a:cs typeface="Times New Roman" pitchFamily="-108" charset="0"/>
              </a:rPr>
              <a:t>Proposal Writing</a:t>
            </a:r>
          </a:p>
        </p:txBody>
      </p:sp>
    </p:spTree>
    <p:extLst>
      <p:ext uri="{BB962C8B-B14F-4D97-AF65-F5344CB8AC3E}">
        <p14:creationId xmlns:p14="http://schemas.microsoft.com/office/powerpoint/2010/main" val="2699786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Identifying Funding Sources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92629" y="1676400"/>
            <a:ext cx="7946571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Keep a list of funders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Potential funders may also include:</a:t>
            </a:r>
          </a:p>
          <a:p>
            <a:pPr marL="800100" indent="-352425"/>
            <a:r>
              <a:rPr lang="en-US" sz="2600" dirty="0"/>
              <a:t>Previous funders</a:t>
            </a:r>
          </a:p>
          <a:p>
            <a:pPr marL="800100" indent="-352425"/>
            <a:r>
              <a:rPr lang="en-US" sz="2600" dirty="0"/>
              <a:t>Sponsors that have funded your colleagues</a:t>
            </a:r>
          </a:p>
          <a:p>
            <a:pPr marL="800100" indent="-352425"/>
            <a:r>
              <a:rPr lang="en-US" sz="2600" dirty="0"/>
              <a:t>Industry contacts</a:t>
            </a:r>
          </a:p>
          <a:p>
            <a:pPr marL="800100" indent="-352425"/>
            <a:r>
              <a:rPr lang="en-US" sz="2600" dirty="0"/>
              <a:t>Professional associations</a:t>
            </a:r>
          </a:p>
          <a:p>
            <a:pPr marL="800100" indent="-352425"/>
            <a:r>
              <a:rPr lang="en-US" sz="2600" dirty="0"/>
              <a:t>Database searches</a:t>
            </a:r>
          </a:p>
          <a:p>
            <a:pPr marL="800100" indent="-352425"/>
            <a:r>
              <a:rPr lang="en-US" sz="2600" dirty="0"/>
              <a:t>Web searches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22D06D-4A6F-47CC-9B2C-9DD67DAF6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5EF55B-0C37-46D6-85DC-A3C2365A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2805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600200"/>
            <a:ext cx="7848600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663" indent="-347663" eaLnBrk="0" hangingPunct="0">
              <a:lnSpc>
                <a:spcPct val="150000"/>
              </a:lnSpc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Ensure a match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between you and the agency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7663" indent="-347663" eaLnBrk="0" hangingPunct="0">
              <a:lnSpc>
                <a:spcPct val="150000"/>
              </a:lnSpc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Know how much money to ask for to get your project done</a:t>
            </a:r>
          </a:p>
          <a:p>
            <a:pPr marL="347663" indent="-347663" eaLnBrk="0" hangingPunct="0">
              <a:lnSpc>
                <a:spcPct val="150000"/>
              </a:lnSpc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Find out the deadline for application</a:t>
            </a:r>
          </a:p>
          <a:p>
            <a:pPr marL="347663" indent="-347663" eaLnBrk="0" hangingPunct="0">
              <a:lnSpc>
                <a:spcPct val="150000"/>
              </a:lnSpc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Know who will review your proposal</a:t>
            </a:r>
          </a:p>
          <a:p>
            <a:pPr marL="347663" indent="-347663" eaLnBrk="0" hangingPunct="0">
              <a:lnSpc>
                <a:spcPct val="150000"/>
              </a:lnSpc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Inquire about indirect costs</a:t>
            </a:r>
          </a:p>
          <a:p>
            <a:pPr marL="347663" indent="-347663" eaLnBrk="0" hangingPunct="0">
              <a:lnSpc>
                <a:spcPct val="150000"/>
              </a:lnSpc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Determine who you need to contact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19100" y="488006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Preproposal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Research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1446212"/>
            <a:ext cx="731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536282-EFFC-43D2-BA8F-0429CB38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5CDE9-D687-4B3B-9474-E32784429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219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79003" y="1905000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200000"/>
              </a:lnSpc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 the general proposal format</a:t>
            </a:r>
          </a:p>
          <a:p>
            <a:pPr eaLnBrk="0" hangingPunct="0">
              <a:lnSpc>
                <a:spcPct val="200000"/>
              </a:lnSpc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 and strictly follow the proposal guidelines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 administrators (department chair or dean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proposal coordinators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the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Ffnder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19100" y="488006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Preliminary Steps to writing a Proposal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1446212"/>
            <a:ext cx="731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BB19B7-5C27-448E-936A-A90F1CFF5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A4F28-964C-424C-9D6D-0F89DC108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977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19200" y="1639888"/>
            <a:ext cx="61722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 the general proposal format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Cover  Letter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Title page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Abstract and Specific Aims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Background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Preliminary results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Research design (including Alternate strategies)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Summary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Budget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marL="798513" lvl="1" indent="-341313" eaLnBrk="0" hangingPunct="0">
              <a:buFont typeface="Arial" charset="0"/>
              <a:buChar char="•"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Personnnel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/Biographical sketches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Elements of Proposals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D0DF1C-DB8A-4343-A37C-C2A74A69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AF3E3-1B39-48B5-888C-C0E7EB35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8317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676400"/>
            <a:ext cx="7924800" cy="40626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3550" indent="-463550" eaLnBrk="0" hangingPunct="0">
              <a:lnSpc>
                <a:spcPct val="200000"/>
              </a:lnSpc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Make sure that the first page is perfect</a:t>
            </a:r>
          </a:p>
          <a:p>
            <a:pPr marL="463550" indent="-234950" eaLnBrk="0" hangingPunct="0">
              <a:lnSpc>
                <a:spcPct val="200000"/>
              </a:lnSpc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Include:  </a:t>
            </a:r>
          </a:p>
          <a:p>
            <a:pPr marL="920750" lvl="1" indent="-46355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Abstract and overall objective</a:t>
            </a:r>
          </a:p>
          <a:p>
            <a:pPr marL="920750" lvl="1" indent="-46355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Specific aims</a:t>
            </a:r>
          </a:p>
          <a:p>
            <a:pPr marL="920750" lvl="1" indent="-46355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Expected outcomes and significance</a:t>
            </a:r>
          </a:p>
          <a:p>
            <a:pPr marL="0" lvl="1" eaLnBrk="0" hangingPunct="0">
              <a:lnSpc>
                <a:spcPct val="150000"/>
              </a:lnSpc>
              <a:spcBef>
                <a:spcPts val="1200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Educate yourself in proposal preparation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685800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Writing a Grant Proposal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1446212"/>
            <a:ext cx="731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730523-54F9-4BF5-BD62-F1F2C3D6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CF9B3-4DF7-4343-8314-A0C7CD0D9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9559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Getting Ready to Write a Proposal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525963"/>
          </a:xfrm>
        </p:spPr>
        <p:txBody>
          <a:bodyPr/>
          <a:lstStyle/>
          <a:p>
            <a:pPr marL="347663" indent="-347663">
              <a:lnSpc>
                <a:spcPct val="150000"/>
              </a:lnSpc>
            </a:pPr>
            <a:r>
              <a:rPr lang="en-US" sz="2400" dirty="0"/>
              <a:t>Come up with objective</a:t>
            </a:r>
          </a:p>
          <a:p>
            <a:pPr marL="347663" indent="-347663">
              <a:lnSpc>
                <a:spcPct val="150000"/>
              </a:lnSpc>
            </a:pPr>
            <a:r>
              <a:rPr lang="en-US" sz="2400" dirty="0"/>
              <a:t>Identify specific aims </a:t>
            </a:r>
          </a:p>
          <a:p>
            <a:pPr marL="347663" indent="-347663">
              <a:lnSpc>
                <a:spcPct val="150000"/>
              </a:lnSpc>
            </a:pPr>
            <a:r>
              <a:rPr lang="en-US" sz="2400" dirty="0"/>
              <a:t>Decide who will benefit and how</a:t>
            </a:r>
          </a:p>
          <a:p>
            <a:pPr marL="347663" indent="-347663">
              <a:lnSpc>
                <a:spcPct val="150000"/>
              </a:lnSpc>
            </a:pPr>
            <a:r>
              <a:rPr lang="en-US" sz="2400" dirty="0"/>
              <a:t>Draft expected project outcomes in measurable terms</a:t>
            </a:r>
          </a:p>
          <a:p>
            <a:pPr marL="347663" indent="-347663">
              <a:lnSpc>
                <a:spcPct val="150000"/>
              </a:lnSpc>
            </a:pPr>
            <a:r>
              <a:rPr lang="en-US" sz="2400" dirty="0"/>
              <a:t>Draft a realistic timeline</a:t>
            </a:r>
          </a:p>
          <a:p>
            <a:pPr marL="347663" indent="-347663">
              <a:lnSpc>
                <a:spcPct val="150000"/>
              </a:lnSpc>
            </a:pPr>
            <a:r>
              <a:rPr lang="en-US" sz="2400" dirty="0"/>
              <a:t>Select preliminary (pilot) studies to include</a:t>
            </a:r>
          </a:p>
          <a:p>
            <a:pPr marL="347663" indent="-347663">
              <a:lnSpc>
                <a:spcPct val="150000"/>
              </a:lnSpc>
            </a:pPr>
            <a:r>
              <a:rPr lang="en-US" sz="2400" dirty="0"/>
              <a:t>Usually a team effort, but one person in charge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C451166-DA86-4273-82A4-2A9BC99A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93542F-7441-455B-BA6F-F08182D3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7453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Times New Roman"/>
                <a:ea typeface="+mn-ea"/>
                <a:cs typeface="Times New Roman" pitchFamily="18" charset="0"/>
              </a:rPr>
              <a:t>Some Do’s and Don’ts</a:t>
            </a:r>
          </a:p>
        </p:txBody>
      </p:sp>
      <p:sp>
        <p:nvSpPr>
          <p:cNvPr id="1004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38400" y="1371600"/>
            <a:ext cx="6705600" cy="2133600"/>
          </a:xfrm>
        </p:spPr>
        <p:txBody>
          <a:bodyPr numCol="2"/>
          <a:lstStyle/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Read guidelines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Ask questions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clearly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 their terminology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Submit on time</a:t>
            </a:r>
          </a:p>
          <a:p>
            <a:pP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Allow plenty of time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Keep it short &lt;10 pp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Get to the point in the beginning of the proposal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Tx/>
              <a:buNone/>
              <a:defRPr/>
            </a:pPr>
            <a:endParaRPr lang="en-US" dirty="0"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81000" y="3657600"/>
            <a:ext cx="8686800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96171" y="2057400"/>
            <a:ext cx="93647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800" b="1" dirty="0">
                <a:ln w="1905"/>
                <a:solidFill>
                  <a:prstClr val="black"/>
                </a:solidFill>
                <a:latin typeface="Times" pitchFamily="18" charset="0"/>
                <a:cs typeface="Times" pitchFamily="18" charset="0"/>
              </a:rPr>
              <a:t>Do</a:t>
            </a:r>
          </a:p>
        </p:txBody>
      </p:sp>
      <p:sp>
        <p:nvSpPr>
          <p:cNvPr id="7" name="Rectangle 6"/>
          <p:cNvSpPr/>
          <p:nvPr/>
        </p:nvSpPr>
        <p:spPr>
          <a:xfrm>
            <a:off x="405731" y="4648200"/>
            <a:ext cx="168988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8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" pitchFamily="18" charset="0"/>
                <a:cs typeface="Times" pitchFamily="18" charset="0"/>
              </a:rPr>
              <a:t>Don’t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286000" y="4114800"/>
            <a:ext cx="6705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numCol="2"/>
          <a:lstStyle/>
          <a:p>
            <a:pPr eaLnBrk="0" hangingPunct="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Don’t skip guidelines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Make assumptions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Be vague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Use jargon 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Wait until last minute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Send 30+ pages</a:t>
            </a:r>
          </a:p>
          <a:p>
            <a:pPr marL="228600" indent="-228600" eaLnBrk="0" hangingPunct="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Wait until page 7 to</a:t>
            </a:r>
          </a:p>
          <a:p>
            <a:pPr marL="228600" indent="-228600" eaLnBrk="0" hangingPunct="0">
              <a:tabLst>
                <a:tab pos="228600" algn="l"/>
              </a:tabLst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 explain why this is       </a:t>
            </a:r>
          </a:p>
          <a:p>
            <a:pPr marL="228600" indent="-228600" eaLnBrk="0" hangingPunct="0"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 really important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70000"/>
              </a:spcBef>
              <a:defRPr/>
            </a:pPr>
            <a:endParaRPr lang="en-US" sz="3200" kern="0" dirty="0">
              <a:solidFill>
                <a:prstClr val="black"/>
              </a:solidFill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1217612"/>
            <a:ext cx="731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C8848A-386A-46EF-9806-0A3B3FA23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8F49CB-5B91-4C0F-B3DA-EF596D6B7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79F2BE-DADB-4777-B421-6EE0556641E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1204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676400"/>
            <a:ext cx="79248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3550" indent="-463550" eaLnBrk="0" hangingPunct="0">
              <a:lnSpc>
                <a:spcPct val="200000"/>
              </a:lnSpc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Establish a close relationship</a:t>
            </a:r>
          </a:p>
          <a:p>
            <a:pPr marL="920750" lvl="1" indent="-463550" eaLnBrk="0" hangingPunct="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Cultivate the funder </a:t>
            </a:r>
          </a:p>
          <a:p>
            <a:pPr marL="920750" lvl="1" indent="-463550" eaLnBrk="0" hangingPunct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Practice good stewardship (thank you letters, reports, visit, etc.)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685800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Interacting with the Funder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1446212"/>
            <a:ext cx="731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352C30-3089-47D2-93D3-0CF83D8B7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9CD4-2CDF-424A-8D1E-A9F31DD66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653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19200" y="2286000"/>
            <a:ext cx="73914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3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 how to navigate and compose grant proposals</a:t>
            </a:r>
          </a:p>
          <a:p>
            <a:pPr>
              <a:spcBef>
                <a:spcPts val="3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Familiarize yourself with funding agencies</a:t>
            </a:r>
          </a:p>
          <a:p>
            <a:pPr>
              <a:spcBef>
                <a:spcPts val="3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that funders have goals and priorities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800" y="457200"/>
            <a:ext cx="6248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General Advice for Proposals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63AF46-5A2D-448C-ACAF-BE4AA8B1E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D15D7D-D4A5-47F9-B280-3D6C3D1C6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8626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12925" y="457200"/>
            <a:ext cx="55022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Proposal Success 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1143000" y="1752600"/>
            <a:ext cx="708660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2200" dirty="0">
                <a:latin typeface="MinionPro-Regular"/>
              </a:rPr>
              <a:t>Th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>
                <a:latin typeface="MinionPro-Regular"/>
              </a:rPr>
              <a:t> sponsoring organization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2200" dirty="0">
                <a:latin typeface="MinionPro-Regular"/>
              </a:rPr>
              <a:t>The innovative nature or critical importance of the proposed project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2200" dirty="0">
                <a:latin typeface="MinionPro-Regular"/>
              </a:rPr>
              <a:t>The competition level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2200" dirty="0">
                <a:latin typeface="MinionPro-Regular"/>
              </a:rPr>
              <a:t>The skills of the grant writer in building a compelling case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2200" dirty="0">
                <a:latin typeface="MinionPro-Regular"/>
              </a:rPr>
              <a:t>Good luck (with reviewers, availability of funding, etc.)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2200" dirty="0">
                <a:latin typeface="MinionPro-Regular"/>
              </a:rPr>
              <a:t>Good timing (funder and/or society ready for the idea)</a:t>
            </a:r>
            <a:endParaRPr lang="en-US" sz="22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C746C-DE57-41C7-9412-DF68DD772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9A84E6-7039-4966-BD8D-2D5E093D6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088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95400" y="1752600"/>
            <a:ext cx="7391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aware of the main questions of funders.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 them clearly</a:t>
            </a:r>
          </a:p>
          <a:p>
            <a:pPr marL="463550">
              <a:spcBef>
                <a:spcPts val="24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What do you want to do?</a:t>
            </a:r>
          </a:p>
          <a:p>
            <a:pPr marL="463550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 much will it cost?</a:t>
            </a:r>
          </a:p>
          <a:p>
            <a:pPr marL="463550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 much time will it take?</a:t>
            </a:r>
          </a:p>
          <a:p>
            <a:pPr marL="463550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Why is the proposed work important?</a:t>
            </a:r>
          </a:p>
          <a:p>
            <a:pPr marL="463550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Who will do the work?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12925" y="152400"/>
            <a:ext cx="55022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Questions to Address </a:t>
            </a:r>
          </a:p>
          <a:p>
            <a:pPr algn="ctr" eaLnBrk="0" hangingPunct="0"/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a Proposal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7C5DEC-10A3-4B3C-AA68-FAC235AD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98B1C1-15CF-45B7-A03B-14229E3D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4265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General Proposal Guidelines</a:t>
            </a:r>
            <a:endParaRPr lang="en-US" altLang="en-US" sz="4000" dirty="0">
              <a:ea typeface="ＭＳ Ｐゴシック" panose="020B0600070205080204" pitchFamily="34" charset="-12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0" y="1570038"/>
            <a:ext cx="7315200" cy="4525962"/>
          </a:xfrm>
        </p:spPr>
        <p:txBody>
          <a:bodyPr/>
          <a:lstStyle/>
          <a:p>
            <a:pPr marL="463550" indent="-463550">
              <a:lnSpc>
                <a:spcPct val="150000"/>
              </a:lnSpc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Do your homework!</a:t>
            </a:r>
          </a:p>
          <a:p>
            <a:pPr marL="463550" indent="-463550">
              <a:lnSpc>
                <a:spcPct val="150000"/>
              </a:lnSpc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Obtain specific forms if available</a:t>
            </a:r>
          </a:p>
          <a:p>
            <a:pPr marL="463550" indent="-463550">
              <a:lnSpc>
                <a:spcPct val="150000"/>
              </a:lnSpc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Obtain specific instructions and … </a:t>
            </a:r>
          </a:p>
          <a:p>
            <a:pPr marL="463550" indent="-4635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Follow instructions EXACTLY!</a:t>
            </a:r>
          </a:p>
          <a:p>
            <a:pPr marL="463550" indent="-463550">
              <a:lnSpc>
                <a:spcPct val="150000"/>
              </a:lnSpc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Plan to start early</a:t>
            </a:r>
          </a:p>
          <a:p>
            <a:pPr marL="463550" indent="-463550">
              <a:lnSpc>
                <a:spcPct val="150000"/>
              </a:lnSpc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Submit on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4AEB97-AD6D-4C00-A0CF-AA22806E6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8A95D2-AC3F-465C-8050-F60C53536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0288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14400" y="1524000"/>
            <a:ext cx="7848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7663" indent="-3476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Solicited proposals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—in response to a specific request for proposals (RFP) by a funder</a:t>
            </a:r>
          </a:p>
          <a:p>
            <a:pPr marL="347663" indent="-3476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Unsolicited proposals—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solicitation, but you believe the funder will likely be interested</a:t>
            </a:r>
          </a:p>
          <a:p>
            <a:pPr marL="347663" indent="-3476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Preproposals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 abbreviated version of your proposal, allows the funder to decide if a full proposal is warranted</a:t>
            </a:r>
          </a:p>
          <a:p>
            <a:pPr marL="347663" indent="-3476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Continuation or Noncompeting proposal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—continued funding is contingent on whether initial progress is satisfactory</a:t>
            </a:r>
          </a:p>
          <a:p>
            <a:pPr marL="347663" indent="-3476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Renewal (usually competitive)—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request for continued support of an existing project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Proposals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5B2DB3-4939-4DCE-8ED5-AAAB0B60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E503B-13EB-42EC-8A05-DA89EC83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1868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Funders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524000"/>
            <a:ext cx="8229600" cy="4525963"/>
          </a:xfrm>
        </p:spPr>
        <p:txBody>
          <a:bodyPr/>
          <a:lstStyle/>
          <a:p>
            <a:pPr marL="347663" indent="-347663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/>
              <a:t>Federal agency</a:t>
            </a:r>
          </a:p>
          <a:p>
            <a:pPr marL="920750" lvl="1" indent="-463550">
              <a:lnSpc>
                <a:spcPct val="200000"/>
              </a:lnSpc>
              <a:buFont typeface="Arial" charset="0"/>
              <a:buChar char="•"/>
            </a:pPr>
            <a:r>
              <a:rPr lang="en-US" sz="2400" dirty="0"/>
              <a:t>Example: NIH, NASA, NSF, DOE</a:t>
            </a:r>
          </a:p>
          <a:p>
            <a:pPr marL="347663" indent="-347663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/>
              <a:t>Private foundation</a:t>
            </a:r>
          </a:p>
          <a:p>
            <a:pPr marL="347663" indent="-347663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/>
              <a:t>Corporations</a:t>
            </a:r>
          </a:p>
          <a:p>
            <a:pPr marL="347663" indent="-347663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/>
              <a:t>“Other” grant-making organizations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2A7FD-BA31-4A13-B330-8BA477641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65FA4A-0401-4CE6-9BCC-346E049B2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027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Agencies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Understand federal funding agencies and their instructions</a:t>
            </a:r>
          </a:p>
          <a:p>
            <a:pPr lvl="2"/>
            <a:r>
              <a:rPr lang="en-US" dirty="0"/>
              <a:t>tend to be fairly long (12 + single-spaced pages)</a:t>
            </a:r>
          </a:p>
          <a:p>
            <a:pPr lvl="2"/>
            <a:r>
              <a:rPr lang="en-US" dirty="0"/>
              <a:t>Have very specific, lengthy instructions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prepare well in advance</a:t>
            </a:r>
          </a:p>
          <a:p>
            <a:pPr marL="114300" indent="0">
              <a:spcBef>
                <a:spcPts val="30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Do not be afraid to contact funding agencies</a:t>
            </a:r>
          </a:p>
          <a:p>
            <a:pPr marL="114300" indent="0">
              <a:spcBef>
                <a:spcPts val="30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Be aware of potential policy changes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3B741E-84E2-4B66-8F80-1FD5B11E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501BB0-A821-4549-B206-E9389FAC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4613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Funders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524000"/>
            <a:ext cx="8229600" cy="4525963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Write a letter of inquiry before preparing or mailing out a proposal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Get help from your institute’s administration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Be aware that corporations often give to receive something in return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Other potential sponsors may include</a:t>
            </a:r>
          </a:p>
          <a:p>
            <a:pPr marL="800100" lvl="2" indent="0">
              <a:spcBef>
                <a:spcPts val="1800"/>
              </a:spcBef>
              <a:buNone/>
            </a:pPr>
            <a:r>
              <a:rPr lang="en-US" dirty="0"/>
              <a:t>individuals, family foundations, and public charities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Overlapping interests are needed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ED6B58-19AA-4047-9037-ED3F66D21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Scientific Writing and Communication, 5e - Angelika H. Hofmann - Copyright © 2023 by Oxford University Press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0533D5-A469-4366-9B10-16EAF919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71FB-8053-4A26-BF99-B7D0E97DE32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4532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999</Words>
  <Application>Microsoft Office PowerPoint</Application>
  <PresentationFormat>On-screen Show (4:3)</PresentationFormat>
  <Paragraphs>162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MinionPro-Regular</vt:lpstr>
      <vt:lpstr>Times</vt:lpstr>
      <vt:lpstr>Times New Roman</vt:lpstr>
      <vt:lpstr>1_Office Theme</vt:lpstr>
      <vt:lpstr>Chapter 20</vt:lpstr>
      <vt:lpstr>PowerPoint Presentation</vt:lpstr>
      <vt:lpstr>PowerPoint Presentation</vt:lpstr>
      <vt:lpstr>PowerPoint Presentation</vt:lpstr>
      <vt:lpstr>General Proposal Guidelines</vt:lpstr>
      <vt:lpstr>Types of Proposals</vt:lpstr>
      <vt:lpstr>Types of Funders</vt:lpstr>
      <vt:lpstr>Federal Agencies</vt:lpstr>
      <vt:lpstr>Private Funders</vt:lpstr>
      <vt:lpstr>Identifying Funding Sources</vt:lpstr>
      <vt:lpstr>PowerPoint Presentation</vt:lpstr>
      <vt:lpstr>PowerPoint Presentation</vt:lpstr>
      <vt:lpstr>Basic Elements of Proposals</vt:lpstr>
      <vt:lpstr>PowerPoint Presentation</vt:lpstr>
      <vt:lpstr>Getting Ready to Write a Proposal</vt:lpstr>
      <vt:lpstr>Some Do’s and Don’ts</vt:lpstr>
      <vt:lpstr>PowerPoint Presentation</vt:lpstr>
    </vt:vector>
  </TitlesOfParts>
  <Company>Yale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</dc:title>
  <dc:creator>SciWri 3</dc:creator>
  <cp:lastModifiedBy>Sarah D'Arienzo</cp:lastModifiedBy>
  <cp:revision>9</cp:revision>
  <dcterms:created xsi:type="dcterms:W3CDTF">2013-11-30T03:08:06Z</dcterms:created>
  <dcterms:modified xsi:type="dcterms:W3CDTF">2022-08-12T16:11:36Z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5cb09a-2992-49d6-8ac9-5f63e7b1ad2f_Enabled">
    <vt:lpwstr>true</vt:lpwstr>
  </property>
  <property fmtid="{D5CDD505-2E9C-101B-9397-08002B2CF9AE}" pid="3" name="MSIP_Label_be5cb09a-2992-49d6-8ac9-5f63e7b1ad2f_SetDate">
    <vt:lpwstr>2022-08-12T16:11:20Z</vt:lpwstr>
  </property>
  <property fmtid="{D5CDD505-2E9C-101B-9397-08002B2CF9AE}" pid="4" name="MSIP_Label_be5cb09a-2992-49d6-8ac9-5f63e7b1ad2f_Method">
    <vt:lpwstr>Standard</vt:lpwstr>
  </property>
  <property fmtid="{D5CDD505-2E9C-101B-9397-08002B2CF9AE}" pid="5" name="MSIP_Label_be5cb09a-2992-49d6-8ac9-5f63e7b1ad2f_Name">
    <vt:lpwstr>Controlled</vt:lpwstr>
  </property>
  <property fmtid="{D5CDD505-2E9C-101B-9397-08002B2CF9AE}" pid="6" name="MSIP_Label_be5cb09a-2992-49d6-8ac9-5f63e7b1ad2f_SiteId">
    <vt:lpwstr>91761b62-4c45-43f5-9f0e-be8ad9b551ff</vt:lpwstr>
  </property>
  <property fmtid="{D5CDD505-2E9C-101B-9397-08002B2CF9AE}" pid="7" name="MSIP_Label_be5cb09a-2992-49d6-8ac9-5f63e7b1ad2f_ActionId">
    <vt:lpwstr>0a260445-fd3e-49c9-9e68-2c9f012c7f88</vt:lpwstr>
  </property>
  <property fmtid="{D5CDD505-2E9C-101B-9397-08002B2CF9AE}" pid="8" name="MSIP_Label_be5cb09a-2992-49d6-8ac9-5f63e7b1ad2f_ContentBits">
    <vt:lpwstr>0</vt:lpwstr>
  </property>
</Properties>
</file>