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56" r:id="rId5"/>
    <p:sldId id="339" r:id="rId6"/>
    <p:sldId id="345" r:id="rId7"/>
    <p:sldId id="346" r:id="rId8"/>
    <p:sldId id="348" r:id="rId9"/>
    <p:sldId id="349" r:id="rId10"/>
    <p:sldId id="35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941C97"/>
    <a:srgbClr val="DFBDD9"/>
    <a:srgbClr val="CB95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0" d="100"/>
          <a:sy n="80" d="100"/>
        </p:scale>
        <p:origin x="739" y="182"/>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801287-15A5-4BE3-BF68-7825323BD770}"/>
              </a:ext>
            </a:extLst>
          </p:cNvPr>
          <p:cNvSpPr>
            <a:spLocks noGrp="1"/>
          </p:cNvSpPr>
          <p:nvPr>
            <p:ph type="ftr" sz="quarter" idx="2"/>
          </p:nvPr>
        </p:nvSpPr>
        <p:spPr>
          <a:xfrm>
            <a:off x="0" y="8685213"/>
            <a:ext cx="2971800" cy="458787"/>
          </a:xfrm>
          <a:prstGeom prst="rect">
            <a:avLst/>
          </a:prstGeom>
          <a:blipFill>
            <a:blip r:embed="rId2"/>
            <a:stretch>
              <a:fillRect/>
            </a:stretch>
          </a:blipFill>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E93D150-B744-4372-9A2F-6A5B33313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113F6B-BC20-4D2A-A8CA-32173A3DA620}" type="slidenum">
              <a:rPr lang="en-US" smtClean="0"/>
              <a:t>‹#›</a:t>
            </a:fld>
            <a:endParaRPr lang="en-US"/>
          </a:p>
        </p:txBody>
      </p:sp>
    </p:spTree>
    <p:extLst>
      <p:ext uri="{BB962C8B-B14F-4D97-AF65-F5344CB8AC3E}">
        <p14:creationId xmlns:p14="http://schemas.microsoft.com/office/powerpoint/2010/main" val="1902363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CA979-1440-4F22-8910-221B227DE168}"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C291A-3297-4BF6-82CE-CED8346CF8E2}" type="slidenum">
              <a:rPr lang="en-US" smtClean="0"/>
              <a:t>‹#›</a:t>
            </a:fld>
            <a:endParaRPr lang="en-US"/>
          </a:p>
        </p:txBody>
      </p:sp>
    </p:spTree>
    <p:extLst>
      <p:ext uri="{BB962C8B-B14F-4D97-AF65-F5344CB8AC3E}">
        <p14:creationId xmlns:p14="http://schemas.microsoft.com/office/powerpoint/2010/main" val="38415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882F-1623-461E-831D-C374D5E0AF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BE954F-2E1F-48BC-A6A1-C8C399B0D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56FDF2-CE60-4040-A324-9E4F93D6CFD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9B9AB186-A59E-4633-9A7F-48100BC31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14DB9-CDCC-4F48-97B9-24D1E74F327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266147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CA13-3288-4B30-981D-1ED58B8A74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EDD31-D194-4FF2-AD77-A7DC46423D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3E5A2-16D2-40A2-9BEC-54E32A5CA8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51ED975-842A-4B1C-9EBB-4E0D8187C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5F3E8-8FC0-4116-B318-BF20ADC9C88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51254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D604E8-F7FF-4E4C-8C65-77BC6C444D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2FD67-5CF7-40AF-AA87-5511D6EBDA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C64E2-9617-4D17-9968-8E66E39773B4}"/>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2CE511C6-B686-4800-94B7-B46BDF7CC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D9600-2621-414F-B999-522BC64ED2D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89622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4489-7D46-4B7A-86FD-C1E2C5765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4CEFD-4776-4E8A-9105-AFA8724E18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0D789C-898B-4D5C-B6FE-03D6E10F5D8A}"/>
              </a:ext>
            </a:extLst>
          </p:cNvPr>
          <p:cNvSpPr>
            <a:spLocks noGrp="1"/>
          </p:cNvSpPr>
          <p:nvPr>
            <p:ph type="sldNum" sz="quarter" idx="12"/>
          </p:nvPr>
        </p:nvSpPr>
        <p:spPr/>
        <p:txBody>
          <a:bodyPr/>
          <a:lstStyle/>
          <a:p>
            <a:fld id="{5483D2DE-7644-43A1-A1E4-76907900922A}" type="slidenum">
              <a:rPr lang="en-US" smtClean="0"/>
              <a:t>‹#›</a:t>
            </a:fld>
            <a:endParaRPr lang="en-US"/>
          </a:p>
        </p:txBody>
      </p:sp>
      <p:pic>
        <p:nvPicPr>
          <p:cNvPr id="8" name="Picture 7">
            <a:extLst>
              <a:ext uri="{FF2B5EF4-FFF2-40B4-BE49-F238E27FC236}">
                <a16:creationId xmlns:a16="http://schemas.microsoft.com/office/drawing/2014/main" id="{EAA064CB-408A-4C36-9447-590A0CA57C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56" y="5676107"/>
            <a:ext cx="12176288" cy="1181100"/>
          </a:xfrm>
          <a:prstGeom prst="rect">
            <a:avLst/>
          </a:prstGeom>
        </p:spPr>
      </p:pic>
    </p:spTree>
    <p:extLst>
      <p:ext uri="{BB962C8B-B14F-4D97-AF65-F5344CB8AC3E}">
        <p14:creationId xmlns:p14="http://schemas.microsoft.com/office/powerpoint/2010/main" val="3466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73D8-A2BC-4BD9-AD0C-FE1D3AE24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508DE0-F1D2-4469-9CCD-A606CB75E1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9FB260-95C2-4A12-A063-F7DC4FC2130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1DC2BCD-A050-4636-B742-01D427067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778AA-7966-4556-9FAE-E1652A5BB363}"/>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8515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C4E1-2900-49EC-BC56-8BA3870F4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2F823-E6CD-4000-A8B0-65BDE563A1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AC506A-F5DC-499F-9C58-2AAC83FDEB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A1374D-2B28-4923-9753-B681F9D155C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AE73AAC3-DCF6-4AF6-BEB6-0E09E2555C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1D4310-977A-45FC-83B7-6579D22C0D71}"/>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36584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3414-0D88-4698-935F-70AF940FBE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9D39E2-0B6A-4053-9527-50DD17B652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7FC537-336E-4793-8103-E94EE3F613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802D1B-7B71-4012-8A2B-3073FE30B8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D8FC05-DD77-400D-80E4-33C66E1A9B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493F55-5F86-427E-A000-77F13755631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8" name="Footer Placeholder 7">
            <a:extLst>
              <a:ext uri="{FF2B5EF4-FFF2-40B4-BE49-F238E27FC236}">
                <a16:creationId xmlns:a16="http://schemas.microsoft.com/office/drawing/2014/main" id="{08035054-70FA-44ED-8A19-CDB95967D0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D0FA8A-3870-49FC-B0E8-C9C9B7262EED}"/>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0108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0E9C-0D9B-449C-9CD3-D1043D83A5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9382AB-EFD3-4C47-8DD9-64CAD83F3B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4" name="Footer Placeholder 3">
            <a:extLst>
              <a:ext uri="{FF2B5EF4-FFF2-40B4-BE49-F238E27FC236}">
                <a16:creationId xmlns:a16="http://schemas.microsoft.com/office/drawing/2014/main" id="{49253001-364B-4BB8-925F-F79742D3DF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34AC63-B02C-4AEB-9A72-B997D5784336}"/>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4473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183C1-C190-4D3A-910A-B31396D27BF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3" name="Footer Placeholder 2">
            <a:extLst>
              <a:ext uri="{FF2B5EF4-FFF2-40B4-BE49-F238E27FC236}">
                <a16:creationId xmlns:a16="http://schemas.microsoft.com/office/drawing/2014/main" id="{A8227B6B-3617-4433-895B-BC1002347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A339A0-0F01-4724-ABE9-545AA2049CEE}"/>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90201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C36B-B937-48D0-81BF-67946D5A0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5FA1C-BF53-40DA-801B-A633E9862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98350-1286-46D9-9246-D0250482F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ED947A-231D-4A76-A2FF-D2B466076C1E}"/>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72F1FC36-51CA-450B-A304-0166434E3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0D84C-3DB5-4F29-99E9-70CF0EB6E558}"/>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06735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E1D7-2C67-4116-840E-84ACDD217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3CA903-ACCB-4FB3-A541-4EE1CE695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0FF7C-7657-4A70-90C9-7A2B63CF5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7B6260-B921-4AA1-9EED-F59B92B2D67B}"/>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EDFD26F2-6BFF-4DF0-87BC-7A7AB8A9C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755293-70CA-4CAD-9063-B364698AE3E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78491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8D48BA-10BC-44DF-A842-CB30CB9F7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E2CD7B-D922-4527-B66E-3C7333673F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DCA00-73C3-4B73-B63C-216DC2558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6F5BCE3-D190-4326-8793-BA367A491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5DC58-0BC3-46DF-9FA6-92F623B58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3D2DE-7644-43A1-A1E4-76907900922A}" type="slidenum">
              <a:rPr lang="en-US" smtClean="0"/>
              <a:t>‹#›</a:t>
            </a:fld>
            <a:endParaRPr lang="en-US"/>
          </a:p>
        </p:txBody>
      </p:sp>
    </p:spTree>
    <p:extLst>
      <p:ext uri="{BB962C8B-B14F-4D97-AF65-F5344CB8AC3E}">
        <p14:creationId xmlns:p14="http://schemas.microsoft.com/office/powerpoint/2010/main" val="161569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6DD1C8-BF0D-471E-97CA-8B236D1D2C53}"/>
              </a:ext>
            </a:extLst>
          </p:cNvPr>
          <p:cNvSpPr>
            <a:spLocks noGrp="1"/>
          </p:cNvSpPr>
          <p:nvPr>
            <p:ph type="subTitle" idx="1"/>
          </p:nvPr>
        </p:nvSpPr>
        <p:spPr>
          <a:xfrm>
            <a:off x="4562214" y="1490480"/>
            <a:ext cx="6531884" cy="1938520"/>
          </a:xfrm>
        </p:spPr>
        <p:txBody>
          <a:bodyPr>
            <a:normAutofit/>
          </a:bodyPr>
          <a:lstStyle/>
          <a:p>
            <a:pPr algn="l"/>
            <a:r>
              <a:rPr lang="en-AU" sz="3400" b="1" i="1" dirty="0"/>
              <a:t>The Australian Health Care System</a:t>
            </a:r>
            <a:endParaRPr lang="en-US" sz="3400" b="1" i="1" dirty="0"/>
          </a:p>
          <a:p>
            <a:pPr algn="l"/>
            <a:r>
              <a:rPr lang="en-AU" dirty="0"/>
              <a:t>Sixth Edition</a:t>
            </a:r>
            <a:endParaRPr lang="en-US" dirty="0"/>
          </a:p>
          <a:p>
            <a:pPr algn="l"/>
            <a:r>
              <a:rPr lang="en-AU" dirty="0"/>
              <a:t>Stephen Duckett</a:t>
            </a:r>
            <a:endParaRPr lang="en-US" dirty="0"/>
          </a:p>
          <a:p>
            <a:pPr algn="l"/>
            <a:endParaRPr lang="en-AU" dirty="0"/>
          </a:p>
        </p:txBody>
      </p:sp>
      <p:sp>
        <p:nvSpPr>
          <p:cNvPr id="5" name="Rectangle 4">
            <a:extLst>
              <a:ext uri="{FF2B5EF4-FFF2-40B4-BE49-F238E27FC236}">
                <a16:creationId xmlns:a16="http://schemas.microsoft.com/office/drawing/2014/main" id="{37EA769B-E5FF-4E2A-886F-12CFE0F77947}"/>
              </a:ext>
            </a:extLst>
          </p:cNvPr>
          <p:cNvSpPr/>
          <p:nvPr/>
        </p:nvSpPr>
        <p:spPr>
          <a:xfrm>
            <a:off x="4562214" y="767283"/>
            <a:ext cx="3751348" cy="610488"/>
          </a:xfrm>
          <a:prstGeom prst="rect">
            <a:avLst/>
          </a:prstGeom>
        </p:spPr>
        <p:txBody>
          <a:bodyPr wrap="none">
            <a:spAutoFit/>
          </a:bodyPr>
          <a:lstStyle/>
          <a:p>
            <a:pPr>
              <a:lnSpc>
                <a:spcPct val="115000"/>
              </a:lnSpc>
              <a:spcBef>
                <a:spcPts val="7200"/>
              </a:spcBef>
              <a:spcAft>
                <a:spcPts val="1000"/>
              </a:spcAft>
            </a:pPr>
            <a:r>
              <a:rPr lang="en-AU" sz="3200" dirty="0">
                <a:solidFill>
                  <a:srgbClr val="7030A0"/>
                </a:solidFill>
                <a:latin typeface="Arial" panose="020B0604020202020204" pitchFamily="34" charset="0"/>
                <a:ea typeface="Calibri" panose="020F0502020204030204" pitchFamily="34" charset="0"/>
                <a:cs typeface="Times New Roman" panose="02020603050405020304" pitchFamily="18" charset="0"/>
              </a:rPr>
              <a:t>Figures and Tables</a:t>
            </a:r>
            <a:endParaRPr lang="en-US" sz="3200" dirty="0">
              <a:solidFill>
                <a:srgbClr val="7030A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8F1C4DB-731E-43FD-91B3-13F8A2A4B21B}"/>
              </a:ext>
            </a:extLst>
          </p:cNvPr>
          <p:cNvSpPr/>
          <p:nvPr/>
        </p:nvSpPr>
        <p:spPr>
          <a:xfrm>
            <a:off x="4562214" y="3429000"/>
            <a:ext cx="6531884" cy="2308324"/>
          </a:xfrm>
          <a:prstGeom prst="rect">
            <a:avLst/>
          </a:prstGeom>
        </p:spPr>
        <p:txBody>
          <a:bodyPr wrap="square">
            <a:spAutoFit/>
          </a:bodyPr>
          <a:lstStyle/>
          <a:p>
            <a:pPr algn="just">
              <a:buNone/>
              <a:defRPr/>
            </a:pPr>
            <a:endParaRPr lang="en-US" sz="1200" dirty="0"/>
          </a:p>
          <a:p>
            <a:pPr algn="just">
              <a:buNone/>
              <a:defRPr/>
            </a:pPr>
            <a:r>
              <a:rPr lang="en-US" sz="1200" dirty="0"/>
              <a:t>USER AGREEMENT</a:t>
            </a:r>
          </a:p>
          <a:p>
            <a:pPr algn="just">
              <a:buNone/>
              <a:defRPr/>
            </a:pPr>
            <a:r>
              <a:rPr lang="en-US" sz="1200" dirty="0"/>
              <a:t>These slides include resources from </a:t>
            </a:r>
            <a:r>
              <a:rPr lang="en-AU" sz="1200" i="1" dirty="0"/>
              <a:t>The Australian Health Care System</a:t>
            </a:r>
            <a:r>
              <a:rPr lang="en-AU" sz="1200" dirty="0"/>
              <a:t>, sixth edition, </a:t>
            </a:r>
            <a:r>
              <a:rPr lang="en-US" sz="1200" dirty="0"/>
              <a:t>and are made available for teaching use only to those using the book as a text in their courses. </a:t>
            </a:r>
            <a:r>
              <a:rPr lang="en-AU" sz="1200" dirty="0"/>
              <a:t>Users are free to copy and modify the material as needed for teaching purposes (e.g. incorporating them into lecture notes/slides or student handouts), provided that the authors are acknowledged. The slides can be placed on university-controlled unit or subject-related websites (that are password protected), as long as these are restricted to student use and not accessible to the public at large. Permission from the publisher should be sought to use the slides in any other manner.</a:t>
            </a:r>
          </a:p>
          <a:p>
            <a:pPr algn="just">
              <a:buNone/>
              <a:defRPr/>
            </a:pPr>
            <a:endParaRPr lang="en-AU" sz="1200" dirty="0"/>
          </a:p>
          <a:p>
            <a:pPr algn="just">
              <a:defRPr/>
            </a:pPr>
            <a:r>
              <a:rPr lang="en-US" sz="1200" dirty="0"/>
              <a:t>© Oxford University Press 2022</a:t>
            </a:r>
          </a:p>
          <a:p>
            <a:pPr algn="just">
              <a:buNone/>
              <a:defRPr/>
            </a:pPr>
            <a:endParaRPr lang="en-AU" sz="1200" dirty="0"/>
          </a:p>
        </p:txBody>
      </p:sp>
      <p:pic>
        <p:nvPicPr>
          <p:cNvPr id="4" name="Picture 3" descr="Background pattern&#10;&#10;Description automatically generated with low confidence">
            <a:extLst>
              <a:ext uri="{FF2B5EF4-FFF2-40B4-BE49-F238E27FC236}">
                <a16:creationId xmlns:a16="http://schemas.microsoft.com/office/drawing/2014/main" id="{F0D50622-1DE5-8915-D5CC-177E9747C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902" y="1072527"/>
            <a:ext cx="3136123" cy="42489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63528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75960" y="651312"/>
            <a:ext cx="9541059" cy="1169487"/>
          </a:xfrm>
          <a:prstGeom prst="rect">
            <a:avLst/>
          </a:prstGeom>
          <a:noFill/>
        </p:spPr>
        <p:txBody>
          <a:bodyPr wrap="square" rtlCol="0">
            <a:spAutoFit/>
          </a:bodyPr>
          <a:lstStyle/>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CHAPTER 1</a:t>
            </a:r>
          </a:p>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FRAMEWORKS FOR ANALYSIS</a:t>
            </a:r>
          </a:p>
        </p:txBody>
      </p:sp>
      <p:pic>
        <p:nvPicPr>
          <p:cNvPr id="4" name="Picture 3">
            <a:extLst>
              <a:ext uri="{FF2B5EF4-FFF2-40B4-BE49-F238E27FC236}">
                <a16:creationId xmlns:a16="http://schemas.microsoft.com/office/drawing/2014/main" id="{C086D1A4-0B0A-D780-06E4-0FB1A5399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5376"/>
            <a:ext cx="12192000" cy="1182624"/>
          </a:xfrm>
          <a:prstGeom prst="rect">
            <a:avLst/>
          </a:prstGeom>
        </p:spPr>
      </p:pic>
    </p:spTree>
    <p:extLst>
      <p:ext uri="{BB962C8B-B14F-4D97-AF65-F5344CB8AC3E}">
        <p14:creationId xmlns:p14="http://schemas.microsoft.com/office/powerpoint/2010/main" val="188235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with medium confidence">
            <a:extLst>
              <a:ext uri="{FF2B5EF4-FFF2-40B4-BE49-F238E27FC236}">
                <a16:creationId xmlns:a16="http://schemas.microsoft.com/office/drawing/2014/main" id="{823A210A-C025-BC3B-9BA7-8975C3011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229" y="603197"/>
            <a:ext cx="7361393" cy="4747016"/>
          </a:xfrm>
          <a:prstGeom prst="rect">
            <a:avLst/>
          </a:prstGeom>
        </p:spPr>
      </p:pic>
    </p:spTree>
    <p:extLst>
      <p:ext uri="{BB962C8B-B14F-4D97-AF65-F5344CB8AC3E}">
        <p14:creationId xmlns:p14="http://schemas.microsoft.com/office/powerpoint/2010/main" val="360870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7" name="Picture 6">
            <a:extLst>
              <a:ext uri="{FF2B5EF4-FFF2-40B4-BE49-F238E27FC236}">
                <a16:creationId xmlns:a16="http://schemas.microsoft.com/office/drawing/2014/main" id="{18D729B5-1438-F18F-DDD7-338F9B9D054D}"/>
              </a:ext>
            </a:extLst>
          </p:cNvPr>
          <p:cNvPicPr>
            <a:picLocks noChangeAspect="1"/>
          </p:cNvPicPr>
          <p:nvPr/>
        </p:nvPicPr>
        <p:blipFill>
          <a:blip r:embed="rId2"/>
          <a:stretch>
            <a:fillRect/>
          </a:stretch>
        </p:blipFill>
        <p:spPr>
          <a:xfrm>
            <a:off x="246034" y="365125"/>
            <a:ext cx="6231782" cy="4278966"/>
          </a:xfrm>
          <a:prstGeom prst="rect">
            <a:avLst/>
          </a:prstGeom>
        </p:spPr>
      </p:pic>
      <p:pic>
        <p:nvPicPr>
          <p:cNvPr id="9" name="Picture 8">
            <a:extLst>
              <a:ext uri="{FF2B5EF4-FFF2-40B4-BE49-F238E27FC236}">
                <a16:creationId xmlns:a16="http://schemas.microsoft.com/office/drawing/2014/main" id="{94708C36-4667-461C-B24E-BE7CA223FFEC}"/>
              </a:ext>
            </a:extLst>
          </p:cNvPr>
          <p:cNvPicPr>
            <a:picLocks noChangeAspect="1"/>
          </p:cNvPicPr>
          <p:nvPr/>
        </p:nvPicPr>
        <p:blipFill>
          <a:blip r:embed="rId3"/>
          <a:stretch>
            <a:fillRect/>
          </a:stretch>
        </p:blipFill>
        <p:spPr>
          <a:xfrm>
            <a:off x="6552794" y="170924"/>
            <a:ext cx="5295895" cy="5488586"/>
          </a:xfrm>
          <a:prstGeom prst="rect">
            <a:avLst/>
          </a:prstGeom>
        </p:spPr>
      </p:pic>
    </p:spTree>
    <p:extLst>
      <p:ext uri="{BB962C8B-B14F-4D97-AF65-F5344CB8AC3E}">
        <p14:creationId xmlns:p14="http://schemas.microsoft.com/office/powerpoint/2010/main" val="361681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4" name="Picture 3" descr="Table&#10;&#10;Description automatically generated">
            <a:extLst>
              <a:ext uri="{FF2B5EF4-FFF2-40B4-BE49-F238E27FC236}">
                <a16:creationId xmlns:a16="http://schemas.microsoft.com/office/drawing/2014/main" id="{7D8CF213-A924-34C3-82B0-D4F9E04DC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8493" y="98168"/>
            <a:ext cx="5301331" cy="5525594"/>
          </a:xfrm>
          <a:prstGeom prst="rect">
            <a:avLst/>
          </a:prstGeom>
        </p:spPr>
      </p:pic>
    </p:spTree>
    <p:extLst>
      <p:ext uri="{BB962C8B-B14F-4D97-AF65-F5344CB8AC3E}">
        <p14:creationId xmlns:p14="http://schemas.microsoft.com/office/powerpoint/2010/main" val="53376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B7067E-B0A5-7C19-A0F1-254ADD163589}"/>
              </a:ext>
            </a:extLst>
          </p:cNvPr>
          <p:cNvPicPr>
            <a:picLocks noChangeAspect="1"/>
          </p:cNvPicPr>
          <p:nvPr/>
        </p:nvPicPr>
        <p:blipFill>
          <a:blip r:embed="rId2"/>
          <a:stretch>
            <a:fillRect/>
          </a:stretch>
        </p:blipFill>
        <p:spPr>
          <a:xfrm>
            <a:off x="4350058" y="97656"/>
            <a:ext cx="7251488" cy="5546408"/>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C0EE00D9-4ABB-A7EB-E040-3521579DA50C}"/>
              </a:ext>
            </a:extLst>
          </p:cNvPr>
          <p:cNvSpPr txBox="1"/>
          <p:nvPr/>
        </p:nvSpPr>
        <p:spPr>
          <a:xfrm>
            <a:off x="721311" y="689352"/>
            <a:ext cx="3335784" cy="954107"/>
          </a:xfrm>
          <a:prstGeom prst="rect">
            <a:avLst/>
          </a:prstGeom>
          <a:noFill/>
        </p:spPr>
        <p:txBody>
          <a:bodyPr wrap="square">
            <a:spAutoFit/>
          </a:bodyPr>
          <a:lstStyle/>
          <a:p>
            <a:r>
              <a:rPr lang="en-US" sz="2000" b="1" i="0" u="none" strike="noStrike" baseline="0" dirty="0">
                <a:latin typeface="ConduitITCStd-Bold"/>
              </a:rPr>
              <a:t>FIGURE 1.1 </a:t>
            </a:r>
            <a:r>
              <a:rPr lang="en-US" sz="1800" b="0" i="0" u="none" strike="noStrike" baseline="0" dirty="0" err="1">
                <a:latin typeface="ConduitITCStd-ExtraLight"/>
              </a:rPr>
              <a:t>Organisation</a:t>
            </a:r>
            <a:r>
              <a:rPr lang="en-US" sz="1800" b="0" i="0" u="none" strike="noStrike" baseline="0" dirty="0">
                <a:latin typeface="ConduitITCStd-ExtraLight"/>
              </a:rPr>
              <a:t> of health services—a systems perspective</a:t>
            </a:r>
            <a:endParaRPr lang="en-US" dirty="0"/>
          </a:p>
        </p:txBody>
      </p:sp>
    </p:spTree>
    <p:extLst>
      <p:ext uri="{BB962C8B-B14F-4D97-AF65-F5344CB8AC3E}">
        <p14:creationId xmlns:p14="http://schemas.microsoft.com/office/powerpoint/2010/main" val="131755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D5B0CFBC-33A6-7285-15FE-60D277EDF40B}"/>
              </a:ext>
            </a:extLst>
          </p:cNvPr>
          <p:cNvSpPr txBox="1"/>
          <p:nvPr/>
        </p:nvSpPr>
        <p:spPr>
          <a:xfrm>
            <a:off x="838200" y="1779806"/>
            <a:ext cx="3048000" cy="954107"/>
          </a:xfrm>
          <a:prstGeom prst="rect">
            <a:avLst/>
          </a:prstGeom>
          <a:noFill/>
        </p:spPr>
        <p:txBody>
          <a:bodyPr wrap="square">
            <a:spAutoFit/>
          </a:bodyPr>
          <a:lstStyle/>
          <a:p>
            <a:r>
              <a:rPr lang="en-US" sz="2000" b="1" i="0" u="none" strike="noStrike" baseline="0" dirty="0">
                <a:latin typeface="ConduitITCStd-Bold"/>
              </a:rPr>
              <a:t>FIGURE 1.2 </a:t>
            </a:r>
            <a:r>
              <a:rPr lang="en-US" sz="1800" b="0" i="0" u="none" strike="noStrike" baseline="0" dirty="0">
                <a:latin typeface="ConduitITCStd-ExtraLight"/>
              </a:rPr>
              <a:t>Schematic description—interaction of needs, demand and supply</a:t>
            </a:r>
            <a:endParaRPr lang="en-US" dirty="0"/>
          </a:p>
        </p:txBody>
      </p:sp>
      <p:pic>
        <p:nvPicPr>
          <p:cNvPr id="5" name="Picture 4">
            <a:extLst>
              <a:ext uri="{FF2B5EF4-FFF2-40B4-BE49-F238E27FC236}">
                <a16:creationId xmlns:a16="http://schemas.microsoft.com/office/drawing/2014/main" id="{D3B64C99-83FD-B6CF-7DA2-F2A9BD808A88}"/>
              </a:ext>
            </a:extLst>
          </p:cNvPr>
          <p:cNvPicPr>
            <a:picLocks noChangeAspect="1"/>
          </p:cNvPicPr>
          <p:nvPr/>
        </p:nvPicPr>
        <p:blipFill>
          <a:blip r:embed="rId2"/>
          <a:stretch>
            <a:fillRect/>
          </a:stretch>
        </p:blipFill>
        <p:spPr>
          <a:xfrm>
            <a:off x="4580005" y="365125"/>
            <a:ext cx="5974506" cy="5242934"/>
          </a:xfrm>
          <a:prstGeom prst="rect">
            <a:avLst/>
          </a:prstGeom>
        </p:spPr>
      </p:pic>
    </p:spTree>
    <p:extLst>
      <p:ext uri="{BB962C8B-B14F-4D97-AF65-F5344CB8AC3E}">
        <p14:creationId xmlns:p14="http://schemas.microsoft.com/office/powerpoint/2010/main" val="324829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F4A8B6EFA9C74A929C1691FA89ACA2" ma:contentTypeVersion="15" ma:contentTypeDescription="Create a new document." ma:contentTypeScope="" ma:versionID="037ffd327957275222e6ad771e061b99">
  <xsd:schema xmlns:xsd="http://www.w3.org/2001/XMLSchema" xmlns:xs="http://www.w3.org/2001/XMLSchema" xmlns:p="http://schemas.microsoft.com/office/2006/metadata/properties" xmlns:ns1="http://schemas.microsoft.com/sharepoint/v3" xmlns:ns2="86c803ff-60ea-4821-8561-49a30c846f16" xmlns:ns3="23021986-1927-41b2-ad02-75262291dab9" targetNamespace="http://schemas.microsoft.com/office/2006/metadata/properties" ma:root="true" ma:fieldsID="499d479f13f6edecaaace727cef39ead" ns1:_="" ns2:_="" ns3:_="">
    <xsd:import namespace="http://schemas.microsoft.com/sharepoint/v3"/>
    <xsd:import namespace="86c803ff-60ea-4821-8561-49a30c846f16"/>
    <xsd:import namespace="23021986-1927-41b2-ad02-75262291dab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c803ff-60ea-4821-8561-49a30c846f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21986-1927-41b2-ad02-75262291dab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5CA576F-BEBD-4763-B10B-E7940129A420}">
  <ds:schemaRefs>
    <ds:schemaRef ds:uri="http://schemas.microsoft.com/sharepoint/v3/contenttype/forms"/>
  </ds:schemaRefs>
</ds:datastoreItem>
</file>

<file path=customXml/itemProps2.xml><?xml version="1.0" encoding="utf-8"?>
<ds:datastoreItem xmlns:ds="http://schemas.openxmlformats.org/officeDocument/2006/customXml" ds:itemID="{B2791F07-33F1-4A19-9E82-0B3C395A3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c803ff-60ea-4821-8561-49a30c846f16"/>
    <ds:schemaRef ds:uri="23021986-1927-41b2-ad02-75262291da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057B5F-0B6D-40F0-9823-3825C87368F7}">
  <ds:schemaRefs>
    <ds:schemaRef ds:uri="http://purl.org/dc/elements/1.1/"/>
    <ds:schemaRef ds:uri="http://schemas.microsoft.com/office/2006/metadata/properties"/>
    <ds:schemaRef ds:uri="http://purl.org/dc/dcmitype/"/>
    <ds:schemaRef ds:uri="http://schemas.microsoft.com/office/2006/documentManagement/types"/>
    <ds:schemaRef ds:uri="23021986-1927-41b2-ad02-75262291dab9"/>
    <ds:schemaRef ds:uri="86c803ff-60ea-4821-8561-49a30c846f16"/>
    <ds:schemaRef ds:uri="http://schemas.openxmlformats.org/package/2006/metadata/core-properties"/>
    <ds:schemaRef ds:uri="http://schemas.microsoft.com/sharepoint/v3"/>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635</TotalTime>
  <Words>184</Words>
  <Application>Microsoft Office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ConduitITCStd-Bold</vt:lpstr>
      <vt:lpstr>ConduitITCStd-ExtraLight</vt:lpstr>
      <vt:lpstr>Office Theme</vt:lpstr>
      <vt:lpstr>PowerPoint Presentation</vt:lpstr>
      <vt:lpstr>PowerPoint Presentation</vt:lpstr>
      <vt:lpstr>PowerPoint Presentation</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COOPER, Emma</dc:creator>
  <cp:lastModifiedBy>Helen Carter</cp:lastModifiedBy>
  <cp:revision>33</cp:revision>
  <dcterms:created xsi:type="dcterms:W3CDTF">2021-09-22T01:16:22Z</dcterms:created>
  <dcterms:modified xsi:type="dcterms:W3CDTF">2022-08-11T01:48:33Z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2021-09-22T01:33:25Z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5f64ce22-5310-4da9-8d5d-000005d1960e</vt:lpwstr>
  </property>
  <property fmtid="{D5CDD505-2E9C-101B-9397-08002B2CF9AE}" pid="8" name="MSIP_Label_be5cb09a-2992-49d6-8ac9-5f63e7b1ad2f_ContentBits">
    <vt:lpwstr>0</vt:lpwstr>
  </property>
  <property fmtid="{D5CDD505-2E9C-101B-9397-08002B2CF9AE}" pid="9" name="ContentTypeId">
    <vt:lpwstr>0x0101006DF4A8B6EFA9C74A929C1691FA89ACA2</vt:lpwstr>
  </property>
</Properties>
</file>