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339" r:id="rId6"/>
    <p:sldId id="345"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2F68F591-B03D-6B60-DE07-B18E239FC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25" y="1072527"/>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BC5EBA-DD2D-EE94-5718-6B37FCA5A2EC}"/>
              </a:ext>
            </a:extLst>
          </p:cNvPr>
          <p:cNvPicPr>
            <a:picLocks noChangeAspect="1"/>
          </p:cNvPicPr>
          <p:nvPr/>
        </p:nvPicPr>
        <p:blipFill>
          <a:blip r:embed="rId2"/>
          <a:stretch>
            <a:fillRect/>
          </a:stretch>
        </p:blipFill>
        <p:spPr>
          <a:xfrm>
            <a:off x="2548647" y="289267"/>
            <a:ext cx="9565532" cy="5170933"/>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A48C0095-08BF-2036-9FD6-4B829437AEE4}"/>
              </a:ext>
            </a:extLst>
          </p:cNvPr>
          <p:cNvSpPr txBox="1"/>
          <p:nvPr/>
        </p:nvSpPr>
        <p:spPr>
          <a:xfrm>
            <a:off x="838200" y="1397800"/>
            <a:ext cx="2109186" cy="1785104"/>
          </a:xfrm>
          <a:prstGeom prst="rect">
            <a:avLst/>
          </a:prstGeom>
          <a:noFill/>
        </p:spPr>
        <p:txBody>
          <a:bodyPr wrap="square">
            <a:spAutoFit/>
          </a:bodyPr>
          <a:lstStyle/>
          <a:p>
            <a:pPr algn="l"/>
            <a:r>
              <a:rPr lang="en-US" sz="2000" b="1" i="0" u="none" strike="noStrike" baseline="0" dirty="0">
                <a:latin typeface="ConduitITCStd-Bold"/>
              </a:rPr>
              <a:t>FIGURE 3.6 </a:t>
            </a:r>
            <a:r>
              <a:rPr lang="en-US" sz="1800" b="0" i="0" u="none" strike="noStrike" baseline="0" dirty="0">
                <a:latin typeface="ConduitITCStd-ExtraLight"/>
              </a:rPr>
              <a:t>Health expenditure and disability adjusted life years (DALYs), selected conditions,</a:t>
            </a:r>
          </a:p>
          <a:p>
            <a:pPr algn="l"/>
            <a:r>
              <a:rPr lang="en-US" sz="1800" b="0" i="0" u="none" strike="noStrike" baseline="0" dirty="0">
                <a:latin typeface="ConduitITCStd-ExtraLight"/>
              </a:rPr>
              <a:t>2018</a:t>
            </a:r>
            <a:endParaRPr lang="en-US" dirty="0"/>
          </a:p>
        </p:txBody>
      </p:sp>
    </p:spTree>
    <p:extLst>
      <p:ext uri="{BB962C8B-B14F-4D97-AF65-F5344CB8AC3E}">
        <p14:creationId xmlns:p14="http://schemas.microsoft.com/office/powerpoint/2010/main" val="38147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6383F-51B3-A676-D5CB-1F3F21F1A000}"/>
              </a:ext>
            </a:extLst>
          </p:cNvPr>
          <p:cNvPicPr>
            <a:picLocks noChangeAspect="1"/>
          </p:cNvPicPr>
          <p:nvPr/>
        </p:nvPicPr>
        <p:blipFill>
          <a:blip r:embed="rId2"/>
          <a:stretch>
            <a:fillRect/>
          </a:stretch>
        </p:blipFill>
        <p:spPr>
          <a:xfrm>
            <a:off x="4416357" y="365124"/>
            <a:ext cx="7068033" cy="5324537"/>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9E3E8890-BC9F-CA04-4ED0-0F13DDF6B198}"/>
              </a:ext>
            </a:extLst>
          </p:cNvPr>
          <p:cNvSpPr txBox="1"/>
          <p:nvPr/>
        </p:nvSpPr>
        <p:spPr>
          <a:xfrm>
            <a:off x="419470" y="819982"/>
            <a:ext cx="6094520" cy="677108"/>
          </a:xfrm>
          <a:prstGeom prst="rect">
            <a:avLst/>
          </a:prstGeom>
          <a:noFill/>
        </p:spPr>
        <p:txBody>
          <a:bodyPr wrap="square">
            <a:spAutoFit/>
          </a:bodyPr>
          <a:lstStyle/>
          <a:p>
            <a:r>
              <a:rPr lang="en-US" sz="2000" b="1" i="0" u="none" strike="noStrike" baseline="0" dirty="0">
                <a:latin typeface="ConduitITCStd-Bold"/>
              </a:rPr>
              <a:t>FIGURE 3.7 </a:t>
            </a:r>
            <a:r>
              <a:rPr lang="en-US" sz="1800" b="0" i="0" u="none" strike="noStrike" baseline="0" dirty="0">
                <a:latin typeface="ConduitITCStd-ExtraLight"/>
              </a:rPr>
              <a:t>Simplified flow of health funding in the domestic health sector</a:t>
            </a:r>
            <a:endParaRPr lang="en-US" dirty="0"/>
          </a:p>
        </p:txBody>
      </p:sp>
    </p:spTree>
    <p:extLst>
      <p:ext uri="{BB962C8B-B14F-4D97-AF65-F5344CB8AC3E}">
        <p14:creationId xmlns:p14="http://schemas.microsoft.com/office/powerpoint/2010/main" val="317434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22CF13-879F-6981-52DB-DDEAF63C6A99}"/>
              </a:ext>
            </a:extLst>
          </p:cNvPr>
          <p:cNvPicPr>
            <a:picLocks noChangeAspect="1"/>
          </p:cNvPicPr>
          <p:nvPr/>
        </p:nvPicPr>
        <p:blipFill>
          <a:blip r:embed="rId2"/>
          <a:stretch>
            <a:fillRect/>
          </a:stretch>
        </p:blipFill>
        <p:spPr>
          <a:xfrm>
            <a:off x="3725693" y="116732"/>
            <a:ext cx="8151124" cy="5544009"/>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883264F8-26B0-A6DE-6613-6E42A779A232}"/>
              </a:ext>
            </a:extLst>
          </p:cNvPr>
          <p:cNvSpPr txBox="1"/>
          <p:nvPr/>
        </p:nvSpPr>
        <p:spPr>
          <a:xfrm>
            <a:off x="996518" y="550852"/>
            <a:ext cx="2729175" cy="1508105"/>
          </a:xfrm>
          <a:prstGeom prst="rect">
            <a:avLst/>
          </a:prstGeom>
          <a:noFill/>
        </p:spPr>
        <p:txBody>
          <a:bodyPr wrap="square">
            <a:spAutoFit/>
          </a:bodyPr>
          <a:lstStyle/>
          <a:p>
            <a:pPr algn="l"/>
            <a:r>
              <a:rPr lang="en-US" sz="2000" b="1" i="0" u="none" strike="noStrike" baseline="0" dirty="0">
                <a:latin typeface="ConduitITCStd-Bold"/>
              </a:rPr>
              <a:t>FIGURE 3.8 </a:t>
            </a:r>
            <a:r>
              <a:rPr lang="en-US" sz="1800" b="0" i="0" u="none" strike="noStrike" baseline="0" dirty="0">
                <a:latin typeface="ConduitITCStd-ExtraLight"/>
              </a:rPr>
              <a:t>Relative shares of recurrent health expenditure by service types, Australia,</a:t>
            </a:r>
          </a:p>
          <a:p>
            <a:pPr algn="l"/>
            <a:r>
              <a:rPr lang="en-US" sz="1800" b="0" i="0" u="none" strike="noStrike" baseline="0" dirty="0">
                <a:latin typeface="ConduitITCStd-ExtraLight"/>
              </a:rPr>
              <a:t>2018–19</a:t>
            </a:r>
            <a:endParaRPr lang="en-US" dirty="0"/>
          </a:p>
        </p:txBody>
      </p:sp>
    </p:spTree>
    <p:extLst>
      <p:ext uri="{BB962C8B-B14F-4D97-AF65-F5344CB8AC3E}">
        <p14:creationId xmlns:p14="http://schemas.microsoft.com/office/powerpoint/2010/main" val="186652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8EB18D-7B39-40CB-BCC1-6C30A392E430}"/>
              </a:ext>
            </a:extLst>
          </p:cNvPr>
          <p:cNvPicPr>
            <a:picLocks noChangeAspect="1"/>
          </p:cNvPicPr>
          <p:nvPr/>
        </p:nvPicPr>
        <p:blipFill>
          <a:blip r:embed="rId2"/>
          <a:stretch>
            <a:fillRect/>
          </a:stretch>
        </p:blipFill>
        <p:spPr>
          <a:xfrm>
            <a:off x="2169268" y="123825"/>
            <a:ext cx="9817944" cy="5508208"/>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a:xfrm>
            <a:off x="595008" y="1746452"/>
            <a:ext cx="1652081" cy="1325563"/>
          </a:xfrm>
        </p:spPr>
        <p:txBody>
          <a:bodyPr>
            <a:normAutofit fontScale="90000"/>
          </a:bodyPr>
          <a:lstStyle/>
          <a:p>
            <a:r>
              <a:rPr lang="en-US" sz="1800" b="1" i="0" u="none" strike="noStrike" baseline="0" dirty="0">
                <a:latin typeface="ConduitITCStd-Bold"/>
              </a:rPr>
              <a:t>FIGURE 3.9 </a:t>
            </a:r>
            <a:r>
              <a:rPr lang="en-US" sz="1800" b="0" i="0" u="none" strike="noStrike" baseline="0" dirty="0">
                <a:latin typeface="ConduitITCStd-ExtraLight"/>
              </a:rPr>
              <a:t>Household expenditure on medical care and health, Australia, 2015–16</a:t>
            </a:r>
            <a:endParaRPr lang="en-US" dirty="0"/>
          </a:p>
        </p:txBody>
      </p:sp>
    </p:spTree>
    <p:extLst>
      <p:ext uri="{BB962C8B-B14F-4D97-AF65-F5344CB8AC3E}">
        <p14:creationId xmlns:p14="http://schemas.microsoft.com/office/powerpoint/2010/main" val="19641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43C1C4-1BB0-A75F-428C-A5D0074ECDA2}"/>
              </a:ext>
            </a:extLst>
          </p:cNvPr>
          <p:cNvPicPr>
            <a:picLocks noChangeAspect="1"/>
          </p:cNvPicPr>
          <p:nvPr/>
        </p:nvPicPr>
        <p:blipFill>
          <a:blip r:embed="rId2"/>
          <a:stretch>
            <a:fillRect/>
          </a:stretch>
        </p:blipFill>
        <p:spPr>
          <a:xfrm>
            <a:off x="1852480" y="925243"/>
            <a:ext cx="9991071" cy="4684312"/>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1CD5A8BD-C3DC-E969-7085-85ED46E98BC8}"/>
              </a:ext>
            </a:extLst>
          </p:cNvPr>
          <p:cNvSpPr txBox="1"/>
          <p:nvPr/>
        </p:nvSpPr>
        <p:spPr>
          <a:xfrm>
            <a:off x="348449" y="450664"/>
            <a:ext cx="10867542" cy="677108"/>
          </a:xfrm>
          <a:prstGeom prst="rect">
            <a:avLst/>
          </a:prstGeom>
          <a:noFill/>
        </p:spPr>
        <p:txBody>
          <a:bodyPr wrap="square">
            <a:spAutoFit/>
          </a:bodyPr>
          <a:lstStyle/>
          <a:p>
            <a:pPr algn="l"/>
            <a:r>
              <a:rPr lang="en-US" sz="2000" b="1" i="0" u="none" strike="noStrike" baseline="0" dirty="0">
                <a:latin typeface="ConduitITCStd-Bold"/>
              </a:rPr>
              <a:t>FIGURE 3.10 </a:t>
            </a:r>
            <a:r>
              <a:rPr lang="en-US" sz="1800" b="0" i="0" u="none" strike="noStrike" baseline="0" dirty="0">
                <a:latin typeface="ConduitITCStd-ExtraLight"/>
              </a:rPr>
              <a:t>People who missed or delayed care at least once, as a proportion of people who</a:t>
            </a:r>
          </a:p>
          <a:p>
            <a:pPr algn="l"/>
            <a:r>
              <a:rPr lang="en-US" sz="1800" b="0" i="0" u="none" strike="noStrike" baseline="0" dirty="0">
                <a:latin typeface="ConduitITCStd-ExtraLight"/>
              </a:rPr>
              <a:t>needed care, by socio-economic status, 2020–21</a:t>
            </a:r>
            <a:endParaRPr lang="en-US" dirty="0"/>
          </a:p>
        </p:txBody>
      </p:sp>
    </p:spTree>
    <p:extLst>
      <p:ext uri="{BB962C8B-B14F-4D97-AF65-F5344CB8AC3E}">
        <p14:creationId xmlns:p14="http://schemas.microsoft.com/office/powerpoint/2010/main" val="190774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ABC2D286-C189-2CB8-31A8-5AFB77EC67E3}"/>
              </a:ext>
            </a:extLst>
          </p:cNvPr>
          <p:cNvSpPr txBox="1"/>
          <p:nvPr/>
        </p:nvSpPr>
        <p:spPr>
          <a:xfrm>
            <a:off x="1005325" y="817763"/>
            <a:ext cx="1971339" cy="1785104"/>
          </a:xfrm>
          <a:prstGeom prst="rect">
            <a:avLst/>
          </a:prstGeom>
          <a:noFill/>
        </p:spPr>
        <p:txBody>
          <a:bodyPr wrap="square">
            <a:spAutoFit/>
          </a:bodyPr>
          <a:lstStyle/>
          <a:p>
            <a:r>
              <a:rPr lang="en-US" sz="2000" b="1" i="0" u="none" strike="noStrike" baseline="0" dirty="0">
                <a:latin typeface="ConduitITCStd-Bold"/>
              </a:rPr>
              <a:t>FIGURE 3.11 </a:t>
            </a:r>
            <a:r>
              <a:rPr lang="en-US" sz="1800" b="0" i="0" u="none" strike="noStrike" baseline="0" dirty="0">
                <a:latin typeface="ConduitITCStd-ExtraLight"/>
              </a:rPr>
              <a:t>Projections of Commonwealth spending on health as a share of GDP, Australia</a:t>
            </a:r>
            <a:endParaRPr lang="en-US" dirty="0"/>
          </a:p>
        </p:txBody>
      </p:sp>
      <p:pic>
        <p:nvPicPr>
          <p:cNvPr id="6" name="Picture 5">
            <a:extLst>
              <a:ext uri="{FF2B5EF4-FFF2-40B4-BE49-F238E27FC236}">
                <a16:creationId xmlns:a16="http://schemas.microsoft.com/office/drawing/2014/main" id="{83549502-7A7E-6B7A-77B4-A440000CA2F5}"/>
              </a:ext>
            </a:extLst>
          </p:cNvPr>
          <p:cNvPicPr>
            <a:picLocks noChangeAspect="1"/>
          </p:cNvPicPr>
          <p:nvPr/>
        </p:nvPicPr>
        <p:blipFill>
          <a:blip r:embed="rId2"/>
          <a:stretch>
            <a:fillRect/>
          </a:stretch>
        </p:blipFill>
        <p:spPr>
          <a:xfrm>
            <a:off x="3765170" y="87360"/>
            <a:ext cx="8203294" cy="5506929"/>
          </a:xfrm>
          <a:prstGeom prst="rect">
            <a:avLst/>
          </a:prstGeom>
        </p:spPr>
      </p:pic>
    </p:spTree>
    <p:extLst>
      <p:ext uri="{BB962C8B-B14F-4D97-AF65-F5344CB8AC3E}">
        <p14:creationId xmlns:p14="http://schemas.microsoft.com/office/powerpoint/2010/main" val="55910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33D24C-FD4E-FB7B-544C-99E9D33D4B89}"/>
              </a:ext>
            </a:extLst>
          </p:cNvPr>
          <p:cNvPicPr>
            <a:picLocks noChangeAspect="1"/>
          </p:cNvPicPr>
          <p:nvPr/>
        </p:nvPicPr>
        <p:blipFill>
          <a:blip r:embed="rId2"/>
          <a:stretch>
            <a:fillRect/>
          </a:stretch>
        </p:blipFill>
        <p:spPr>
          <a:xfrm>
            <a:off x="2479105" y="1241713"/>
            <a:ext cx="8734203" cy="4234960"/>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24D9AF22-E879-DFA6-B0AC-8CD5338DFC73}"/>
              </a:ext>
            </a:extLst>
          </p:cNvPr>
          <p:cNvSpPr txBox="1"/>
          <p:nvPr/>
        </p:nvSpPr>
        <p:spPr>
          <a:xfrm>
            <a:off x="978692" y="464865"/>
            <a:ext cx="10375108" cy="677108"/>
          </a:xfrm>
          <a:prstGeom prst="rect">
            <a:avLst/>
          </a:prstGeom>
          <a:noFill/>
        </p:spPr>
        <p:txBody>
          <a:bodyPr wrap="square">
            <a:spAutoFit/>
          </a:bodyPr>
          <a:lstStyle/>
          <a:p>
            <a:pPr algn="l"/>
            <a:r>
              <a:rPr lang="en-US" sz="2000" b="1" i="0" u="none" strike="noStrike" baseline="0" dirty="0">
                <a:latin typeface="ConduitITCStd-Bold"/>
              </a:rPr>
              <a:t>FIGURE 3.12 </a:t>
            </a:r>
            <a:r>
              <a:rPr lang="en-US" sz="1800" b="0" i="0" u="none" strike="noStrike" baseline="0" dirty="0">
                <a:latin typeface="ConduitITCStd-ExtraLight"/>
              </a:rPr>
              <a:t>Government health expenditure as a proportion of tax revenue, Australia,</a:t>
            </a:r>
          </a:p>
          <a:p>
            <a:pPr algn="l"/>
            <a:r>
              <a:rPr lang="en-US" sz="1800" b="0" i="0" u="none" strike="noStrike" baseline="0" dirty="0">
                <a:latin typeface="ConduitITCStd-ExtraLight"/>
              </a:rPr>
              <a:t>2002–18</a:t>
            </a:r>
            <a:endParaRPr lang="en-US" dirty="0"/>
          </a:p>
        </p:txBody>
      </p:sp>
    </p:spTree>
    <p:extLst>
      <p:ext uri="{BB962C8B-B14F-4D97-AF65-F5344CB8AC3E}">
        <p14:creationId xmlns:p14="http://schemas.microsoft.com/office/powerpoint/2010/main" val="416600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CD3117-6AA9-797E-D295-46DCB4C0AD59}"/>
              </a:ext>
            </a:extLst>
          </p:cNvPr>
          <p:cNvPicPr>
            <a:picLocks noGrp="1" noRot="1" noChangeAspect="1" noMove="1" noResize="1" noEditPoints="1" noAdjustHandles="1" noChangeArrowheads="1" noChangeShapeType="1" noCrop="1"/>
          </p:cNvPicPr>
          <p:nvPr/>
        </p:nvPicPr>
        <p:blipFill>
          <a:blip r:embed="rId2"/>
          <a:stretch>
            <a:fillRect/>
          </a:stretch>
        </p:blipFill>
        <p:spPr>
          <a:xfrm>
            <a:off x="2439982" y="1131595"/>
            <a:ext cx="9302885" cy="4381843"/>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F05173D7-24E8-9CD1-1866-87E6FCB04B56}"/>
              </a:ext>
            </a:extLst>
          </p:cNvPr>
          <p:cNvSpPr txBox="1"/>
          <p:nvPr/>
        </p:nvSpPr>
        <p:spPr>
          <a:xfrm>
            <a:off x="997046" y="667454"/>
            <a:ext cx="6094378" cy="677108"/>
          </a:xfrm>
          <a:prstGeom prst="rect">
            <a:avLst/>
          </a:prstGeom>
          <a:noFill/>
        </p:spPr>
        <p:txBody>
          <a:bodyPr wrap="square">
            <a:spAutoFit/>
          </a:bodyPr>
          <a:lstStyle/>
          <a:p>
            <a:r>
              <a:rPr lang="en-US" sz="2000" b="1" i="0" u="none" strike="noStrike" baseline="0" dirty="0">
                <a:latin typeface="ConduitITCStd-Bold"/>
              </a:rPr>
              <a:t>FIGURE 3.13 </a:t>
            </a:r>
            <a:r>
              <a:rPr lang="en-US" sz="1800" b="0" i="0" u="none" strike="noStrike" baseline="0" dirty="0">
                <a:latin typeface="ConduitITCStd-ExtraLight"/>
              </a:rPr>
              <a:t>Relative share of public hospital expenditure, Australia, 1960–2018</a:t>
            </a:r>
            <a:endParaRPr lang="en-US" dirty="0"/>
          </a:p>
        </p:txBody>
      </p:sp>
    </p:spTree>
    <p:extLst>
      <p:ext uri="{BB962C8B-B14F-4D97-AF65-F5344CB8AC3E}">
        <p14:creationId xmlns:p14="http://schemas.microsoft.com/office/powerpoint/2010/main" val="419198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46230FA2-7E62-DF4F-B28F-B8154617A4C1}"/>
              </a:ext>
            </a:extLst>
          </p:cNvPr>
          <p:cNvSpPr txBox="1"/>
          <p:nvPr/>
        </p:nvSpPr>
        <p:spPr>
          <a:xfrm>
            <a:off x="756822" y="689352"/>
            <a:ext cx="2993521" cy="1231106"/>
          </a:xfrm>
          <a:prstGeom prst="rect">
            <a:avLst/>
          </a:prstGeom>
          <a:noFill/>
        </p:spPr>
        <p:txBody>
          <a:bodyPr wrap="square">
            <a:spAutoFit/>
          </a:bodyPr>
          <a:lstStyle/>
          <a:p>
            <a:r>
              <a:rPr lang="en-US" sz="2000" b="1" i="0" u="none" strike="noStrike" baseline="0" dirty="0">
                <a:latin typeface="ConduitITCStd-Bold"/>
              </a:rPr>
              <a:t>FIGURE 3.14 </a:t>
            </a:r>
            <a:r>
              <a:rPr lang="en-US" sz="1800" b="0" i="0" u="none" strike="noStrike" baseline="0" dirty="0">
                <a:latin typeface="ConduitITCStd-ExtraLight"/>
              </a:rPr>
              <a:t>Percentage of population with private health insurance, Australia, 1971–2021</a:t>
            </a:r>
            <a:endParaRPr lang="en-US" dirty="0"/>
          </a:p>
        </p:txBody>
      </p:sp>
      <p:pic>
        <p:nvPicPr>
          <p:cNvPr id="6" name="Picture 5">
            <a:extLst>
              <a:ext uri="{FF2B5EF4-FFF2-40B4-BE49-F238E27FC236}">
                <a16:creationId xmlns:a16="http://schemas.microsoft.com/office/drawing/2014/main" id="{38799D66-FB21-25AE-D05E-34108A3A3A87}"/>
              </a:ext>
            </a:extLst>
          </p:cNvPr>
          <p:cNvPicPr>
            <a:picLocks noChangeAspect="1"/>
          </p:cNvPicPr>
          <p:nvPr/>
        </p:nvPicPr>
        <p:blipFill>
          <a:blip r:embed="rId2"/>
          <a:stretch>
            <a:fillRect/>
          </a:stretch>
        </p:blipFill>
        <p:spPr>
          <a:xfrm>
            <a:off x="3978613" y="405758"/>
            <a:ext cx="7603457" cy="5095802"/>
          </a:xfrm>
          <a:prstGeom prst="rect">
            <a:avLst/>
          </a:prstGeom>
        </p:spPr>
      </p:pic>
    </p:spTree>
    <p:extLst>
      <p:ext uri="{BB962C8B-B14F-4D97-AF65-F5344CB8AC3E}">
        <p14:creationId xmlns:p14="http://schemas.microsoft.com/office/powerpoint/2010/main" val="367487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EA212C-3C92-A595-9531-87AD52E3D964}"/>
              </a:ext>
            </a:extLst>
          </p:cNvPr>
          <p:cNvPicPr>
            <a:picLocks noChangeAspect="1"/>
          </p:cNvPicPr>
          <p:nvPr/>
        </p:nvPicPr>
        <p:blipFill>
          <a:blip r:embed="rId2"/>
          <a:stretch>
            <a:fillRect/>
          </a:stretch>
        </p:blipFill>
        <p:spPr>
          <a:xfrm>
            <a:off x="5437762" y="107004"/>
            <a:ext cx="6337420" cy="5462046"/>
          </a:xfrm>
          <a:prstGeom prst="rect">
            <a:avLst/>
          </a:prstGeom>
        </p:spPr>
      </p:pic>
      <p:sp>
        <p:nvSpPr>
          <p:cNvPr id="6" name="TextBox 5">
            <a:extLst>
              <a:ext uri="{FF2B5EF4-FFF2-40B4-BE49-F238E27FC236}">
                <a16:creationId xmlns:a16="http://schemas.microsoft.com/office/drawing/2014/main" id="{D3BF9204-7F16-9C61-5103-AD2D40071F3A}"/>
              </a:ext>
            </a:extLst>
          </p:cNvPr>
          <p:cNvSpPr txBox="1"/>
          <p:nvPr/>
        </p:nvSpPr>
        <p:spPr>
          <a:xfrm>
            <a:off x="740695" y="1558666"/>
            <a:ext cx="3909126" cy="923330"/>
          </a:xfrm>
          <a:prstGeom prst="rect">
            <a:avLst/>
          </a:prstGeom>
          <a:noFill/>
        </p:spPr>
        <p:txBody>
          <a:bodyPr wrap="square">
            <a:spAutoFit/>
          </a:bodyPr>
          <a:lstStyle/>
          <a:p>
            <a:pPr algn="l"/>
            <a:r>
              <a:rPr lang="en-US" sz="1800" b="1" i="0" u="none" strike="noStrike" baseline="0" dirty="0">
                <a:latin typeface="ConduitITCStd-Regular"/>
              </a:rPr>
              <a:t>APPENDIX 1: </a:t>
            </a:r>
            <a:r>
              <a:rPr lang="en-US" sz="1800" b="0" i="0" u="none" strike="noStrike" baseline="0" dirty="0">
                <a:latin typeface="ConduitITCStd-Regular"/>
              </a:rPr>
              <a:t>FUNDING FLOWS FOR HOSPITALS AND MEDICAL</a:t>
            </a:r>
          </a:p>
          <a:p>
            <a:pPr algn="l"/>
            <a:r>
              <a:rPr lang="en-US" sz="1800" b="0" i="0" u="none" strike="noStrike" baseline="0" dirty="0">
                <a:latin typeface="ConduitITCStd-Regular"/>
              </a:rPr>
              <a:t>SERVICES, AUSTRALIA</a:t>
            </a:r>
            <a:endParaRPr lang="en-US" dirty="0"/>
          </a:p>
        </p:txBody>
      </p:sp>
    </p:spTree>
    <p:extLst>
      <p:ext uri="{BB962C8B-B14F-4D97-AF65-F5344CB8AC3E}">
        <p14:creationId xmlns:p14="http://schemas.microsoft.com/office/powerpoint/2010/main" val="399992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3</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FINANCING HEALTH CARE</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7D4FC-C3AD-6FDD-9921-1BCCA82AB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321" y="853034"/>
            <a:ext cx="9753357" cy="4773525"/>
          </a:xfrm>
          <a:prstGeom prst="rect">
            <a:avLst/>
          </a:prstGeom>
        </p:spPr>
      </p:pic>
    </p:spTree>
    <p:extLst>
      <p:ext uri="{BB962C8B-B14F-4D97-AF65-F5344CB8AC3E}">
        <p14:creationId xmlns:p14="http://schemas.microsoft.com/office/powerpoint/2010/main" val="360870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B77E6F88-114A-B1E7-9E6D-D3704256B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922182"/>
            <a:ext cx="10477500" cy="4663440"/>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EA9B86D7-791C-50E4-5A2E-D3EAFAB78D04}"/>
              </a:ext>
            </a:extLst>
          </p:cNvPr>
          <p:cNvSpPr txBox="1"/>
          <p:nvPr/>
        </p:nvSpPr>
        <p:spPr>
          <a:xfrm>
            <a:off x="605900" y="855492"/>
            <a:ext cx="2215156" cy="1508105"/>
          </a:xfrm>
          <a:prstGeom prst="rect">
            <a:avLst/>
          </a:prstGeom>
          <a:noFill/>
        </p:spPr>
        <p:txBody>
          <a:bodyPr wrap="square">
            <a:spAutoFit/>
          </a:bodyPr>
          <a:lstStyle/>
          <a:p>
            <a:r>
              <a:rPr lang="en-US" sz="2000" b="1" i="0" u="none" strike="noStrike" baseline="0" dirty="0">
                <a:latin typeface="ConduitITCStd-Bold"/>
              </a:rPr>
              <a:t>FIGURE 3.1 </a:t>
            </a:r>
            <a:r>
              <a:rPr lang="en-US" sz="1800" b="0" i="0" u="none" strike="noStrike" baseline="0" dirty="0">
                <a:latin typeface="ConduitITCStd-ExtraLight"/>
              </a:rPr>
              <a:t>Health expenditure as proportion of GDP, Australia, 1975–76 to 2017–18</a:t>
            </a:r>
            <a:endParaRPr lang="en-US" dirty="0"/>
          </a:p>
        </p:txBody>
      </p:sp>
      <p:pic>
        <p:nvPicPr>
          <p:cNvPr id="6" name="Picture 5">
            <a:extLst>
              <a:ext uri="{FF2B5EF4-FFF2-40B4-BE49-F238E27FC236}">
                <a16:creationId xmlns:a16="http://schemas.microsoft.com/office/drawing/2014/main" id="{8D52E08A-F5BF-1B93-A218-43263BA2E36A}"/>
              </a:ext>
            </a:extLst>
          </p:cNvPr>
          <p:cNvPicPr>
            <a:picLocks noChangeAspect="1"/>
          </p:cNvPicPr>
          <p:nvPr/>
        </p:nvPicPr>
        <p:blipFill>
          <a:blip r:embed="rId2"/>
          <a:stretch>
            <a:fillRect/>
          </a:stretch>
        </p:blipFill>
        <p:spPr>
          <a:xfrm>
            <a:off x="2821056" y="124288"/>
            <a:ext cx="9087493" cy="5495278"/>
          </a:xfrm>
          <a:prstGeom prst="rect">
            <a:avLst/>
          </a:prstGeom>
        </p:spPr>
      </p:pic>
    </p:spTree>
    <p:extLst>
      <p:ext uri="{BB962C8B-B14F-4D97-AF65-F5344CB8AC3E}">
        <p14:creationId xmlns:p14="http://schemas.microsoft.com/office/powerpoint/2010/main" val="131755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E97379-FBB4-2AEC-460A-D6318601CF10}"/>
              </a:ext>
            </a:extLst>
          </p:cNvPr>
          <p:cNvPicPr>
            <a:picLocks noChangeAspect="1"/>
          </p:cNvPicPr>
          <p:nvPr/>
        </p:nvPicPr>
        <p:blipFill>
          <a:blip r:embed="rId2"/>
          <a:stretch>
            <a:fillRect/>
          </a:stretch>
        </p:blipFill>
        <p:spPr>
          <a:xfrm>
            <a:off x="2761562" y="365125"/>
            <a:ext cx="9209514" cy="5311945"/>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9391B26F-F247-67BB-A136-F13D8215A8EF}"/>
              </a:ext>
            </a:extLst>
          </p:cNvPr>
          <p:cNvSpPr txBox="1"/>
          <p:nvPr/>
        </p:nvSpPr>
        <p:spPr>
          <a:xfrm>
            <a:off x="614777" y="350798"/>
            <a:ext cx="6094520" cy="677108"/>
          </a:xfrm>
          <a:prstGeom prst="rect">
            <a:avLst/>
          </a:prstGeom>
          <a:noFill/>
        </p:spPr>
        <p:txBody>
          <a:bodyPr wrap="square">
            <a:spAutoFit/>
          </a:bodyPr>
          <a:lstStyle/>
          <a:p>
            <a:r>
              <a:rPr lang="en-US" sz="2000" b="1" i="0" u="none" strike="noStrike" baseline="0" dirty="0">
                <a:latin typeface="ConduitITCStd-Bold"/>
              </a:rPr>
              <a:t>FIGURE 3.2 </a:t>
            </a:r>
            <a:r>
              <a:rPr lang="en-US" sz="1800" b="0" i="0" u="none" strike="noStrike" baseline="0" dirty="0">
                <a:latin typeface="ConduitITCStd-ExtraLight"/>
              </a:rPr>
              <a:t>Projections of share of GDP on health care by country wealth</a:t>
            </a:r>
            <a:endParaRPr lang="en-US" dirty="0"/>
          </a:p>
        </p:txBody>
      </p:sp>
    </p:spTree>
    <p:extLst>
      <p:ext uri="{BB962C8B-B14F-4D97-AF65-F5344CB8AC3E}">
        <p14:creationId xmlns:p14="http://schemas.microsoft.com/office/powerpoint/2010/main" val="32482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98909C56-1C55-6BF9-D7AF-EDC236403833}"/>
              </a:ext>
            </a:extLst>
          </p:cNvPr>
          <p:cNvSpPr txBox="1"/>
          <p:nvPr/>
        </p:nvSpPr>
        <p:spPr>
          <a:xfrm>
            <a:off x="685799" y="864370"/>
            <a:ext cx="1786050" cy="2062103"/>
          </a:xfrm>
          <a:prstGeom prst="rect">
            <a:avLst/>
          </a:prstGeom>
          <a:noFill/>
        </p:spPr>
        <p:txBody>
          <a:bodyPr wrap="square">
            <a:spAutoFit/>
          </a:bodyPr>
          <a:lstStyle/>
          <a:p>
            <a:r>
              <a:rPr lang="en-US" sz="2000" b="1" i="0" u="none" strike="noStrike" baseline="0" dirty="0">
                <a:latin typeface="ConduitITCStd-Bold"/>
              </a:rPr>
              <a:t>FIGURE 3.3 </a:t>
            </a:r>
            <a:r>
              <a:rPr lang="en-US" sz="1800" b="0" i="0" u="none" strike="noStrike" baseline="0" dirty="0">
                <a:latin typeface="ConduitITCStd-ExtraLight"/>
              </a:rPr>
              <a:t>Percentage of GDP spent on health by source of funding, selected countries, 2019</a:t>
            </a:r>
            <a:endParaRPr lang="en-US" dirty="0"/>
          </a:p>
        </p:txBody>
      </p:sp>
      <p:pic>
        <p:nvPicPr>
          <p:cNvPr id="6" name="Picture 5">
            <a:extLst>
              <a:ext uri="{FF2B5EF4-FFF2-40B4-BE49-F238E27FC236}">
                <a16:creationId xmlns:a16="http://schemas.microsoft.com/office/drawing/2014/main" id="{0DDA8051-9036-F2B2-B867-D3E2BD72997D}"/>
              </a:ext>
            </a:extLst>
          </p:cNvPr>
          <p:cNvPicPr>
            <a:picLocks noChangeAspect="1"/>
          </p:cNvPicPr>
          <p:nvPr/>
        </p:nvPicPr>
        <p:blipFill>
          <a:blip r:embed="rId2"/>
          <a:stretch>
            <a:fillRect/>
          </a:stretch>
        </p:blipFill>
        <p:spPr>
          <a:xfrm>
            <a:off x="2471849" y="260278"/>
            <a:ext cx="9586986" cy="5323778"/>
          </a:xfrm>
          <a:prstGeom prst="rect">
            <a:avLst/>
          </a:prstGeom>
        </p:spPr>
      </p:pic>
    </p:spTree>
    <p:extLst>
      <p:ext uri="{BB962C8B-B14F-4D97-AF65-F5344CB8AC3E}">
        <p14:creationId xmlns:p14="http://schemas.microsoft.com/office/powerpoint/2010/main" val="13090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A556D17F-25C6-EB24-BCB8-C990545D420F}"/>
              </a:ext>
            </a:extLst>
          </p:cNvPr>
          <p:cNvSpPr txBox="1"/>
          <p:nvPr/>
        </p:nvSpPr>
        <p:spPr>
          <a:xfrm>
            <a:off x="838200" y="736581"/>
            <a:ext cx="1457528" cy="2616101"/>
          </a:xfrm>
          <a:prstGeom prst="rect">
            <a:avLst/>
          </a:prstGeom>
          <a:noFill/>
        </p:spPr>
        <p:txBody>
          <a:bodyPr wrap="square">
            <a:spAutoFit/>
          </a:bodyPr>
          <a:lstStyle/>
          <a:p>
            <a:pPr algn="l"/>
            <a:r>
              <a:rPr lang="en-US" sz="2000" b="1" i="0" u="none" strike="noStrike" baseline="0" dirty="0">
                <a:latin typeface="ConduitITCStd-Bold"/>
              </a:rPr>
              <a:t>FIGURE 3.4 </a:t>
            </a:r>
            <a:r>
              <a:rPr lang="en-US" sz="1800" b="0" i="0" u="none" strike="noStrike" baseline="0" dirty="0">
                <a:latin typeface="ConduitITCStd-ExtraLight"/>
              </a:rPr>
              <a:t>Life expectancy and health spending as proportion of GDP, selected countries,</a:t>
            </a:r>
          </a:p>
          <a:p>
            <a:pPr algn="l"/>
            <a:r>
              <a:rPr lang="en-US" sz="1800" b="0" i="0" u="none" strike="noStrike" baseline="0" dirty="0">
                <a:latin typeface="ConduitITCStd-ExtraLight"/>
              </a:rPr>
              <a:t>2019</a:t>
            </a:r>
            <a:endParaRPr lang="en-US" dirty="0"/>
          </a:p>
        </p:txBody>
      </p:sp>
      <p:pic>
        <p:nvPicPr>
          <p:cNvPr id="6" name="Picture 5">
            <a:extLst>
              <a:ext uri="{FF2B5EF4-FFF2-40B4-BE49-F238E27FC236}">
                <a16:creationId xmlns:a16="http://schemas.microsoft.com/office/drawing/2014/main" id="{DB0EF02C-A799-BD70-71C8-77F492BF6C37}"/>
              </a:ext>
            </a:extLst>
          </p:cNvPr>
          <p:cNvPicPr>
            <a:picLocks noChangeAspect="1"/>
          </p:cNvPicPr>
          <p:nvPr/>
        </p:nvPicPr>
        <p:blipFill>
          <a:blip r:embed="rId2"/>
          <a:stretch>
            <a:fillRect/>
          </a:stretch>
        </p:blipFill>
        <p:spPr>
          <a:xfrm>
            <a:off x="2584180" y="595209"/>
            <a:ext cx="9354984" cy="5012739"/>
          </a:xfrm>
          <a:prstGeom prst="rect">
            <a:avLst/>
          </a:prstGeom>
        </p:spPr>
      </p:pic>
    </p:spTree>
    <p:extLst>
      <p:ext uri="{BB962C8B-B14F-4D97-AF65-F5344CB8AC3E}">
        <p14:creationId xmlns:p14="http://schemas.microsoft.com/office/powerpoint/2010/main" val="38429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4F226E38-7850-D7EB-7E9F-1511F376EB34}"/>
              </a:ext>
            </a:extLst>
          </p:cNvPr>
          <p:cNvSpPr txBox="1"/>
          <p:nvPr/>
        </p:nvSpPr>
        <p:spPr>
          <a:xfrm>
            <a:off x="490491" y="637094"/>
            <a:ext cx="1512488" cy="2893100"/>
          </a:xfrm>
          <a:prstGeom prst="rect">
            <a:avLst/>
          </a:prstGeom>
          <a:noFill/>
        </p:spPr>
        <p:txBody>
          <a:bodyPr wrap="square">
            <a:spAutoFit/>
          </a:bodyPr>
          <a:lstStyle/>
          <a:p>
            <a:pPr algn="l"/>
            <a:r>
              <a:rPr lang="en-US" sz="2000" b="1" i="0" u="none" strike="noStrike" baseline="0" dirty="0">
                <a:latin typeface="ConduitITCStd-Bold"/>
              </a:rPr>
              <a:t>FIGURE 3.5 </a:t>
            </a:r>
            <a:r>
              <a:rPr lang="en-US" sz="1800" b="0" i="0" u="none" strike="noStrike" baseline="0" dirty="0">
                <a:latin typeface="ConduitITCStd-ExtraLight"/>
              </a:rPr>
              <a:t>Distribution of recurrent health expenditure by area of the health system, Australia,</a:t>
            </a:r>
          </a:p>
          <a:p>
            <a:pPr algn="l"/>
            <a:r>
              <a:rPr lang="en-US" sz="1800" b="0" i="0" u="none" strike="noStrike" baseline="0" dirty="0">
                <a:latin typeface="ConduitITCStd-ExtraLight"/>
              </a:rPr>
              <a:t>2018–19</a:t>
            </a:r>
            <a:endParaRPr lang="en-US" dirty="0"/>
          </a:p>
        </p:txBody>
      </p:sp>
      <p:pic>
        <p:nvPicPr>
          <p:cNvPr id="6" name="Picture 5">
            <a:extLst>
              <a:ext uri="{FF2B5EF4-FFF2-40B4-BE49-F238E27FC236}">
                <a16:creationId xmlns:a16="http://schemas.microsoft.com/office/drawing/2014/main" id="{D1253D1C-0DFD-908C-7B92-EA8211A148C0}"/>
              </a:ext>
            </a:extLst>
          </p:cNvPr>
          <p:cNvPicPr>
            <a:picLocks noChangeAspect="1"/>
          </p:cNvPicPr>
          <p:nvPr/>
        </p:nvPicPr>
        <p:blipFill>
          <a:blip r:embed="rId2"/>
          <a:stretch>
            <a:fillRect/>
          </a:stretch>
        </p:blipFill>
        <p:spPr>
          <a:xfrm>
            <a:off x="2379216" y="209550"/>
            <a:ext cx="9350821" cy="5343326"/>
          </a:xfrm>
          <a:prstGeom prst="rect">
            <a:avLst/>
          </a:prstGeom>
        </p:spPr>
      </p:pic>
    </p:spTree>
    <p:extLst>
      <p:ext uri="{BB962C8B-B14F-4D97-AF65-F5344CB8AC3E}">
        <p14:creationId xmlns:p14="http://schemas.microsoft.com/office/powerpoint/2010/main" val="3326422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5CA576F-BEBD-4763-B10B-E7940129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641</TotalTime>
  <Words>428</Words>
  <Application>Microsoft Office PowerPoint</Application>
  <PresentationFormat>Widescreen</PresentationFormat>
  <Paragraphs>47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ConduitITCStd-Bold</vt:lpstr>
      <vt:lpstr>ConduitITCStd-ExtraLight</vt:lpstr>
      <vt:lpstr>ConduitITCStd-Regular</vt:lpstr>
      <vt:lpstr>Office Theme</vt:lpstr>
      <vt:lpstr>PowerPoint Presentation</vt:lpstr>
      <vt:lpstr>PowerPoint Presentation</vt:lpstr>
      <vt:lpstr>PowerPoint Presentation</vt:lpstr>
      <vt:lpstr>    </vt:lpstr>
      <vt:lpstr>    </vt:lpstr>
      <vt:lpstr>    </vt:lpstr>
      <vt:lpstr>    </vt:lpstr>
      <vt:lpstr>    </vt:lpstr>
      <vt:lpstr>    </vt:lpstr>
      <vt:lpstr>    </vt:lpstr>
      <vt:lpstr>    </vt:lpstr>
      <vt:lpstr>    </vt:lpstr>
      <vt:lpstr>FIGURE 3.9 Household expenditure on medical care and health, Australia, 2015–16</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35</cp:revision>
  <dcterms:created xsi:type="dcterms:W3CDTF">2021-09-22T01:16:22Z</dcterms:created>
  <dcterms:modified xsi:type="dcterms:W3CDTF">2022-08-11T01:51:13Z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