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39" r:id="rId6"/>
    <p:sldId id="345" r:id="rId7"/>
    <p:sldId id="348" r:id="rId8"/>
    <p:sldId id="349" r:id="rId9"/>
    <p:sldId id="350" r:id="rId10"/>
    <p:sldId id="351" r:id="rId11"/>
    <p:sldId id="352" r:id="rId12"/>
    <p:sldId id="353" r:id="rId13"/>
    <p:sldId id="354" r:id="rId14"/>
    <p:sldId id="355" r:id="rId15"/>
    <p:sldId id="356" r:id="rId16"/>
    <p:sldId id="357"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F0D50622-1DE5-8915-D5CC-177E9747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59" y="1072527"/>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1D285-A1F5-A1B4-B095-4CA64424555B}"/>
              </a:ext>
            </a:extLst>
          </p:cNvPr>
          <p:cNvPicPr>
            <a:picLocks noChangeAspect="1"/>
          </p:cNvPicPr>
          <p:nvPr/>
        </p:nvPicPr>
        <p:blipFill>
          <a:blip r:embed="rId2"/>
          <a:stretch>
            <a:fillRect/>
          </a:stretch>
        </p:blipFill>
        <p:spPr>
          <a:xfrm>
            <a:off x="2791237" y="692894"/>
            <a:ext cx="9092619" cy="4890784"/>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a:xfrm>
            <a:off x="663102" y="1658903"/>
            <a:ext cx="2128135" cy="2202978"/>
          </a:xfrm>
        </p:spPr>
        <p:txBody>
          <a:bodyPr>
            <a:normAutofit/>
          </a:bodyPr>
          <a:lstStyle/>
          <a:p>
            <a:pPr algn="l"/>
            <a:r>
              <a:rPr lang="en-US" sz="1800" b="1" i="0" u="none" strike="noStrike" baseline="0" dirty="0">
                <a:latin typeface="ConduitITCStd-Bold"/>
              </a:rPr>
              <a:t>FIGURE 4.4 </a:t>
            </a:r>
            <a:r>
              <a:rPr lang="en-US" sz="1800" b="0" i="0" u="none" strike="noStrike" baseline="0" dirty="0">
                <a:latin typeface="ConduitITCStd-ExtraLight"/>
              </a:rPr>
              <a:t>Employed medical clinician workforce by hours worked per week, by gender,</a:t>
            </a:r>
            <a:br>
              <a:rPr lang="en-US" sz="1800" b="0" i="0" u="none" strike="noStrike" baseline="0" dirty="0">
                <a:latin typeface="ConduitITCStd-ExtraLight"/>
              </a:rPr>
            </a:br>
            <a:r>
              <a:rPr lang="en-US" sz="1800" b="0" i="0" u="none" strike="noStrike" baseline="0" dirty="0">
                <a:latin typeface="ConduitITCStd-ExtraLight"/>
              </a:rPr>
              <a:t>Australia, 1997 and 2020</a:t>
            </a:r>
            <a:endParaRPr lang="en-US" dirty="0"/>
          </a:p>
        </p:txBody>
      </p:sp>
    </p:spTree>
    <p:extLst>
      <p:ext uri="{BB962C8B-B14F-4D97-AF65-F5344CB8AC3E}">
        <p14:creationId xmlns:p14="http://schemas.microsoft.com/office/powerpoint/2010/main" val="38147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D305FAEC-8EA2-0C4F-2E64-F7AF92B4F9CC}"/>
              </a:ext>
            </a:extLst>
          </p:cNvPr>
          <p:cNvSpPr txBox="1"/>
          <p:nvPr/>
        </p:nvSpPr>
        <p:spPr>
          <a:xfrm>
            <a:off x="838200" y="808885"/>
            <a:ext cx="2198124" cy="1508105"/>
          </a:xfrm>
          <a:prstGeom prst="rect">
            <a:avLst/>
          </a:prstGeom>
          <a:noFill/>
        </p:spPr>
        <p:txBody>
          <a:bodyPr wrap="square">
            <a:spAutoFit/>
          </a:bodyPr>
          <a:lstStyle/>
          <a:p>
            <a:r>
              <a:rPr lang="en-US" sz="2000" b="1" i="0" u="none" strike="noStrike" baseline="0" dirty="0">
                <a:latin typeface="ConduitITCStd-Bold"/>
              </a:rPr>
              <a:t>FIGURE 4.5 </a:t>
            </a:r>
            <a:r>
              <a:rPr lang="en-US" sz="1800" b="0" i="0" u="none" strike="noStrike" baseline="0" dirty="0">
                <a:latin typeface="ConduitITCStd-ExtraLight"/>
              </a:rPr>
              <a:t>Clinical full-time equivalent rate per population by remoteness, Australia, 2017</a:t>
            </a:r>
            <a:endParaRPr lang="en-US" dirty="0"/>
          </a:p>
        </p:txBody>
      </p:sp>
      <p:pic>
        <p:nvPicPr>
          <p:cNvPr id="6" name="Picture 5">
            <a:extLst>
              <a:ext uri="{FF2B5EF4-FFF2-40B4-BE49-F238E27FC236}">
                <a16:creationId xmlns:a16="http://schemas.microsoft.com/office/drawing/2014/main" id="{70D70E43-1605-4D0E-2121-C9FBCC51C1CB}"/>
              </a:ext>
            </a:extLst>
          </p:cNvPr>
          <p:cNvPicPr>
            <a:picLocks noChangeAspect="1"/>
          </p:cNvPicPr>
          <p:nvPr/>
        </p:nvPicPr>
        <p:blipFill>
          <a:blip r:embed="rId2"/>
          <a:stretch>
            <a:fillRect/>
          </a:stretch>
        </p:blipFill>
        <p:spPr>
          <a:xfrm>
            <a:off x="3036324" y="165370"/>
            <a:ext cx="8963289" cy="5486400"/>
          </a:xfrm>
          <a:prstGeom prst="rect">
            <a:avLst/>
          </a:prstGeom>
        </p:spPr>
      </p:pic>
    </p:spTree>
    <p:extLst>
      <p:ext uri="{BB962C8B-B14F-4D97-AF65-F5344CB8AC3E}">
        <p14:creationId xmlns:p14="http://schemas.microsoft.com/office/powerpoint/2010/main" val="317434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a:xfrm>
            <a:off x="838200" y="365125"/>
            <a:ext cx="2102763" cy="1325563"/>
          </a:xfrm>
        </p:spPr>
        <p:txBody>
          <a:bodyPr>
            <a:normAutofit fontScale="90000"/>
          </a:bodyPr>
          <a:lstStyle/>
          <a:p>
            <a:r>
              <a:rPr lang="en-US" sz="1800" b="1" i="0" u="none" strike="noStrike" baseline="0" dirty="0">
                <a:latin typeface="ConduitITCStd-Bold"/>
              </a:rPr>
              <a:t>FIGURE 4.6 </a:t>
            </a:r>
            <a:r>
              <a:rPr lang="en-US" sz="1800" b="0" i="0" u="none" strike="noStrike" baseline="0" dirty="0">
                <a:latin typeface="ConduitITCStd-ExtraLight"/>
              </a:rPr>
              <a:t>Percentage growth in medical specialists versus population growth</a:t>
            </a:r>
            <a:endParaRPr lang="en-US" dirty="0"/>
          </a:p>
        </p:txBody>
      </p:sp>
      <p:pic>
        <p:nvPicPr>
          <p:cNvPr id="4" name="Picture 3">
            <a:extLst>
              <a:ext uri="{FF2B5EF4-FFF2-40B4-BE49-F238E27FC236}">
                <a16:creationId xmlns:a16="http://schemas.microsoft.com/office/drawing/2014/main" id="{0DA2BB2B-C993-7F1E-BB83-3B5F0D0972E3}"/>
              </a:ext>
            </a:extLst>
          </p:cNvPr>
          <p:cNvPicPr>
            <a:picLocks noChangeAspect="1"/>
          </p:cNvPicPr>
          <p:nvPr/>
        </p:nvPicPr>
        <p:blipFill>
          <a:blip r:embed="rId2"/>
          <a:stretch>
            <a:fillRect/>
          </a:stretch>
        </p:blipFill>
        <p:spPr>
          <a:xfrm>
            <a:off x="2940963" y="841071"/>
            <a:ext cx="8799343" cy="4716629"/>
          </a:xfrm>
          <a:prstGeom prst="rect">
            <a:avLst/>
          </a:prstGeom>
        </p:spPr>
      </p:pic>
    </p:spTree>
    <p:extLst>
      <p:ext uri="{BB962C8B-B14F-4D97-AF65-F5344CB8AC3E}">
        <p14:creationId xmlns:p14="http://schemas.microsoft.com/office/powerpoint/2010/main" val="186652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349C86A6-C189-0410-F124-B22C926C77DF}"/>
              </a:ext>
            </a:extLst>
          </p:cNvPr>
          <p:cNvSpPr txBox="1"/>
          <p:nvPr/>
        </p:nvSpPr>
        <p:spPr>
          <a:xfrm>
            <a:off x="838200" y="645972"/>
            <a:ext cx="2206557" cy="1785104"/>
          </a:xfrm>
          <a:prstGeom prst="rect">
            <a:avLst/>
          </a:prstGeom>
          <a:noFill/>
        </p:spPr>
        <p:txBody>
          <a:bodyPr wrap="square">
            <a:spAutoFit/>
          </a:bodyPr>
          <a:lstStyle/>
          <a:p>
            <a:pPr algn="l"/>
            <a:r>
              <a:rPr lang="en-US" sz="2000" b="1" i="0" u="none" strike="noStrike" baseline="0" dirty="0">
                <a:latin typeface="ConduitITCStd-Bold"/>
              </a:rPr>
              <a:t>FIGURE 4.7 </a:t>
            </a:r>
            <a:r>
              <a:rPr lang="en-US" sz="1800" b="0" i="0" u="none" strike="noStrike" baseline="0" dirty="0" err="1">
                <a:latin typeface="ConduitITCStd-ExtraLight"/>
              </a:rPr>
              <a:t>Practising</a:t>
            </a:r>
            <a:r>
              <a:rPr lang="en-US" sz="1800" b="0" i="0" u="none" strike="noStrike" baseline="0" dirty="0">
                <a:latin typeface="ConduitITCStd-ExtraLight"/>
              </a:rPr>
              <a:t> doctors and nurses per 1000 people, OECD countries, 2020 or</a:t>
            </a:r>
          </a:p>
          <a:p>
            <a:pPr algn="l"/>
            <a:r>
              <a:rPr lang="en-US" sz="1800" b="0" i="0" u="none" strike="noStrike" baseline="0" dirty="0">
                <a:latin typeface="ConduitITCStd-ExtraLight"/>
              </a:rPr>
              <a:t>closest year</a:t>
            </a:r>
            <a:endParaRPr lang="en-US" dirty="0"/>
          </a:p>
        </p:txBody>
      </p:sp>
      <p:pic>
        <p:nvPicPr>
          <p:cNvPr id="6" name="Picture 5">
            <a:extLst>
              <a:ext uri="{FF2B5EF4-FFF2-40B4-BE49-F238E27FC236}">
                <a16:creationId xmlns:a16="http://schemas.microsoft.com/office/drawing/2014/main" id="{1808AD10-439C-CCA9-57C7-360A885A604B}"/>
              </a:ext>
            </a:extLst>
          </p:cNvPr>
          <p:cNvPicPr>
            <a:picLocks noChangeAspect="1"/>
          </p:cNvPicPr>
          <p:nvPr/>
        </p:nvPicPr>
        <p:blipFill>
          <a:blip r:embed="rId2"/>
          <a:stretch>
            <a:fillRect/>
          </a:stretch>
        </p:blipFill>
        <p:spPr>
          <a:xfrm>
            <a:off x="2658673" y="194553"/>
            <a:ext cx="9388131" cy="5454252"/>
          </a:xfrm>
          <a:prstGeom prst="rect">
            <a:avLst/>
          </a:prstGeom>
        </p:spPr>
      </p:pic>
    </p:spTree>
    <p:extLst>
      <p:ext uri="{BB962C8B-B14F-4D97-AF65-F5344CB8AC3E}">
        <p14:creationId xmlns:p14="http://schemas.microsoft.com/office/powerpoint/2010/main" val="19641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7B421440-B89F-C35F-ED8D-969DD0FCB03D}"/>
              </a:ext>
            </a:extLst>
          </p:cNvPr>
          <p:cNvSpPr txBox="1"/>
          <p:nvPr/>
        </p:nvSpPr>
        <p:spPr>
          <a:xfrm>
            <a:off x="756751" y="550852"/>
            <a:ext cx="2793845" cy="1508105"/>
          </a:xfrm>
          <a:prstGeom prst="rect">
            <a:avLst/>
          </a:prstGeom>
          <a:noFill/>
        </p:spPr>
        <p:txBody>
          <a:bodyPr wrap="square">
            <a:spAutoFit/>
          </a:bodyPr>
          <a:lstStyle/>
          <a:p>
            <a:pPr algn="l"/>
            <a:r>
              <a:rPr lang="en-US" sz="2000" b="1" i="0" u="none" strike="noStrike" baseline="0" dirty="0">
                <a:latin typeface="ConduitITCStd-Bold"/>
              </a:rPr>
              <a:t>FIGURE 4.8 </a:t>
            </a:r>
            <a:r>
              <a:rPr lang="en-US" sz="1800" b="0" i="0" u="none" strike="noStrike" baseline="0" dirty="0">
                <a:latin typeface="ConduitITCStd-ExtraLight"/>
              </a:rPr>
              <a:t>Ratio of employed registered nurses to enrolled nurses, by state and territory,</a:t>
            </a:r>
          </a:p>
          <a:p>
            <a:pPr algn="l"/>
            <a:r>
              <a:rPr lang="en-US" sz="1800" b="0" i="0" u="none" strike="noStrike" baseline="0" dirty="0">
                <a:latin typeface="ConduitITCStd-ExtraLight"/>
              </a:rPr>
              <a:t>Australia, 2017</a:t>
            </a:r>
            <a:endParaRPr lang="en-US" dirty="0"/>
          </a:p>
        </p:txBody>
      </p:sp>
      <p:pic>
        <p:nvPicPr>
          <p:cNvPr id="6" name="Picture 5">
            <a:extLst>
              <a:ext uri="{FF2B5EF4-FFF2-40B4-BE49-F238E27FC236}">
                <a16:creationId xmlns:a16="http://schemas.microsoft.com/office/drawing/2014/main" id="{3169ACCE-F07F-5EFF-23C8-4BA7896CC323}"/>
              </a:ext>
            </a:extLst>
          </p:cNvPr>
          <p:cNvPicPr>
            <a:picLocks noChangeAspect="1"/>
          </p:cNvPicPr>
          <p:nvPr/>
        </p:nvPicPr>
        <p:blipFill>
          <a:blip r:embed="rId2"/>
          <a:stretch>
            <a:fillRect/>
          </a:stretch>
        </p:blipFill>
        <p:spPr>
          <a:xfrm>
            <a:off x="4221805" y="272374"/>
            <a:ext cx="7679048" cy="5394989"/>
          </a:xfrm>
          <a:prstGeom prst="rect">
            <a:avLst/>
          </a:prstGeom>
        </p:spPr>
      </p:pic>
    </p:spTree>
    <p:extLst>
      <p:ext uri="{BB962C8B-B14F-4D97-AF65-F5344CB8AC3E}">
        <p14:creationId xmlns:p14="http://schemas.microsoft.com/office/powerpoint/2010/main" val="190774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169487"/>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4</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THE HEALTH WORKFORCE</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D067010-F135-44D1-1EB0-5E9C71A48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 y="2030730"/>
            <a:ext cx="10424160" cy="2796540"/>
          </a:xfrm>
          <a:prstGeom prst="rect">
            <a:avLst/>
          </a:prstGeom>
        </p:spPr>
      </p:pic>
    </p:spTree>
    <p:extLst>
      <p:ext uri="{BB962C8B-B14F-4D97-AF65-F5344CB8AC3E}">
        <p14:creationId xmlns:p14="http://schemas.microsoft.com/office/powerpoint/2010/main" val="360870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CC6E3AF4-0D45-69D0-91B5-11B8366FB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70" y="794426"/>
            <a:ext cx="10386060" cy="4724400"/>
          </a:xfrm>
          <a:prstGeom prst="rect">
            <a:avLst/>
          </a:prstGeom>
        </p:spPr>
      </p:pic>
    </p:spTree>
    <p:extLst>
      <p:ext uri="{BB962C8B-B14F-4D97-AF65-F5344CB8AC3E}">
        <p14:creationId xmlns:p14="http://schemas.microsoft.com/office/powerpoint/2010/main" val="53376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6" name="Picture 5">
            <a:extLst>
              <a:ext uri="{FF2B5EF4-FFF2-40B4-BE49-F238E27FC236}">
                <a16:creationId xmlns:a16="http://schemas.microsoft.com/office/drawing/2014/main" id="{2BBFB0BC-EE24-85F3-9A62-7BAD1DF74D5E}"/>
              </a:ext>
            </a:extLst>
          </p:cNvPr>
          <p:cNvPicPr>
            <a:picLocks noChangeAspect="1"/>
          </p:cNvPicPr>
          <p:nvPr/>
        </p:nvPicPr>
        <p:blipFill>
          <a:blip r:embed="rId2"/>
          <a:stretch>
            <a:fillRect/>
          </a:stretch>
        </p:blipFill>
        <p:spPr>
          <a:xfrm>
            <a:off x="223737" y="365125"/>
            <a:ext cx="5531163" cy="4970834"/>
          </a:xfrm>
          <a:prstGeom prst="rect">
            <a:avLst/>
          </a:prstGeom>
        </p:spPr>
      </p:pic>
      <p:pic>
        <p:nvPicPr>
          <p:cNvPr id="8" name="Picture 7">
            <a:extLst>
              <a:ext uri="{FF2B5EF4-FFF2-40B4-BE49-F238E27FC236}">
                <a16:creationId xmlns:a16="http://schemas.microsoft.com/office/drawing/2014/main" id="{ADB30DD8-9D8D-C330-B983-1352A9F4502C}"/>
              </a:ext>
            </a:extLst>
          </p:cNvPr>
          <p:cNvPicPr>
            <a:picLocks noChangeAspect="1"/>
          </p:cNvPicPr>
          <p:nvPr/>
        </p:nvPicPr>
        <p:blipFill>
          <a:blip r:embed="rId3"/>
          <a:stretch>
            <a:fillRect/>
          </a:stretch>
        </p:blipFill>
        <p:spPr>
          <a:xfrm>
            <a:off x="5885234" y="1690688"/>
            <a:ext cx="6083029" cy="2986103"/>
          </a:xfrm>
          <a:prstGeom prst="rect">
            <a:avLst/>
          </a:prstGeom>
        </p:spPr>
      </p:pic>
    </p:spTree>
    <p:extLst>
      <p:ext uri="{BB962C8B-B14F-4D97-AF65-F5344CB8AC3E}">
        <p14:creationId xmlns:p14="http://schemas.microsoft.com/office/powerpoint/2010/main" val="131755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descr="Graphical user interface, text, email&#10;&#10;Description automatically generated">
            <a:extLst>
              <a:ext uri="{FF2B5EF4-FFF2-40B4-BE49-F238E27FC236}">
                <a16:creationId xmlns:a16="http://schemas.microsoft.com/office/drawing/2014/main" id="{7B3EE92F-E75F-150F-ECC6-7A2DAE183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6" y="204201"/>
            <a:ext cx="9317476" cy="5449332"/>
          </a:xfrm>
          <a:prstGeom prst="rect">
            <a:avLst/>
          </a:prstGeom>
        </p:spPr>
      </p:pic>
    </p:spTree>
    <p:extLst>
      <p:ext uri="{BB962C8B-B14F-4D97-AF65-F5344CB8AC3E}">
        <p14:creationId xmlns:p14="http://schemas.microsoft.com/office/powerpoint/2010/main" val="32482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0DA69DB2-9029-8712-98AE-6A06E5F1548A}"/>
              </a:ext>
            </a:extLst>
          </p:cNvPr>
          <p:cNvSpPr txBox="1"/>
          <p:nvPr/>
        </p:nvSpPr>
        <p:spPr>
          <a:xfrm>
            <a:off x="838200" y="689352"/>
            <a:ext cx="2544192" cy="954107"/>
          </a:xfrm>
          <a:prstGeom prst="rect">
            <a:avLst/>
          </a:prstGeom>
          <a:noFill/>
        </p:spPr>
        <p:txBody>
          <a:bodyPr wrap="square">
            <a:spAutoFit/>
          </a:bodyPr>
          <a:lstStyle/>
          <a:p>
            <a:r>
              <a:rPr lang="en-US" sz="2000" b="1" i="0" u="none" strike="noStrike" baseline="0" dirty="0">
                <a:latin typeface="ConduitITCStd-Bold"/>
              </a:rPr>
              <a:t>FIGURE 4.1 </a:t>
            </a:r>
            <a:r>
              <a:rPr lang="en-US" sz="1800" b="0" i="0" u="none" strike="noStrike" baseline="0" dirty="0">
                <a:latin typeface="ConduitITCStd-ExtraLight"/>
              </a:rPr>
              <a:t>Number of people in various industries (thousands)</a:t>
            </a:r>
            <a:endParaRPr lang="en-US" dirty="0"/>
          </a:p>
        </p:txBody>
      </p:sp>
      <p:pic>
        <p:nvPicPr>
          <p:cNvPr id="6" name="Picture 5">
            <a:extLst>
              <a:ext uri="{FF2B5EF4-FFF2-40B4-BE49-F238E27FC236}">
                <a16:creationId xmlns:a16="http://schemas.microsoft.com/office/drawing/2014/main" id="{4D2E9117-3346-4838-C3E7-3C0AF6B816BD}"/>
              </a:ext>
            </a:extLst>
          </p:cNvPr>
          <p:cNvPicPr>
            <a:picLocks noChangeAspect="1"/>
          </p:cNvPicPr>
          <p:nvPr/>
        </p:nvPicPr>
        <p:blipFill>
          <a:blip r:embed="rId2"/>
          <a:stretch>
            <a:fillRect/>
          </a:stretch>
        </p:blipFill>
        <p:spPr>
          <a:xfrm>
            <a:off x="4110360" y="88777"/>
            <a:ext cx="7793175" cy="5582830"/>
          </a:xfrm>
          <a:prstGeom prst="rect">
            <a:avLst/>
          </a:prstGeom>
        </p:spPr>
      </p:pic>
    </p:spTree>
    <p:extLst>
      <p:ext uri="{BB962C8B-B14F-4D97-AF65-F5344CB8AC3E}">
        <p14:creationId xmlns:p14="http://schemas.microsoft.com/office/powerpoint/2010/main" val="13090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91BFBD-4DB9-BB9D-C392-7ED17E9A9875}"/>
              </a:ext>
            </a:extLst>
          </p:cNvPr>
          <p:cNvPicPr>
            <a:picLocks noChangeAspect="1"/>
          </p:cNvPicPr>
          <p:nvPr/>
        </p:nvPicPr>
        <p:blipFill>
          <a:blip r:embed="rId2"/>
          <a:stretch>
            <a:fillRect/>
          </a:stretch>
        </p:blipFill>
        <p:spPr>
          <a:xfrm>
            <a:off x="2568102" y="97655"/>
            <a:ext cx="9196152" cy="5563195"/>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6" name="TextBox 5">
            <a:extLst>
              <a:ext uri="{FF2B5EF4-FFF2-40B4-BE49-F238E27FC236}">
                <a16:creationId xmlns:a16="http://schemas.microsoft.com/office/drawing/2014/main" id="{D6D5FA44-3602-CEA1-6BD2-2CC80A820C60}"/>
              </a:ext>
            </a:extLst>
          </p:cNvPr>
          <p:cNvSpPr txBox="1"/>
          <p:nvPr/>
        </p:nvSpPr>
        <p:spPr>
          <a:xfrm>
            <a:off x="774577" y="627796"/>
            <a:ext cx="1793525" cy="1231106"/>
          </a:xfrm>
          <a:prstGeom prst="rect">
            <a:avLst/>
          </a:prstGeom>
          <a:noFill/>
        </p:spPr>
        <p:txBody>
          <a:bodyPr wrap="square">
            <a:spAutoFit/>
          </a:bodyPr>
          <a:lstStyle/>
          <a:p>
            <a:r>
              <a:rPr lang="en-US" sz="2000" b="1" i="0" u="none" strike="noStrike" baseline="0" dirty="0">
                <a:latin typeface="ConduitITCStd-Bold"/>
              </a:rPr>
              <a:t>FIGURE 4.2 </a:t>
            </a:r>
            <a:r>
              <a:rPr lang="en-US" sz="1800" b="0" i="0" u="none" strike="noStrike" baseline="0" dirty="0">
                <a:latin typeface="ConduitITCStd-ExtraLight"/>
              </a:rPr>
              <a:t>Factors affecting health workforce supply</a:t>
            </a:r>
            <a:endParaRPr lang="en-US" dirty="0"/>
          </a:p>
        </p:txBody>
      </p:sp>
    </p:spTree>
    <p:extLst>
      <p:ext uri="{BB962C8B-B14F-4D97-AF65-F5344CB8AC3E}">
        <p14:creationId xmlns:p14="http://schemas.microsoft.com/office/powerpoint/2010/main" val="38429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A58FA5-6F16-4FD4-B143-1B6EDD74C0B0}"/>
              </a:ext>
            </a:extLst>
          </p:cNvPr>
          <p:cNvPicPr>
            <a:picLocks noChangeAspect="1"/>
          </p:cNvPicPr>
          <p:nvPr/>
        </p:nvPicPr>
        <p:blipFill>
          <a:blip r:embed="rId2"/>
          <a:stretch>
            <a:fillRect/>
          </a:stretch>
        </p:blipFill>
        <p:spPr>
          <a:xfrm>
            <a:off x="2356074" y="365125"/>
            <a:ext cx="9603171" cy="5291543"/>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24DF2E5B-D8C5-33C1-AE45-E7BC3D7966A6}"/>
              </a:ext>
            </a:extLst>
          </p:cNvPr>
          <p:cNvSpPr txBox="1"/>
          <p:nvPr/>
        </p:nvSpPr>
        <p:spPr>
          <a:xfrm>
            <a:off x="536642" y="365125"/>
            <a:ext cx="5757153" cy="954107"/>
          </a:xfrm>
          <a:prstGeom prst="rect">
            <a:avLst/>
          </a:prstGeom>
          <a:noFill/>
        </p:spPr>
        <p:txBody>
          <a:bodyPr wrap="square">
            <a:spAutoFit/>
          </a:bodyPr>
          <a:lstStyle/>
          <a:p>
            <a:pPr algn="l"/>
            <a:r>
              <a:rPr lang="en-US" sz="2000" b="1" i="0" u="none" strike="noStrike" baseline="0" dirty="0">
                <a:latin typeface="ConduitITCStd-Bold"/>
              </a:rPr>
              <a:t>FIGURE 4.3 </a:t>
            </a:r>
            <a:r>
              <a:rPr lang="en-US" sz="1800" b="0" i="0" u="none" strike="noStrike" baseline="0" dirty="0">
                <a:latin typeface="ConduitITCStd-ExtraLight"/>
              </a:rPr>
              <a:t>Replacement rate for medical, physiotherapy, occupational therapy and pharmacy</a:t>
            </a:r>
          </a:p>
          <a:p>
            <a:pPr algn="l"/>
            <a:r>
              <a:rPr lang="en-US" sz="1800" b="0" i="0" u="none" strike="noStrike" baseline="0" dirty="0">
                <a:latin typeface="ConduitITCStd-ExtraLight"/>
              </a:rPr>
              <a:t>professions</a:t>
            </a:r>
            <a:endParaRPr lang="en-US" dirty="0"/>
          </a:p>
        </p:txBody>
      </p:sp>
    </p:spTree>
    <p:extLst>
      <p:ext uri="{BB962C8B-B14F-4D97-AF65-F5344CB8AC3E}">
        <p14:creationId xmlns:p14="http://schemas.microsoft.com/office/powerpoint/2010/main" val="3326422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CA576F-BEBD-4763-B10B-E7940129A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640</TotalTime>
  <Words>295</Words>
  <Application>Microsoft Office PowerPoint</Application>
  <PresentationFormat>Widescreen</PresentationFormat>
  <Paragraphs>31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ConduitITCStd-Bold</vt:lpstr>
      <vt:lpstr>ConduitITCStd-ExtraLight</vt:lpstr>
      <vt:lpstr>Office Theme</vt:lpstr>
      <vt:lpstr>PowerPoint Presentation</vt:lpstr>
      <vt:lpstr>PowerPoint Presentation</vt:lpstr>
      <vt:lpstr>PowerPoint Presentation</vt:lpstr>
      <vt:lpstr>    </vt:lpstr>
      <vt:lpstr>    </vt:lpstr>
      <vt:lpstr>    </vt:lpstr>
      <vt:lpstr>    </vt:lpstr>
      <vt:lpstr>    </vt:lpstr>
      <vt:lpstr>    </vt:lpstr>
      <vt:lpstr>FIGURE 4.4 Employed medical clinician workforce by hours worked per week, by gender, Australia, 1997 and 2020</vt:lpstr>
      <vt:lpstr>    </vt:lpstr>
      <vt:lpstr>FIGURE 4.6 Percentage growth in medical specialists versus population growth</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34</cp:revision>
  <dcterms:created xsi:type="dcterms:W3CDTF">2021-09-22T01:16:22Z</dcterms:created>
  <dcterms:modified xsi:type="dcterms:W3CDTF">2022-08-11T01:52:53Z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