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339" r:id="rId6"/>
    <p:sldId id="345" r:id="rId7"/>
    <p:sldId id="348" r:id="rId8"/>
    <p:sldId id="349" r:id="rId9"/>
    <p:sldId id="355" r:id="rId10"/>
    <p:sldId id="356" r:id="rId11"/>
    <p:sldId id="357" r:id="rId12"/>
    <p:sldId id="358" r:id="rId13"/>
    <p:sldId id="3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94" y="1072527"/>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D20D14-F9C5-CE17-3B7C-B33128E27743}"/>
              </a:ext>
            </a:extLst>
          </p:cNvPr>
          <p:cNvPicPr>
            <a:picLocks noChangeAspect="1"/>
          </p:cNvPicPr>
          <p:nvPr/>
        </p:nvPicPr>
        <p:blipFill>
          <a:blip r:embed="rId2"/>
          <a:stretch>
            <a:fillRect/>
          </a:stretch>
        </p:blipFill>
        <p:spPr>
          <a:xfrm>
            <a:off x="4378898" y="0"/>
            <a:ext cx="6550008" cy="5661498"/>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3FBD8CFD-435D-E393-9C12-A2BA5DEDC9AB}"/>
              </a:ext>
            </a:extLst>
          </p:cNvPr>
          <p:cNvSpPr txBox="1"/>
          <p:nvPr/>
        </p:nvSpPr>
        <p:spPr>
          <a:xfrm>
            <a:off x="641340" y="627796"/>
            <a:ext cx="6094378" cy="400110"/>
          </a:xfrm>
          <a:prstGeom prst="rect">
            <a:avLst/>
          </a:prstGeom>
          <a:noFill/>
        </p:spPr>
        <p:txBody>
          <a:bodyPr wrap="square">
            <a:spAutoFit/>
          </a:bodyPr>
          <a:lstStyle/>
          <a:p>
            <a:r>
              <a:rPr lang="en-US" sz="2000" b="1" i="0" u="none" strike="noStrike" baseline="0" dirty="0">
                <a:latin typeface="ConduitITCStd-Bold"/>
              </a:rPr>
              <a:t>FIGURE 7.7 </a:t>
            </a:r>
            <a:r>
              <a:rPr lang="en-US" sz="1800" b="0" i="0" u="none" strike="noStrike" baseline="0" dirty="0">
                <a:latin typeface="ConduitITCStd-ExtraLight"/>
              </a:rPr>
              <a:t>Challenges facing primary care</a:t>
            </a:r>
            <a:endParaRPr lang="en-US" dirty="0"/>
          </a:p>
        </p:txBody>
      </p:sp>
    </p:spTree>
    <p:extLst>
      <p:ext uri="{BB962C8B-B14F-4D97-AF65-F5344CB8AC3E}">
        <p14:creationId xmlns:p14="http://schemas.microsoft.com/office/powerpoint/2010/main" val="55910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7</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PRIMARY CARE</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CB0C22-0812-B972-AE2E-F3882088CB15}"/>
              </a:ext>
            </a:extLst>
          </p:cNvPr>
          <p:cNvPicPr>
            <a:picLocks noChangeAspect="1"/>
          </p:cNvPicPr>
          <p:nvPr/>
        </p:nvPicPr>
        <p:blipFill>
          <a:blip r:embed="rId2"/>
          <a:stretch>
            <a:fillRect/>
          </a:stretch>
        </p:blipFill>
        <p:spPr>
          <a:xfrm>
            <a:off x="2040554" y="119849"/>
            <a:ext cx="7263435" cy="5481962"/>
          </a:xfrm>
          <a:prstGeom prst="rect">
            <a:avLst/>
          </a:prstGeom>
        </p:spPr>
      </p:pic>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1851FC-396D-E532-58FD-14EEE4EED9B3}"/>
              </a:ext>
            </a:extLst>
          </p:cNvPr>
          <p:cNvPicPr>
            <a:picLocks noChangeAspect="1"/>
          </p:cNvPicPr>
          <p:nvPr/>
        </p:nvPicPr>
        <p:blipFill>
          <a:blip r:embed="rId2"/>
          <a:stretch>
            <a:fillRect/>
          </a:stretch>
        </p:blipFill>
        <p:spPr>
          <a:xfrm>
            <a:off x="1801123" y="1431524"/>
            <a:ext cx="9296776" cy="4214674"/>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6" name="TextBox 5">
            <a:extLst>
              <a:ext uri="{FF2B5EF4-FFF2-40B4-BE49-F238E27FC236}">
                <a16:creationId xmlns:a16="http://schemas.microsoft.com/office/drawing/2014/main" id="{0893337B-F540-33A1-7F14-90FD12B8EBEF}"/>
              </a:ext>
            </a:extLst>
          </p:cNvPr>
          <p:cNvSpPr txBox="1"/>
          <p:nvPr/>
        </p:nvSpPr>
        <p:spPr>
          <a:xfrm>
            <a:off x="1200632" y="689352"/>
            <a:ext cx="8742357" cy="400110"/>
          </a:xfrm>
          <a:prstGeom prst="rect">
            <a:avLst/>
          </a:prstGeom>
          <a:noFill/>
        </p:spPr>
        <p:txBody>
          <a:bodyPr wrap="square">
            <a:spAutoFit/>
          </a:bodyPr>
          <a:lstStyle/>
          <a:p>
            <a:r>
              <a:rPr lang="en-US" sz="2000" b="1" i="0" u="none" strike="noStrike" baseline="0" dirty="0">
                <a:latin typeface="ConduitITCStd-Bold"/>
              </a:rPr>
              <a:t>FIGURE 7.1 </a:t>
            </a:r>
            <a:r>
              <a:rPr lang="en-US" sz="1800" b="0" i="0" u="none" strike="noStrike" baseline="0" dirty="0">
                <a:latin typeface="ConduitITCStd-ExtraLight"/>
              </a:rPr>
              <a:t>Expenditure on primary care services, Australia, 2019–20 ($ million)</a:t>
            </a:r>
            <a:endParaRPr lang="en-US" dirty="0"/>
          </a:p>
        </p:txBody>
      </p:sp>
    </p:spTree>
    <p:extLst>
      <p:ext uri="{BB962C8B-B14F-4D97-AF65-F5344CB8AC3E}">
        <p14:creationId xmlns:p14="http://schemas.microsoft.com/office/powerpoint/2010/main" val="53376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a:extLst>
              <a:ext uri="{FF2B5EF4-FFF2-40B4-BE49-F238E27FC236}">
                <a16:creationId xmlns:a16="http://schemas.microsoft.com/office/drawing/2014/main" id="{40BB9B01-E24E-0A82-69AD-1BDD25B96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360" y="68094"/>
            <a:ext cx="6731280" cy="5572617"/>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D55AC9A3-BB07-C9F1-5736-C6D4030458C6}"/>
              </a:ext>
            </a:extLst>
          </p:cNvPr>
          <p:cNvSpPr txBox="1"/>
          <p:nvPr/>
        </p:nvSpPr>
        <p:spPr>
          <a:xfrm>
            <a:off x="516463" y="627796"/>
            <a:ext cx="4415460" cy="677108"/>
          </a:xfrm>
          <a:prstGeom prst="rect">
            <a:avLst/>
          </a:prstGeom>
          <a:noFill/>
        </p:spPr>
        <p:txBody>
          <a:bodyPr wrap="square">
            <a:spAutoFit/>
          </a:bodyPr>
          <a:lstStyle/>
          <a:p>
            <a:r>
              <a:rPr lang="en-US" sz="2000" b="1" i="0" u="none" strike="noStrike" baseline="0" dirty="0">
                <a:latin typeface="ConduitITCStd-Bold"/>
              </a:rPr>
              <a:t>FIGURE 7.2 </a:t>
            </a:r>
            <a:r>
              <a:rPr lang="en-US" sz="1800" b="0" i="0" u="none" strike="noStrike" baseline="0" dirty="0">
                <a:latin typeface="ConduitITCStd-ExtraLight"/>
              </a:rPr>
              <a:t>General practice activity, Australia, 2015–16</a:t>
            </a:r>
            <a:endParaRPr lang="en-US" dirty="0"/>
          </a:p>
        </p:txBody>
      </p:sp>
    </p:spTree>
    <p:extLst>
      <p:ext uri="{BB962C8B-B14F-4D97-AF65-F5344CB8AC3E}">
        <p14:creationId xmlns:p14="http://schemas.microsoft.com/office/powerpoint/2010/main" val="131755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CAC09BFF-E954-1FAD-E133-59D9756510F2}"/>
              </a:ext>
            </a:extLst>
          </p:cNvPr>
          <p:cNvSpPr txBox="1"/>
          <p:nvPr/>
        </p:nvSpPr>
        <p:spPr>
          <a:xfrm>
            <a:off x="838200" y="1884587"/>
            <a:ext cx="1689415" cy="1785104"/>
          </a:xfrm>
          <a:prstGeom prst="rect">
            <a:avLst/>
          </a:prstGeom>
          <a:noFill/>
        </p:spPr>
        <p:txBody>
          <a:bodyPr wrap="square">
            <a:spAutoFit/>
          </a:bodyPr>
          <a:lstStyle/>
          <a:p>
            <a:r>
              <a:rPr lang="en-US" sz="2000" b="1" i="0" u="none" strike="noStrike" baseline="0" dirty="0">
                <a:latin typeface="ConduitITCStd-Bold"/>
              </a:rPr>
              <a:t>FIGURE 7.3 </a:t>
            </a:r>
            <a:r>
              <a:rPr lang="en-US" sz="1800" b="0" i="0" u="none" strike="noStrike" baseline="0" dirty="0">
                <a:latin typeface="ConduitITCStd-ExtraLight"/>
              </a:rPr>
              <a:t>Relative change in GP consultation items, Australia, 1993–2020</a:t>
            </a:r>
            <a:endParaRPr lang="en-US" dirty="0"/>
          </a:p>
        </p:txBody>
      </p:sp>
      <p:pic>
        <p:nvPicPr>
          <p:cNvPr id="6" name="Picture 5">
            <a:extLst>
              <a:ext uri="{FF2B5EF4-FFF2-40B4-BE49-F238E27FC236}">
                <a16:creationId xmlns:a16="http://schemas.microsoft.com/office/drawing/2014/main" id="{E9DE1132-B2A2-0E0B-07E3-4B4D97635F33}"/>
              </a:ext>
            </a:extLst>
          </p:cNvPr>
          <p:cNvPicPr>
            <a:picLocks noChangeAspect="1"/>
          </p:cNvPicPr>
          <p:nvPr/>
        </p:nvPicPr>
        <p:blipFill>
          <a:blip r:embed="rId2"/>
          <a:stretch>
            <a:fillRect/>
          </a:stretch>
        </p:blipFill>
        <p:spPr>
          <a:xfrm>
            <a:off x="2527615" y="362523"/>
            <a:ext cx="9538431" cy="5286172"/>
          </a:xfrm>
          <a:prstGeom prst="rect">
            <a:avLst/>
          </a:prstGeom>
        </p:spPr>
      </p:pic>
    </p:spTree>
    <p:extLst>
      <p:ext uri="{BB962C8B-B14F-4D97-AF65-F5344CB8AC3E}">
        <p14:creationId xmlns:p14="http://schemas.microsoft.com/office/powerpoint/2010/main" val="317434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BE7E6389-F925-5413-B59B-E484AD36953F}"/>
              </a:ext>
            </a:extLst>
          </p:cNvPr>
          <p:cNvSpPr txBox="1"/>
          <p:nvPr/>
        </p:nvSpPr>
        <p:spPr>
          <a:xfrm>
            <a:off x="960936" y="604698"/>
            <a:ext cx="1665532" cy="1785104"/>
          </a:xfrm>
          <a:prstGeom prst="rect">
            <a:avLst/>
          </a:prstGeom>
          <a:noFill/>
        </p:spPr>
        <p:txBody>
          <a:bodyPr wrap="square">
            <a:spAutoFit/>
          </a:bodyPr>
          <a:lstStyle/>
          <a:p>
            <a:r>
              <a:rPr lang="en-US" sz="2000" b="1" i="0" u="none" strike="noStrike" baseline="0" dirty="0">
                <a:latin typeface="ConduitITCStd-Bold"/>
              </a:rPr>
              <a:t>FIGURE 7.4 </a:t>
            </a:r>
            <a:r>
              <a:rPr lang="en-US" sz="1800" b="0" i="0" u="none" strike="noStrike" baseline="0" dirty="0">
                <a:latin typeface="ConduitITCStd-ExtraLight"/>
              </a:rPr>
              <a:t>Percentage of GP attendances bulk-billed, Australia, 1984–2021</a:t>
            </a:r>
            <a:endParaRPr lang="en-US" dirty="0"/>
          </a:p>
        </p:txBody>
      </p:sp>
      <p:pic>
        <p:nvPicPr>
          <p:cNvPr id="6" name="Picture 5">
            <a:extLst>
              <a:ext uri="{FF2B5EF4-FFF2-40B4-BE49-F238E27FC236}">
                <a16:creationId xmlns:a16="http://schemas.microsoft.com/office/drawing/2014/main" id="{CB1D7DC2-BA70-DFBC-30F2-D9CBF3BC4D7E}"/>
              </a:ext>
            </a:extLst>
          </p:cNvPr>
          <p:cNvPicPr>
            <a:picLocks noChangeAspect="1"/>
          </p:cNvPicPr>
          <p:nvPr/>
        </p:nvPicPr>
        <p:blipFill>
          <a:blip r:embed="rId2"/>
          <a:stretch>
            <a:fillRect/>
          </a:stretch>
        </p:blipFill>
        <p:spPr>
          <a:xfrm>
            <a:off x="2445222" y="131020"/>
            <a:ext cx="9623155" cy="5511024"/>
          </a:xfrm>
          <a:prstGeom prst="rect">
            <a:avLst/>
          </a:prstGeom>
        </p:spPr>
      </p:pic>
    </p:spTree>
    <p:extLst>
      <p:ext uri="{BB962C8B-B14F-4D97-AF65-F5344CB8AC3E}">
        <p14:creationId xmlns:p14="http://schemas.microsoft.com/office/powerpoint/2010/main" val="186652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02D0EC-7603-7673-4C6C-9DBB27069F57}"/>
              </a:ext>
            </a:extLst>
          </p:cNvPr>
          <p:cNvPicPr>
            <a:picLocks noChangeAspect="1"/>
          </p:cNvPicPr>
          <p:nvPr/>
        </p:nvPicPr>
        <p:blipFill>
          <a:blip r:embed="rId2"/>
          <a:stretch>
            <a:fillRect/>
          </a:stretch>
        </p:blipFill>
        <p:spPr>
          <a:xfrm>
            <a:off x="4042842" y="175098"/>
            <a:ext cx="7882415" cy="5466945"/>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FA10ADEC-E71F-3624-25C3-8B66D39BE9AA}"/>
              </a:ext>
            </a:extLst>
          </p:cNvPr>
          <p:cNvSpPr txBox="1"/>
          <p:nvPr/>
        </p:nvSpPr>
        <p:spPr>
          <a:xfrm>
            <a:off x="838200" y="550852"/>
            <a:ext cx="4142362" cy="1231106"/>
          </a:xfrm>
          <a:prstGeom prst="rect">
            <a:avLst/>
          </a:prstGeom>
          <a:noFill/>
        </p:spPr>
        <p:txBody>
          <a:bodyPr wrap="square">
            <a:spAutoFit/>
          </a:bodyPr>
          <a:lstStyle/>
          <a:p>
            <a:pPr algn="l"/>
            <a:r>
              <a:rPr lang="en-US" sz="2000" b="1" i="0" u="none" strike="noStrike" baseline="0" dirty="0">
                <a:latin typeface="ConduitITCStd-Bold"/>
              </a:rPr>
              <a:t>FIGURE 7.5 </a:t>
            </a:r>
            <a:r>
              <a:rPr lang="en-US" sz="1800" b="0" i="0" u="none" strike="noStrike" baseline="0" dirty="0">
                <a:latin typeface="ConduitITCStd-ExtraLight"/>
              </a:rPr>
              <a:t>MBS benefits, patient co-payments (for patient-billed services) and price and wage</a:t>
            </a:r>
          </a:p>
          <a:p>
            <a:pPr algn="l"/>
            <a:r>
              <a:rPr lang="en-US" sz="1800" b="0" i="0" u="none" strike="noStrike" baseline="0" dirty="0">
                <a:latin typeface="ConduitITCStd-ExtraLight"/>
              </a:rPr>
              <a:t>movements, 1984–85 to 2020–21</a:t>
            </a:r>
            <a:endParaRPr lang="en-US" dirty="0"/>
          </a:p>
        </p:txBody>
      </p:sp>
    </p:spTree>
    <p:extLst>
      <p:ext uri="{BB962C8B-B14F-4D97-AF65-F5344CB8AC3E}">
        <p14:creationId xmlns:p14="http://schemas.microsoft.com/office/powerpoint/2010/main" val="19641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E277DE-62C1-BF46-D54F-F799C6632260}"/>
              </a:ext>
            </a:extLst>
          </p:cNvPr>
          <p:cNvPicPr>
            <a:picLocks noChangeAspect="1"/>
          </p:cNvPicPr>
          <p:nvPr/>
        </p:nvPicPr>
        <p:blipFill>
          <a:blip r:embed="rId2"/>
          <a:stretch>
            <a:fillRect/>
          </a:stretch>
        </p:blipFill>
        <p:spPr>
          <a:xfrm>
            <a:off x="3563345" y="73295"/>
            <a:ext cx="8416447" cy="5208639"/>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C31A6D2B-6613-6840-9A2B-3FF1E3FD799F}"/>
              </a:ext>
            </a:extLst>
          </p:cNvPr>
          <p:cNvSpPr txBox="1"/>
          <p:nvPr/>
        </p:nvSpPr>
        <p:spPr>
          <a:xfrm>
            <a:off x="419682" y="4604826"/>
            <a:ext cx="6094378" cy="677108"/>
          </a:xfrm>
          <a:prstGeom prst="rect">
            <a:avLst/>
          </a:prstGeom>
          <a:noFill/>
        </p:spPr>
        <p:txBody>
          <a:bodyPr wrap="square">
            <a:spAutoFit/>
          </a:bodyPr>
          <a:lstStyle/>
          <a:p>
            <a:pPr algn="l"/>
            <a:r>
              <a:rPr lang="en-US" sz="2000" b="1" i="0" u="none" strike="noStrike" baseline="0" dirty="0">
                <a:latin typeface="ConduitITCStd-Bold"/>
              </a:rPr>
              <a:t>FIGURE 7.6 </a:t>
            </a:r>
            <a:r>
              <a:rPr lang="en-US" sz="1800" b="0" i="0" u="none" strike="noStrike" baseline="0" dirty="0">
                <a:latin typeface="ConduitITCStd-ExtraLight"/>
              </a:rPr>
              <a:t>Median and 90th percentile waiting time for public general dental care, by state, 2020–21</a:t>
            </a:r>
            <a:endParaRPr lang="en-US" dirty="0"/>
          </a:p>
        </p:txBody>
      </p:sp>
    </p:spTree>
    <p:extLst>
      <p:ext uri="{BB962C8B-B14F-4D97-AF65-F5344CB8AC3E}">
        <p14:creationId xmlns:p14="http://schemas.microsoft.com/office/powerpoint/2010/main" val="1907743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652</TotalTime>
  <Words>264</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ConduitITCStd-Bold</vt:lpstr>
      <vt:lpstr>ConduitITCStd-ExtraLight</vt:lpstr>
      <vt:lpstr>Office Theme</vt:lpstr>
      <vt:lpstr>PowerPoint Presentation</vt:lpstr>
      <vt:lpstr>PowerPoint Presentation</vt:lpstr>
      <vt:lpstr>PowerPoint Presentation</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37</cp:revision>
  <dcterms:created xsi:type="dcterms:W3CDTF">2021-09-22T01:16:22Z</dcterms:created>
  <dcterms:modified xsi:type="dcterms:W3CDTF">2022-08-11T01:58:05Z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