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339" r:id="rId6"/>
    <p:sldId id="345" r:id="rId7"/>
    <p:sldId id="348" r:id="rId8"/>
    <p:sldId id="349" r:id="rId9"/>
    <p:sldId id="355" r:id="rId10"/>
    <p:sldId id="356" r:id="rId11"/>
    <p:sldId id="357" r:id="rId12"/>
    <p:sldId id="358" r:id="rId13"/>
    <p:sldId id="359" r:id="rId14"/>
    <p:sldId id="360" r:id="rId15"/>
    <p:sldId id="361" r:id="rId16"/>
    <p:sldId id="362" r:id="rId17"/>
    <p:sldId id="347" r:id="rId18"/>
    <p:sldId id="363" r:id="rId19"/>
    <p:sldId id="366" r:id="rId20"/>
    <p:sldId id="365" r:id="rId21"/>
    <p:sldId id="3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237" y="1144731"/>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BA24C1-25C3-A3BD-08D2-8BC6F385B0E3}"/>
              </a:ext>
            </a:extLst>
          </p:cNvPr>
          <p:cNvPicPr>
            <a:picLocks noChangeAspect="1"/>
          </p:cNvPicPr>
          <p:nvPr/>
        </p:nvPicPr>
        <p:blipFill>
          <a:blip r:embed="rId2"/>
          <a:stretch>
            <a:fillRect/>
          </a:stretch>
        </p:blipFill>
        <p:spPr>
          <a:xfrm>
            <a:off x="4503958" y="87549"/>
            <a:ext cx="7252086" cy="5535038"/>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58EC6D0-7879-6376-5FA5-935AF4DF4F66}"/>
              </a:ext>
            </a:extLst>
          </p:cNvPr>
          <p:cNvSpPr txBox="1"/>
          <p:nvPr/>
        </p:nvSpPr>
        <p:spPr>
          <a:xfrm>
            <a:off x="341861" y="1235413"/>
            <a:ext cx="5163994" cy="677108"/>
          </a:xfrm>
          <a:prstGeom prst="rect">
            <a:avLst/>
          </a:prstGeom>
          <a:noFill/>
        </p:spPr>
        <p:txBody>
          <a:bodyPr wrap="square">
            <a:spAutoFit/>
          </a:bodyPr>
          <a:lstStyle/>
          <a:p>
            <a:r>
              <a:rPr lang="en-US" sz="2000" b="1" i="0" u="none" strike="noStrike" baseline="0" dirty="0">
                <a:latin typeface="ConduitITCStd-Bold"/>
              </a:rPr>
              <a:t>FIGURE 8.3 </a:t>
            </a:r>
            <a:r>
              <a:rPr lang="en-US" sz="1800" b="0" i="0" u="none" strike="noStrike" baseline="0" dirty="0">
                <a:latin typeface="ConduitITCStd-ExtraLight"/>
              </a:rPr>
              <a:t>Use of public and private hospitals, Australia, 2019–20</a:t>
            </a:r>
            <a:endParaRPr lang="en-US" dirty="0"/>
          </a:p>
        </p:txBody>
      </p:sp>
    </p:spTree>
    <p:extLst>
      <p:ext uri="{BB962C8B-B14F-4D97-AF65-F5344CB8AC3E}">
        <p14:creationId xmlns:p14="http://schemas.microsoft.com/office/powerpoint/2010/main" val="55910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545AC0-C5B3-A6C3-FA9C-FFD490B9CA78}"/>
              </a:ext>
            </a:extLst>
          </p:cNvPr>
          <p:cNvPicPr>
            <a:picLocks noChangeAspect="1"/>
          </p:cNvPicPr>
          <p:nvPr/>
        </p:nvPicPr>
        <p:blipFill>
          <a:blip r:embed="rId2"/>
          <a:stretch>
            <a:fillRect/>
          </a:stretch>
        </p:blipFill>
        <p:spPr>
          <a:xfrm>
            <a:off x="2758838" y="145915"/>
            <a:ext cx="9274130" cy="5525311"/>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a:xfrm>
            <a:off x="488004" y="4071364"/>
            <a:ext cx="4541668" cy="1325563"/>
          </a:xfrm>
        </p:spPr>
        <p:txBody>
          <a:bodyPr>
            <a:normAutofit/>
          </a:bodyPr>
          <a:lstStyle/>
          <a:p>
            <a:r>
              <a:rPr lang="en-US" sz="1800" b="1" i="0" u="none" strike="noStrike" baseline="0" dirty="0">
                <a:latin typeface="ConduitITCStd-Bold"/>
              </a:rPr>
              <a:t>FIGURE 8.4 </a:t>
            </a:r>
            <a:r>
              <a:rPr lang="en-US" sz="1800" b="0" i="0" u="none" strike="noStrike" baseline="0" dirty="0">
                <a:latin typeface="ConduitITCStd-ExtraLight"/>
              </a:rPr>
              <a:t>Trends in beds and separations, public and private hospitals, Australia, 1982–2020</a:t>
            </a:r>
            <a:endParaRPr lang="en-US" dirty="0"/>
          </a:p>
        </p:txBody>
      </p:sp>
    </p:spTree>
    <p:extLst>
      <p:ext uri="{BB962C8B-B14F-4D97-AF65-F5344CB8AC3E}">
        <p14:creationId xmlns:p14="http://schemas.microsoft.com/office/powerpoint/2010/main" val="416600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F9D98A-9F3D-8CF5-6939-EB40403D4E27}"/>
              </a:ext>
            </a:extLst>
          </p:cNvPr>
          <p:cNvPicPr>
            <a:picLocks noChangeAspect="1"/>
          </p:cNvPicPr>
          <p:nvPr/>
        </p:nvPicPr>
        <p:blipFill>
          <a:blip r:embed="rId2"/>
          <a:stretch>
            <a:fillRect/>
          </a:stretch>
        </p:blipFill>
        <p:spPr>
          <a:xfrm>
            <a:off x="1866429" y="570275"/>
            <a:ext cx="10132298" cy="5042586"/>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61A9ED0-C62B-11FF-430A-99DE7789DE4E}"/>
              </a:ext>
            </a:extLst>
          </p:cNvPr>
          <p:cNvSpPr txBox="1"/>
          <p:nvPr/>
        </p:nvSpPr>
        <p:spPr>
          <a:xfrm>
            <a:off x="458820" y="231721"/>
            <a:ext cx="9084013" cy="400110"/>
          </a:xfrm>
          <a:prstGeom prst="rect">
            <a:avLst/>
          </a:prstGeom>
          <a:noFill/>
        </p:spPr>
        <p:txBody>
          <a:bodyPr wrap="square">
            <a:spAutoFit/>
          </a:bodyPr>
          <a:lstStyle/>
          <a:p>
            <a:r>
              <a:rPr lang="en-US" sz="2000" b="1" i="0" u="none" strike="noStrike" baseline="0" dirty="0">
                <a:latin typeface="ConduitITCStd-Bold"/>
              </a:rPr>
              <a:t>FIGURE 8.5 </a:t>
            </a:r>
            <a:r>
              <a:rPr lang="en-US" sz="1800" b="0" i="0" u="none" strike="noStrike" baseline="0" dirty="0">
                <a:latin typeface="ConduitITCStd-ExtraLight"/>
              </a:rPr>
              <a:t>Trends in average length of stay, all hospitals, Australia, 1982–2020</a:t>
            </a:r>
            <a:endParaRPr lang="en-US" dirty="0"/>
          </a:p>
        </p:txBody>
      </p:sp>
    </p:spTree>
    <p:extLst>
      <p:ext uri="{BB962C8B-B14F-4D97-AF65-F5344CB8AC3E}">
        <p14:creationId xmlns:p14="http://schemas.microsoft.com/office/powerpoint/2010/main" val="419198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AD7DB2-2A1D-F497-0D9E-985F2687D4B0}"/>
              </a:ext>
            </a:extLst>
          </p:cNvPr>
          <p:cNvPicPr>
            <a:picLocks noChangeAspect="1"/>
          </p:cNvPicPr>
          <p:nvPr/>
        </p:nvPicPr>
        <p:blipFill>
          <a:blip r:embed="rId2"/>
          <a:stretch>
            <a:fillRect/>
          </a:stretch>
        </p:blipFill>
        <p:spPr>
          <a:xfrm>
            <a:off x="2743200" y="126460"/>
            <a:ext cx="9105049" cy="5502089"/>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5BE1BDB8-C861-B15F-EC07-C97E9B8B5AE4}"/>
              </a:ext>
            </a:extLst>
          </p:cNvPr>
          <p:cNvSpPr txBox="1"/>
          <p:nvPr/>
        </p:nvSpPr>
        <p:spPr>
          <a:xfrm>
            <a:off x="203123" y="3238315"/>
            <a:ext cx="4806622" cy="677108"/>
          </a:xfrm>
          <a:prstGeom prst="rect">
            <a:avLst/>
          </a:prstGeom>
          <a:noFill/>
        </p:spPr>
        <p:txBody>
          <a:bodyPr wrap="square">
            <a:spAutoFit/>
          </a:bodyPr>
          <a:lstStyle/>
          <a:p>
            <a:r>
              <a:rPr lang="en-US" sz="2000" b="1" i="0" u="none" strike="noStrike" baseline="0" dirty="0">
                <a:latin typeface="ConduitITCStd-Bold"/>
              </a:rPr>
              <a:t>FIGURE 8.6 </a:t>
            </a:r>
            <a:r>
              <a:rPr lang="en-US" sz="1800" b="0" i="0" u="none" strike="noStrike" baseline="0" dirty="0">
                <a:latin typeface="ConduitITCStd-ExtraLight"/>
              </a:rPr>
              <a:t>Public hospital separations and costs by major diagnostic category, Australia, 2019</a:t>
            </a:r>
            <a:endParaRPr lang="en-US" dirty="0"/>
          </a:p>
        </p:txBody>
      </p:sp>
    </p:spTree>
    <p:extLst>
      <p:ext uri="{BB962C8B-B14F-4D97-AF65-F5344CB8AC3E}">
        <p14:creationId xmlns:p14="http://schemas.microsoft.com/office/powerpoint/2010/main" val="367487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474B48-69BA-9559-CD24-D177C55986BA}"/>
              </a:ext>
            </a:extLst>
          </p:cNvPr>
          <p:cNvSpPr txBox="1"/>
          <p:nvPr/>
        </p:nvSpPr>
        <p:spPr>
          <a:xfrm>
            <a:off x="604130" y="1469848"/>
            <a:ext cx="3676041" cy="1231106"/>
          </a:xfrm>
          <a:prstGeom prst="rect">
            <a:avLst/>
          </a:prstGeom>
          <a:noFill/>
        </p:spPr>
        <p:txBody>
          <a:bodyPr wrap="square">
            <a:spAutoFit/>
          </a:bodyPr>
          <a:lstStyle/>
          <a:p>
            <a:pPr algn="l"/>
            <a:r>
              <a:rPr lang="en-US" sz="2000" b="1" i="0" u="none" strike="noStrike" baseline="0" dirty="0">
                <a:latin typeface="ConduitITCStd-Bold"/>
              </a:rPr>
              <a:t>FIGURE 8.7 </a:t>
            </a:r>
            <a:r>
              <a:rPr lang="en-US" sz="1800" b="0" i="0" u="none" strike="noStrike" baseline="0" dirty="0">
                <a:latin typeface="ConduitITCStd-ExtraLight"/>
              </a:rPr>
              <a:t>Hospital </a:t>
            </a:r>
            <a:r>
              <a:rPr lang="en-US" sz="1800" b="0" i="0" u="none" strike="noStrike" baseline="0" dirty="0" err="1">
                <a:latin typeface="ConduitITCStd-ExtraLight"/>
              </a:rPr>
              <a:t>utilisation</a:t>
            </a:r>
            <a:r>
              <a:rPr lang="en-US" sz="1800" b="0" i="0" u="none" strike="noStrike" baseline="0" dirty="0">
                <a:latin typeface="ConduitITCStd-ExtraLight"/>
              </a:rPr>
              <a:t> rate (separations per capita and patient days per capita) by age</a:t>
            </a:r>
          </a:p>
          <a:p>
            <a:pPr algn="l"/>
            <a:r>
              <a:rPr lang="en-US" sz="1800" b="0" i="0" u="none" strike="noStrike" baseline="0" dirty="0">
                <a:latin typeface="ConduitITCStd-ExtraLight"/>
              </a:rPr>
              <a:t>group and gender, Australia, 2019</a:t>
            </a:r>
            <a:endParaRPr lang="en-US" dirty="0"/>
          </a:p>
        </p:txBody>
      </p:sp>
      <p:pic>
        <p:nvPicPr>
          <p:cNvPr id="7" name="Picture 6">
            <a:extLst>
              <a:ext uri="{FF2B5EF4-FFF2-40B4-BE49-F238E27FC236}">
                <a16:creationId xmlns:a16="http://schemas.microsoft.com/office/drawing/2014/main" id="{40952971-0745-3285-3163-86C6D9ED039A}"/>
              </a:ext>
            </a:extLst>
          </p:cNvPr>
          <p:cNvPicPr>
            <a:picLocks noChangeAspect="1"/>
          </p:cNvPicPr>
          <p:nvPr/>
        </p:nvPicPr>
        <p:blipFill>
          <a:blip r:embed="rId2"/>
          <a:stretch>
            <a:fillRect/>
          </a:stretch>
        </p:blipFill>
        <p:spPr>
          <a:xfrm>
            <a:off x="4418912" y="1"/>
            <a:ext cx="7556182" cy="5603132"/>
          </a:xfrm>
          <a:prstGeom prst="rect">
            <a:avLst/>
          </a:prstGeom>
        </p:spPr>
      </p:pic>
    </p:spTree>
    <p:extLst>
      <p:ext uri="{BB962C8B-B14F-4D97-AF65-F5344CB8AC3E}">
        <p14:creationId xmlns:p14="http://schemas.microsoft.com/office/powerpoint/2010/main" val="342902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A4DFEC-F171-4318-5D90-859696347F7F}"/>
              </a:ext>
            </a:extLst>
          </p:cNvPr>
          <p:cNvPicPr>
            <a:picLocks noChangeAspect="1"/>
          </p:cNvPicPr>
          <p:nvPr/>
        </p:nvPicPr>
        <p:blipFill>
          <a:blip r:embed="rId2"/>
          <a:stretch>
            <a:fillRect/>
          </a:stretch>
        </p:blipFill>
        <p:spPr>
          <a:xfrm>
            <a:off x="2105601" y="564427"/>
            <a:ext cx="9959940" cy="5077616"/>
          </a:xfrm>
          <a:prstGeom prst="rect">
            <a:avLst/>
          </a:prstGeom>
        </p:spPr>
      </p:pic>
      <p:sp>
        <p:nvSpPr>
          <p:cNvPr id="5" name="TextBox 4">
            <a:extLst>
              <a:ext uri="{FF2B5EF4-FFF2-40B4-BE49-F238E27FC236}">
                <a16:creationId xmlns:a16="http://schemas.microsoft.com/office/drawing/2014/main" id="{BFBECFF5-CBFF-081B-D9B7-24B960D7EF97}"/>
              </a:ext>
            </a:extLst>
          </p:cNvPr>
          <p:cNvSpPr txBox="1"/>
          <p:nvPr/>
        </p:nvSpPr>
        <p:spPr>
          <a:xfrm>
            <a:off x="255161" y="3623554"/>
            <a:ext cx="4336293" cy="954107"/>
          </a:xfrm>
          <a:prstGeom prst="rect">
            <a:avLst/>
          </a:prstGeom>
          <a:noFill/>
        </p:spPr>
        <p:txBody>
          <a:bodyPr wrap="square">
            <a:spAutoFit/>
          </a:bodyPr>
          <a:lstStyle/>
          <a:p>
            <a:pPr algn="l"/>
            <a:r>
              <a:rPr lang="en-US" sz="2000" b="1" i="0" u="none" strike="noStrike" baseline="0" dirty="0">
                <a:latin typeface="ConduitITCStd-Bold"/>
              </a:rPr>
              <a:t>FIGURE 8.8 </a:t>
            </a:r>
            <a:r>
              <a:rPr lang="en-US" sz="1800" b="0" i="0" u="none" strike="noStrike" baseline="0" dirty="0">
                <a:latin typeface="ConduitITCStd-ExtraLight"/>
              </a:rPr>
              <a:t>Non-admitted service events per head, by state and territory and type of service, Australia, 2019–20</a:t>
            </a:r>
            <a:endParaRPr lang="en-US" dirty="0"/>
          </a:p>
        </p:txBody>
      </p:sp>
    </p:spTree>
    <p:extLst>
      <p:ext uri="{BB962C8B-B14F-4D97-AF65-F5344CB8AC3E}">
        <p14:creationId xmlns:p14="http://schemas.microsoft.com/office/powerpoint/2010/main" val="123538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7F5BBF-A43F-36F7-FC90-2F788D8D54F7}"/>
              </a:ext>
            </a:extLst>
          </p:cNvPr>
          <p:cNvSpPr txBox="1"/>
          <p:nvPr/>
        </p:nvSpPr>
        <p:spPr>
          <a:xfrm>
            <a:off x="570319" y="507044"/>
            <a:ext cx="6094378" cy="677108"/>
          </a:xfrm>
          <a:prstGeom prst="rect">
            <a:avLst/>
          </a:prstGeom>
          <a:noFill/>
        </p:spPr>
        <p:txBody>
          <a:bodyPr wrap="square">
            <a:spAutoFit/>
          </a:bodyPr>
          <a:lstStyle/>
          <a:p>
            <a:r>
              <a:rPr lang="en-US" sz="2000" b="1" i="0" u="none" strike="noStrike" baseline="0" dirty="0">
                <a:latin typeface="ConduitITCStd-Bold"/>
              </a:rPr>
              <a:t>FIGURE 8.9 </a:t>
            </a:r>
            <a:r>
              <a:rPr lang="en-US" sz="1800" b="0" i="0" u="none" strike="noStrike" baseline="0" dirty="0">
                <a:latin typeface="ConduitITCStd-ExtraLight"/>
              </a:rPr>
              <a:t>Public hospital operating costs, by type of costs, Australia, 2019–20</a:t>
            </a:r>
            <a:endParaRPr lang="en-US" dirty="0"/>
          </a:p>
        </p:txBody>
      </p:sp>
      <p:pic>
        <p:nvPicPr>
          <p:cNvPr id="7" name="Picture 6">
            <a:extLst>
              <a:ext uri="{FF2B5EF4-FFF2-40B4-BE49-F238E27FC236}">
                <a16:creationId xmlns:a16="http://schemas.microsoft.com/office/drawing/2014/main" id="{7964A670-9C04-10BE-6530-47CA70B2FB85}"/>
              </a:ext>
            </a:extLst>
          </p:cNvPr>
          <p:cNvPicPr>
            <a:picLocks noChangeAspect="1"/>
          </p:cNvPicPr>
          <p:nvPr/>
        </p:nvPicPr>
        <p:blipFill>
          <a:blip r:embed="rId2"/>
          <a:stretch>
            <a:fillRect/>
          </a:stretch>
        </p:blipFill>
        <p:spPr>
          <a:xfrm>
            <a:off x="1228722" y="1184152"/>
            <a:ext cx="10871950" cy="4373440"/>
          </a:xfrm>
          <a:prstGeom prst="rect">
            <a:avLst/>
          </a:prstGeom>
        </p:spPr>
      </p:pic>
    </p:spTree>
    <p:extLst>
      <p:ext uri="{BB962C8B-B14F-4D97-AF65-F5344CB8AC3E}">
        <p14:creationId xmlns:p14="http://schemas.microsoft.com/office/powerpoint/2010/main" val="1147172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AF1B66-0A18-14D2-5996-9118814211D3}"/>
              </a:ext>
            </a:extLst>
          </p:cNvPr>
          <p:cNvSpPr txBox="1"/>
          <p:nvPr/>
        </p:nvSpPr>
        <p:spPr>
          <a:xfrm>
            <a:off x="667973" y="480411"/>
            <a:ext cx="2094682" cy="1508105"/>
          </a:xfrm>
          <a:prstGeom prst="rect">
            <a:avLst/>
          </a:prstGeom>
          <a:noFill/>
        </p:spPr>
        <p:txBody>
          <a:bodyPr wrap="square">
            <a:spAutoFit/>
          </a:bodyPr>
          <a:lstStyle/>
          <a:p>
            <a:r>
              <a:rPr lang="en-US" sz="2000" b="1" i="0" u="none" strike="noStrike" baseline="0" dirty="0">
                <a:latin typeface="ConduitITCStd-Bold"/>
              </a:rPr>
              <a:t>FIGURE 8.10 </a:t>
            </a:r>
            <a:r>
              <a:rPr lang="en-US" sz="1800" b="0" i="0" u="none" strike="noStrike" baseline="0" dirty="0">
                <a:latin typeface="ConduitITCStd-ExtraLight"/>
              </a:rPr>
              <a:t>Per capita expenditure on hospitals (2009–10 dollars), Australia, 2009–19</a:t>
            </a:r>
            <a:endParaRPr lang="en-US" dirty="0"/>
          </a:p>
        </p:txBody>
      </p:sp>
      <p:pic>
        <p:nvPicPr>
          <p:cNvPr id="7" name="Picture 6">
            <a:extLst>
              <a:ext uri="{FF2B5EF4-FFF2-40B4-BE49-F238E27FC236}">
                <a16:creationId xmlns:a16="http://schemas.microsoft.com/office/drawing/2014/main" id="{32D45CCF-0474-7571-ED17-95A870F91B36}"/>
              </a:ext>
            </a:extLst>
          </p:cNvPr>
          <p:cNvPicPr>
            <a:picLocks noChangeAspect="1"/>
          </p:cNvPicPr>
          <p:nvPr/>
        </p:nvPicPr>
        <p:blipFill>
          <a:blip r:embed="rId2"/>
          <a:stretch>
            <a:fillRect/>
          </a:stretch>
        </p:blipFill>
        <p:spPr>
          <a:xfrm>
            <a:off x="2574080" y="251095"/>
            <a:ext cx="9461365" cy="5352037"/>
          </a:xfrm>
          <a:prstGeom prst="rect">
            <a:avLst/>
          </a:prstGeom>
        </p:spPr>
      </p:pic>
    </p:spTree>
    <p:extLst>
      <p:ext uri="{BB962C8B-B14F-4D97-AF65-F5344CB8AC3E}">
        <p14:creationId xmlns:p14="http://schemas.microsoft.com/office/powerpoint/2010/main" val="128491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rt, bar chart&#10;&#10;Description automatically generated">
            <a:extLst>
              <a:ext uri="{FF2B5EF4-FFF2-40B4-BE49-F238E27FC236}">
                <a16:creationId xmlns:a16="http://schemas.microsoft.com/office/drawing/2014/main" id="{30D96C51-93E9-3462-016A-48A24253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470" y="276450"/>
            <a:ext cx="9460171" cy="5261233"/>
          </a:xfrm>
          <a:prstGeom prst="rect">
            <a:avLst/>
          </a:prstGeom>
        </p:spPr>
      </p:pic>
      <p:sp>
        <p:nvSpPr>
          <p:cNvPr id="5" name="TextBox 4">
            <a:extLst>
              <a:ext uri="{FF2B5EF4-FFF2-40B4-BE49-F238E27FC236}">
                <a16:creationId xmlns:a16="http://schemas.microsoft.com/office/drawing/2014/main" id="{30F60252-D3F1-3F70-E13C-9723C89C2596}"/>
              </a:ext>
            </a:extLst>
          </p:cNvPr>
          <p:cNvSpPr txBox="1"/>
          <p:nvPr/>
        </p:nvSpPr>
        <p:spPr>
          <a:xfrm>
            <a:off x="605829" y="1172870"/>
            <a:ext cx="3105037" cy="954107"/>
          </a:xfrm>
          <a:prstGeom prst="rect">
            <a:avLst/>
          </a:prstGeom>
          <a:noFill/>
        </p:spPr>
        <p:txBody>
          <a:bodyPr wrap="square">
            <a:spAutoFit/>
          </a:bodyPr>
          <a:lstStyle/>
          <a:p>
            <a:r>
              <a:rPr lang="en-US" sz="2000" b="1" i="0" u="none" strike="noStrike" baseline="0" dirty="0">
                <a:latin typeface="ConduitITCStd-Bold"/>
              </a:rPr>
              <a:t>FIGURE 8.11 </a:t>
            </a:r>
            <a:r>
              <a:rPr lang="en-US" sz="1800" b="0" i="0" u="none" strike="noStrike" baseline="0" dirty="0">
                <a:latin typeface="ConduitITCStd-ExtraLight"/>
              </a:rPr>
              <a:t>Outcomes of hospital adherence to standards, 2019–21</a:t>
            </a:r>
            <a:endParaRPr lang="en-US" dirty="0"/>
          </a:p>
        </p:txBody>
      </p:sp>
    </p:spTree>
    <p:extLst>
      <p:ext uri="{BB962C8B-B14F-4D97-AF65-F5344CB8AC3E}">
        <p14:creationId xmlns:p14="http://schemas.microsoft.com/office/powerpoint/2010/main" val="242636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169487"/>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8</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HOSPITALS</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4F2F2-BCDC-763A-3F6A-EDE42224ADCE}"/>
              </a:ext>
            </a:extLst>
          </p:cNvPr>
          <p:cNvPicPr>
            <a:picLocks noChangeAspect="1"/>
          </p:cNvPicPr>
          <p:nvPr/>
        </p:nvPicPr>
        <p:blipFill>
          <a:blip r:embed="rId2"/>
          <a:stretch>
            <a:fillRect/>
          </a:stretch>
        </p:blipFill>
        <p:spPr>
          <a:xfrm>
            <a:off x="1906781" y="136187"/>
            <a:ext cx="8221308" cy="5525311"/>
          </a:xfrm>
          <a:prstGeom prst="rect">
            <a:avLst/>
          </a:prstGeom>
        </p:spPr>
      </p:pic>
    </p:spTree>
    <p:extLst>
      <p:ext uri="{BB962C8B-B14F-4D97-AF65-F5344CB8AC3E}">
        <p14:creationId xmlns:p14="http://schemas.microsoft.com/office/powerpoint/2010/main" val="3608705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61E201BA-13C3-18F9-8701-C147978086C5}"/>
              </a:ext>
            </a:extLst>
          </p:cNvPr>
          <p:cNvPicPr>
            <a:picLocks noChangeAspect="1"/>
          </p:cNvPicPr>
          <p:nvPr/>
        </p:nvPicPr>
        <p:blipFill>
          <a:blip r:embed="rId2"/>
          <a:stretch>
            <a:fillRect/>
          </a:stretch>
        </p:blipFill>
        <p:spPr>
          <a:xfrm>
            <a:off x="364787" y="1577023"/>
            <a:ext cx="11462426" cy="3335980"/>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8A9827EB-0181-C0AA-8381-BCC96009FE5B}"/>
              </a:ext>
            </a:extLst>
          </p:cNvPr>
          <p:cNvPicPr>
            <a:picLocks noChangeAspect="1"/>
          </p:cNvPicPr>
          <p:nvPr/>
        </p:nvPicPr>
        <p:blipFill>
          <a:blip r:embed="rId2"/>
          <a:stretch>
            <a:fillRect/>
          </a:stretch>
        </p:blipFill>
        <p:spPr>
          <a:xfrm>
            <a:off x="2723610" y="184826"/>
            <a:ext cx="6416429" cy="5408579"/>
          </a:xfrm>
          <a:prstGeom prst="rect">
            <a:avLst/>
          </a:prstGeom>
        </p:spPr>
      </p:pic>
    </p:spTree>
    <p:extLst>
      <p:ext uri="{BB962C8B-B14F-4D97-AF65-F5344CB8AC3E}">
        <p14:creationId xmlns:p14="http://schemas.microsoft.com/office/powerpoint/2010/main" val="131755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119222C1-5554-FF23-6366-538F152A145D}"/>
              </a:ext>
            </a:extLst>
          </p:cNvPr>
          <p:cNvPicPr>
            <a:picLocks noChangeAspect="1"/>
          </p:cNvPicPr>
          <p:nvPr/>
        </p:nvPicPr>
        <p:blipFill>
          <a:blip r:embed="rId2"/>
          <a:stretch>
            <a:fillRect/>
          </a:stretch>
        </p:blipFill>
        <p:spPr>
          <a:xfrm>
            <a:off x="204281" y="919601"/>
            <a:ext cx="5603131" cy="3748482"/>
          </a:xfrm>
          <a:prstGeom prst="rect">
            <a:avLst/>
          </a:prstGeom>
        </p:spPr>
      </p:pic>
      <p:pic>
        <p:nvPicPr>
          <p:cNvPr id="6" name="Picture 5">
            <a:extLst>
              <a:ext uri="{FF2B5EF4-FFF2-40B4-BE49-F238E27FC236}">
                <a16:creationId xmlns:a16="http://schemas.microsoft.com/office/drawing/2014/main" id="{B2E694EE-5B83-5F5D-B729-A27CD37FD290}"/>
              </a:ext>
            </a:extLst>
          </p:cNvPr>
          <p:cNvPicPr>
            <a:picLocks noChangeAspect="1"/>
          </p:cNvPicPr>
          <p:nvPr/>
        </p:nvPicPr>
        <p:blipFill>
          <a:blip r:embed="rId3"/>
          <a:stretch>
            <a:fillRect/>
          </a:stretch>
        </p:blipFill>
        <p:spPr>
          <a:xfrm>
            <a:off x="5966267" y="1118681"/>
            <a:ext cx="6021452" cy="3632430"/>
          </a:xfrm>
          <a:prstGeom prst="rect">
            <a:avLst/>
          </a:prstGeom>
        </p:spPr>
      </p:pic>
    </p:spTree>
    <p:extLst>
      <p:ext uri="{BB962C8B-B14F-4D97-AF65-F5344CB8AC3E}">
        <p14:creationId xmlns:p14="http://schemas.microsoft.com/office/powerpoint/2010/main" val="317434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0931FAD3-2DD0-8016-9FB8-28CF91D96263}"/>
              </a:ext>
            </a:extLst>
          </p:cNvPr>
          <p:cNvPicPr>
            <a:picLocks noChangeAspect="1"/>
          </p:cNvPicPr>
          <p:nvPr/>
        </p:nvPicPr>
        <p:blipFill>
          <a:blip r:embed="rId2"/>
          <a:stretch>
            <a:fillRect/>
          </a:stretch>
        </p:blipFill>
        <p:spPr>
          <a:xfrm>
            <a:off x="2648152" y="116732"/>
            <a:ext cx="6215974" cy="5525311"/>
          </a:xfrm>
          <a:prstGeom prst="rect">
            <a:avLst/>
          </a:prstGeom>
        </p:spPr>
      </p:pic>
    </p:spTree>
    <p:extLst>
      <p:ext uri="{BB962C8B-B14F-4D97-AF65-F5344CB8AC3E}">
        <p14:creationId xmlns:p14="http://schemas.microsoft.com/office/powerpoint/2010/main" val="1866520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92BA7E-5EE5-965F-6D21-9166DE968095}"/>
              </a:ext>
            </a:extLst>
          </p:cNvPr>
          <p:cNvPicPr>
            <a:picLocks noChangeAspect="1"/>
          </p:cNvPicPr>
          <p:nvPr/>
        </p:nvPicPr>
        <p:blipFill>
          <a:blip r:embed="rId2"/>
          <a:stretch>
            <a:fillRect/>
          </a:stretch>
        </p:blipFill>
        <p:spPr>
          <a:xfrm>
            <a:off x="1720048" y="331834"/>
            <a:ext cx="9981460" cy="528066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7E92DA9-52E5-FCDE-5AD3-A814F7DA5C5A}"/>
              </a:ext>
            </a:extLst>
          </p:cNvPr>
          <p:cNvSpPr txBox="1"/>
          <p:nvPr/>
        </p:nvSpPr>
        <p:spPr>
          <a:xfrm>
            <a:off x="198663" y="786628"/>
            <a:ext cx="5161278" cy="677108"/>
          </a:xfrm>
          <a:prstGeom prst="rect">
            <a:avLst/>
          </a:prstGeom>
          <a:noFill/>
        </p:spPr>
        <p:txBody>
          <a:bodyPr wrap="square">
            <a:spAutoFit/>
          </a:bodyPr>
          <a:lstStyle/>
          <a:p>
            <a:r>
              <a:rPr lang="en-US" sz="2000" b="1" i="0" u="none" strike="noStrike" baseline="0" dirty="0">
                <a:latin typeface="ConduitITCStd-Bold"/>
              </a:rPr>
              <a:t>FIGURE 8.1 </a:t>
            </a:r>
            <a:r>
              <a:rPr lang="en-US" sz="1800" b="0" i="0" u="none" strike="noStrike" baseline="0" dirty="0">
                <a:latin typeface="ConduitITCStd-ExtraLight"/>
              </a:rPr>
              <a:t>Public and private hospital beds by type, Australia, 2009–10 and 2016–17</a:t>
            </a:r>
            <a:endParaRPr lang="en-US" dirty="0"/>
          </a:p>
        </p:txBody>
      </p:sp>
    </p:spTree>
    <p:extLst>
      <p:ext uri="{BB962C8B-B14F-4D97-AF65-F5344CB8AC3E}">
        <p14:creationId xmlns:p14="http://schemas.microsoft.com/office/powerpoint/2010/main" val="19641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D85AC81-900C-D9B7-DD16-C9EDDA546FE7}"/>
              </a:ext>
            </a:extLst>
          </p:cNvPr>
          <p:cNvSpPr txBox="1"/>
          <p:nvPr/>
        </p:nvSpPr>
        <p:spPr>
          <a:xfrm>
            <a:off x="472664" y="530134"/>
            <a:ext cx="6094378" cy="400110"/>
          </a:xfrm>
          <a:prstGeom prst="rect">
            <a:avLst/>
          </a:prstGeom>
          <a:noFill/>
        </p:spPr>
        <p:txBody>
          <a:bodyPr wrap="square">
            <a:spAutoFit/>
          </a:bodyPr>
          <a:lstStyle/>
          <a:p>
            <a:r>
              <a:rPr lang="en-US" sz="2000" b="1" i="0" u="none" strike="noStrike" baseline="0" dirty="0">
                <a:latin typeface="ConduitITCStd-Bold"/>
              </a:rPr>
              <a:t>FIGURE 8.2 </a:t>
            </a:r>
            <a:r>
              <a:rPr lang="en-US" sz="1800" b="0" i="0" u="none" strike="noStrike" baseline="0" dirty="0">
                <a:latin typeface="ConduitITCStd-ExtraLight"/>
              </a:rPr>
              <a:t>Pathways to hospital admission</a:t>
            </a:r>
            <a:endParaRPr lang="en-US" dirty="0"/>
          </a:p>
        </p:txBody>
      </p:sp>
      <p:pic>
        <p:nvPicPr>
          <p:cNvPr id="6" name="Picture 5">
            <a:extLst>
              <a:ext uri="{FF2B5EF4-FFF2-40B4-BE49-F238E27FC236}">
                <a16:creationId xmlns:a16="http://schemas.microsoft.com/office/drawing/2014/main" id="{4CF69820-BC00-932C-A644-41F2448FCDCE}"/>
              </a:ext>
            </a:extLst>
          </p:cNvPr>
          <p:cNvPicPr>
            <a:picLocks noChangeAspect="1"/>
          </p:cNvPicPr>
          <p:nvPr/>
        </p:nvPicPr>
        <p:blipFill>
          <a:blip r:embed="rId2"/>
          <a:stretch>
            <a:fillRect/>
          </a:stretch>
        </p:blipFill>
        <p:spPr>
          <a:xfrm>
            <a:off x="1605064" y="1019175"/>
            <a:ext cx="9824936" cy="4438766"/>
          </a:xfrm>
          <a:prstGeom prst="rect">
            <a:avLst/>
          </a:prstGeom>
        </p:spPr>
      </p:pic>
    </p:spTree>
    <p:extLst>
      <p:ext uri="{BB962C8B-B14F-4D97-AF65-F5344CB8AC3E}">
        <p14:creationId xmlns:p14="http://schemas.microsoft.com/office/powerpoint/2010/main" val="1907743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660</TotalTime>
  <Words>342</Words>
  <Application>Microsoft Office PowerPoint</Application>
  <PresentationFormat>Widescreen</PresentationFormat>
  <Paragraphs>32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ConduitITCStd-Bold</vt:lpstr>
      <vt:lpstr>ConduitITCStd-ExtraLight</vt:lpstr>
      <vt:lpstr>Office Theme</vt:lpstr>
      <vt:lpstr>PowerPoint Presentation</vt:lpstr>
      <vt:lpstr>PowerPoint Presentation</vt:lpstr>
      <vt:lpstr>PowerPoint Presentation</vt:lpstr>
      <vt:lpstr>    </vt:lpstr>
      <vt:lpstr>    </vt:lpstr>
      <vt:lpstr>    </vt:lpstr>
      <vt:lpstr>    </vt:lpstr>
      <vt:lpstr>    </vt:lpstr>
      <vt:lpstr>    </vt:lpstr>
      <vt:lpstr>    </vt:lpstr>
      <vt:lpstr>FIGURE 8.4 Trends in beds and separations, public and private hospitals, Australia, 1982–2020</vt:lpstr>
      <vt:lpstr>    </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39</cp:revision>
  <dcterms:created xsi:type="dcterms:W3CDTF">2021-09-22T01:16:22Z</dcterms:created>
  <dcterms:modified xsi:type="dcterms:W3CDTF">2022-08-11T01:59:15Z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