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339" r:id="rId6"/>
    <p:sldId id="348" r:id="rId7"/>
    <p:sldId id="349" r:id="rId8"/>
    <p:sldId id="355" r:id="rId9"/>
    <p:sldId id="356" r:id="rId10"/>
    <p:sldId id="3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26" y="1171364"/>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10</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PHARMACEUTICALS</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72A52D29-1F21-4F29-D2E8-5F082C166326}"/>
              </a:ext>
            </a:extLst>
          </p:cNvPr>
          <p:cNvPicPr>
            <a:picLocks noChangeAspect="1"/>
          </p:cNvPicPr>
          <p:nvPr/>
        </p:nvPicPr>
        <p:blipFill>
          <a:blip r:embed="rId2"/>
          <a:stretch>
            <a:fillRect/>
          </a:stretch>
        </p:blipFill>
        <p:spPr>
          <a:xfrm>
            <a:off x="1213787" y="138926"/>
            <a:ext cx="9409572" cy="5390372"/>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54A80F8C-2559-080D-F877-1DFF5BED405C}"/>
              </a:ext>
            </a:extLst>
          </p:cNvPr>
          <p:cNvPicPr>
            <a:picLocks noChangeAspect="1"/>
          </p:cNvPicPr>
          <p:nvPr/>
        </p:nvPicPr>
        <p:blipFill>
          <a:blip r:embed="rId2"/>
          <a:stretch>
            <a:fillRect/>
          </a:stretch>
        </p:blipFill>
        <p:spPr>
          <a:xfrm>
            <a:off x="753893" y="695618"/>
            <a:ext cx="10684213" cy="4637246"/>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D69A647D-DB41-E03F-1C64-A24D7106BB03}"/>
              </a:ext>
            </a:extLst>
          </p:cNvPr>
          <p:cNvPicPr>
            <a:picLocks noChangeAspect="1"/>
          </p:cNvPicPr>
          <p:nvPr/>
        </p:nvPicPr>
        <p:blipFill>
          <a:blip r:embed="rId2"/>
          <a:stretch>
            <a:fillRect/>
          </a:stretch>
        </p:blipFill>
        <p:spPr>
          <a:xfrm>
            <a:off x="1529912" y="365125"/>
            <a:ext cx="9132175" cy="5076395"/>
          </a:xfrm>
          <a:prstGeom prst="rect">
            <a:avLst/>
          </a:prstGeom>
        </p:spPr>
      </p:pic>
    </p:spTree>
    <p:extLst>
      <p:ext uri="{BB962C8B-B14F-4D97-AF65-F5344CB8AC3E}">
        <p14:creationId xmlns:p14="http://schemas.microsoft.com/office/powerpoint/2010/main" val="317434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EE044-5CAA-E34F-C950-1DB2CEABBFFC}"/>
              </a:ext>
            </a:extLst>
          </p:cNvPr>
          <p:cNvPicPr>
            <a:picLocks noChangeAspect="1"/>
          </p:cNvPicPr>
          <p:nvPr/>
        </p:nvPicPr>
        <p:blipFill>
          <a:blip r:embed="rId2"/>
          <a:stretch>
            <a:fillRect/>
          </a:stretch>
        </p:blipFill>
        <p:spPr>
          <a:xfrm>
            <a:off x="4256588" y="0"/>
            <a:ext cx="7488399" cy="5584054"/>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115AA3E8-F95F-F584-A3E4-D8D9316735E6}"/>
              </a:ext>
            </a:extLst>
          </p:cNvPr>
          <p:cNvSpPr txBox="1"/>
          <p:nvPr/>
        </p:nvSpPr>
        <p:spPr>
          <a:xfrm>
            <a:off x="536957" y="1027906"/>
            <a:ext cx="3500022" cy="677108"/>
          </a:xfrm>
          <a:prstGeom prst="rect">
            <a:avLst/>
          </a:prstGeom>
          <a:noFill/>
        </p:spPr>
        <p:txBody>
          <a:bodyPr wrap="square">
            <a:spAutoFit/>
          </a:bodyPr>
          <a:lstStyle/>
          <a:p>
            <a:r>
              <a:rPr lang="en-US" sz="2000" b="1" i="0" u="none" strike="noStrike" baseline="0" dirty="0">
                <a:latin typeface="ConduitITCStd-Bold"/>
              </a:rPr>
              <a:t>FIGURE 10.1 </a:t>
            </a:r>
            <a:r>
              <a:rPr lang="en-US" sz="1800" b="0" i="0" u="none" strike="noStrike" baseline="0" dirty="0">
                <a:latin typeface="ConduitITCStd-ExtraLight"/>
              </a:rPr>
              <a:t>Trend in expenditure on PBS, Australia, 1948–2018</a:t>
            </a:r>
            <a:endParaRPr lang="en-US" dirty="0"/>
          </a:p>
        </p:txBody>
      </p:sp>
    </p:spTree>
    <p:extLst>
      <p:ext uri="{BB962C8B-B14F-4D97-AF65-F5344CB8AC3E}">
        <p14:creationId xmlns:p14="http://schemas.microsoft.com/office/powerpoint/2010/main" val="186652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1E623-1B8C-1594-2C5E-E7E41E171534}"/>
              </a:ext>
            </a:extLst>
          </p:cNvPr>
          <p:cNvPicPr>
            <a:picLocks noChangeAspect="1"/>
          </p:cNvPicPr>
          <p:nvPr/>
        </p:nvPicPr>
        <p:blipFill>
          <a:blip r:embed="rId2"/>
          <a:stretch>
            <a:fillRect/>
          </a:stretch>
        </p:blipFill>
        <p:spPr>
          <a:xfrm>
            <a:off x="3608962" y="53502"/>
            <a:ext cx="8220850" cy="5536229"/>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561E3EA5-985F-F4C0-E146-04DD31726B01}"/>
              </a:ext>
            </a:extLst>
          </p:cNvPr>
          <p:cNvSpPr txBox="1"/>
          <p:nvPr/>
        </p:nvSpPr>
        <p:spPr>
          <a:xfrm>
            <a:off x="274639" y="4772657"/>
            <a:ext cx="6094378" cy="677108"/>
          </a:xfrm>
          <a:prstGeom prst="rect">
            <a:avLst/>
          </a:prstGeom>
          <a:noFill/>
        </p:spPr>
        <p:txBody>
          <a:bodyPr wrap="square">
            <a:spAutoFit/>
          </a:bodyPr>
          <a:lstStyle/>
          <a:p>
            <a:pPr algn="l"/>
            <a:r>
              <a:rPr lang="en-US" sz="2000" b="1" i="0" u="none" strike="noStrike" baseline="0" dirty="0">
                <a:latin typeface="ConduitITCStd-Bold"/>
              </a:rPr>
              <a:t>FIGURE 10.2 </a:t>
            </a:r>
            <a:r>
              <a:rPr lang="en-US" sz="1800" b="0" i="0" u="none" strike="noStrike" baseline="0" dirty="0">
                <a:latin typeface="ConduitITCStd-ExtraLight"/>
              </a:rPr>
              <a:t>Percentage of the population who report missing out on filling a prescription because of cost</a:t>
            </a:r>
            <a:endParaRPr lang="en-US" dirty="0"/>
          </a:p>
        </p:txBody>
      </p:sp>
    </p:spTree>
    <p:extLst>
      <p:ext uri="{BB962C8B-B14F-4D97-AF65-F5344CB8AC3E}">
        <p14:creationId xmlns:p14="http://schemas.microsoft.com/office/powerpoint/2010/main" val="19641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655</TotalTime>
  <Words>192</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ConduitITCStd-Bold</vt:lpstr>
      <vt:lpstr>ConduitITCStd-ExtraLight</vt:lpstr>
      <vt:lpstr>Office Theme</vt:lpstr>
      <vt:lpstr>PowerPoint Presentation</vt:lpstr>
      <vt:lpstr>PowerPoint Presentation</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41</cp:revision>
  <dcterms:created xsi:type="dcterms:W3CDTF">2021-09-22T01:16:22Z</dcterms:created>
  <dcterms:modified xsi:type="dcterms:W3CDTF">2022-08-11T02:01:05Z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