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339" r:id="rId6"/>
    <p:sldId id="348" r:id="rId7"/>
    <p:sldId id="349" r:id="rId8"/>
    <p:sldId id="355" r:id="rId9"/>
    <p:sldId id="356" r:id="rId10"/>
    <p:sldId id="357" r:id="rId11"/>
    <p:sldId id="358" r:id="rId12"/>
    <p:sldId id="359" r:id="rId13"/>
    <p:sldId id="360" r:id="rId14"/>
    <p:sldId id="361" r:id="rId15"/>
    <p:sldId id="362" r:id="rId16"/>
    <p:sldId id="347" r:id="rId17"/>
    <p:sldId id="363" r:id="rId18"/>
    <p:sldId id="364" r:id="rId19"/>
    <p:sldId id="365" r:id="rId20"/>
    <p:sldId id="3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941C97"/>
    <a:srgbClr val="DFBDD9"/>
    <a:srgbClr val="CB95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01287-15A5-4BE3-BF68-7825323BD770}"/>
              </a:ext>
            </a:extLst>
          </p:cNvPr>
          <p:cNvSpPr>
            <a:spLocks noGrp="1"/>
          </p:cNvSpPr>
          <p:nvPr>
            <p:ph type="ftr" sz="quarter" idx="2"/>
          </p:nvPr>
        </p:nvSpPr>
        <p:spPr>
          <a:xfrm>
            <a:off x="0" y="8685213"/>
            <a:ext cx="2971800" cy="458787"/>
          </a:xfrm>
          <a:prstGeom prst="rect">
            <a:avLst/>
          </a:prstGeom>
          <a:blipFill>
            <a:blip r:embed="rId2"/>
            <a:stretch>
              <a:fillRect/>
            </a:stretch>
          </a:blipFill>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93D150-B744-4372-9A2F-6A5B33313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113F6B-BC20-4D2A-A8CA-32173A3DA620}" type="slidenum">
              <a:rPr lang="en-US" smtClean="0"/>
              <a:t>‹#›</a:t>
            </a:fld>
            <a:endParaRPr lang="en-US"/>
          </a:p>
        </p:txBody>
      </p:sp>
    </p:spTree>
    <p:extLst>
      <p:ext uri="{BB962C8B-B14F-4D97-AF65-F5344CB8AC3E}">
        <p14:creationId xmlns:p14="http://schemas.microsoft.com/office/powerpoint/2010/main" val="1902363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A979-1440-4F22-8910-221B227DE168}" type="datetimeFigureOut">
              <a:rPr lang="en-US" smtClean="0"/>
              <a:t>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C291A-3297-4BF6-82CE-CED8346CF8E2}" type="slidenum">
              <a:rPr lang="en-US" smtClean="0"/>
              <a:t>‹#›</a:t>
            </a:fld>
            <a:endParaRPr lang="en-US"/>
          </a:p>
        </p:txBody>
      </p:sp>
    </p:spTree>
    <p:extLst>
      <p:ext uri="{BB962C8B-B14F-4D97-AF65-F5344CB8AC3E}">
        <p14:creationId xmlns:p14="http://schemas.microsoft.com/office/powerpoint/2010/main" val="38415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82F-1623-461E-831D-C374D5E0AF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BE954F-2E1F-48BC-A6A1-C8C399B0D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56FDF2-CE60-4040-A324-9E4F93D6CFD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9B9AB186-A59E-4633-9A7F-48100BC31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14DB9-CDCC-4F48-97B9-24D1E74F327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266147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CA13-3288-4B30-981D-1ED58B8A7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EDD31-D194-4FF2-AD77-A7DC46423D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3E5A2-16D2-40A2-9BEC-54E32A5CA8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51ED975-842A-4B1C-9EBB-4E0D8187C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5F3E8-8FC0-4116-B318-BF20ADC9C88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51254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D604E8-F7FF-4E4C-8C65-77BC6C44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FD67-5CF7-40AF-AA87-5511D6EBDA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C64E2-9617-4D17-9968-8E66E39773B4}"/>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2CE511C6-B686-4800-94B7-B46BDF7CC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D9600-2621-414F-B999-522BC64ED2D4}"/>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89622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4489-7D46-4B7A-86FD-C1E2C5765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4CEFD-4776-4E8A-9105-AFA8724E18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0D789C-898B-4D5C-B6FE-03D6E10F5D8A}"/>
              </a:ext>
            </a:extLst>
          </p:cNvPr>
          <p:cNvSpPr>
            <a:spLocks noGrp="1"/>
          </p:cNvSpPr>
          <p:nvPr>
            <p:ph type="sldNum" sz="quarter" idx="12"/>
          </p:nvPr>
        </p:nvSpPr>
        <p:spPr/>
        <p:txBody>
          <a:bodyPr/>
          <a:lstStyle/>
          <a:p>
            <a:fld id="{5483D2DE-7644-43A1-A1E4-76907900922A}" type="slidenum">
              <a:rPr lang="en-US" smtClean="0"/>
              <a:t>‹#›</a:t>
            </a:fld>
            <a:endParaRPr lang="en-US"/>
          </a:p>
        </p:txBody>
      </p:sp>
      <p:pic>
        <p:nvPicPr>
          <p:cNvPr id="8" name="Picture 7">
            <a:extLst>
              <a:ext uri="{FF2B5EF4-FFF2-40B4-BE49-F238E27FC236}">
                <a16:creationId xmlns:a16="http://schemas.microsoft.com/office/drawing/2014/main" id="{EAA064CB-408A-4C36-9447-590A0CA57C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56" y="5676107"/>
            <a:ext cx="12176288" cy="1181100"/>
          </a:xfrm>
          <a:prstGeom prst="rect">
            <a:avLst/>
          </a:prstGeom>
        </p:spPr>
      </p:pic>
    </p:spTree>
    <p:extLst>
      <p:ext uri="{BB962C8B-B14F-4D97-AF65-F5344CB8AC3E}">
        <p14:creationId xmlns:p14="http://schemas.microsoft.com/office/powerpoint/2010/main" val="3466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73D8-A2BC-4BD9-AD0C-FE1D3AE242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08DE0-F1D2-4469-9CCD-A606CB75E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9FB260-95C2-4A12-A063-F7DC4FC2130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1DC2BCD-A050-4636-B742-01D427067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78AA-7966-4556-9FAE-E1652A5BB363}"/>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8515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AC4E1-2900-49EC-BC56-8BA3870F41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2F823-E6CD-4000-A8B0-65BDE563A1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C506A-F5DC-499F-9C58-2AAC83FDEB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A1374D-2B28-4923-9753-B681F9D155C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AE73AAC3-DCF6-4AF6-BEB6-0E09E2555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1D4310-977A-45FC-83B7-6579D22C0D71}"/>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36584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53414-0D88-4698-935F-70AF940FBE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9D39E2-0B6A-4053-9527-50DD17B652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7FC537-336E-4793-8103-E94EE3F613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02D1B-7B71-4012-8A2B-3073FE30B8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D8FC05-DD77-400D-80E4-33C66E1A9B0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493F55-5F86-427E-A000-77F137556319}"/>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8" name="Footer Placeholder 7">
            <a:extLst>
              <a:ext uri="{FF2B5EF4-FFF2-40B4-BE49-F238E27FC236}">
                <a16:creationId xmlns:a16="http://schemas.microsoft.com/office/drawing/2014/main" id="{08035054-70FA-44ED-8A19-CDB95967D0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D0FA8A-3870-49FC-B0E8-C9C9B7262EED}"/>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40108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0E9C-0D9B-449C-9CD3-D1043D83A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9382AB-EFD3-4C47-8DD9-64CAD83F3B51}"/>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4" name="Footer Placeholder 3">
            <a:extLst>
              <a:ext uri="{FF2B5EF4-FFF2-40B4-BE49-F238E27FC236}">
                <a16:creationId xmlns:a16="http://schemas.microsoft.com/office/drawing/2014/main" id="{49253001-364B-4BB8-925F-F79742D3DF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34AC63-B02C-4AEB-9A72-B997D5784336}"/>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447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183C1-C190-4D3A-910A-B31396D27BF7}"/>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3" name="Footer Placeholder 2">
            <a:extLst>
              <a:ext uri="{FF2B5EF4-FFF2-40B4-BE49-F238E27FC236}">
                <a16:creationId xmlns:a16="http://schemas.microsoft.com/office/drawing/2014/main" id="{A8227B6B-3617-4433-895B-BC1002347E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A339A0-0F01-4724-ABE9-545AA2049CEE}"/>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190201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FC36B-B937-48D0-81BF-67946D5A0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5FA1C-BF53-40DA-801B-A633E9862E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98350-1286-46D9-9246-D0250482F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D947A-231D-4A76-A2FF-D2B466076C1E}"/>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72F1FC36-51CA-450B-A304-0166434E31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0D84C-3DB5-4F29-99E9-70CF0EB6E558}"/>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06735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0E1D7-2C67-4116-840E-84ACDD217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3CA903-ACCB-4FB3-A541-4EE1CE695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0FF7C-7657-4A70-90C9-7A2B63CF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7B6260-B921-4AA1-9EED-F59B92B2D67B}"/>
              </a:ext>
            </a:extLst>
          </p:cNvPr>
          <p:cNvSpPr>
            <a:spLocks noGrp="1"/>
          </p:cNvSpPr>
          <p:nvPr>
            <p:ph type="dt" sz="half" idx="10"/>
          </p:nvPr>
        </p:nvSpPr>
        <p:spPr/>
        <p:txBody>
          <a:bodyPr/>
          <a:lstStyle/>
          <a:p>
            <a:fld id="{EB0992DA-A29A-49B9-BD36-C85DB0922453}" type="datetimeFigureOut">
              <a:rPr lang="en-US" smtClean="0"/>
              <a:t>8/11/2022</a:t>
            </a:fld>
            <a:endParaRPr lang="en-US"/>
          </a:p>
        </p:txBody>
      </p:sp>
      <p:sp>
        <p:nvSpPr>
          <p:cNvPr id="6" name="Footer Placeholder 5">
            <a:extLst>
              <a:ext uri="{FF2B5EF4-FFF2-40B4-BE49-F238E27FC236}">
                <a16:creationId xmlns:a16="http://schemas.microsoft.com/office/drawing/2014/main" id="{EDFD26F2-6BFF-4DF0-87BC-7A7AB8A9C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755293-70CA-4CAD-9063-B364698AE3E5}"/>
              </a:ext>
            </a:extLst>
          </p:cNvPr>
          <p:cNvSpPr>
            <a:spLocks noGrp="1"/>
          </p:cNvSpPr>
          <p:nvPr>
            <p:ph type="sldNum" sz="quarter" idx="12"/>
          </p:nvPr>
        </p:nvSpPr>
        <p:spPr/>
        <p:txBody>
          <a:bodyPr/>
          <a:lstStyle/>
          <a:p>
            <a:fld id="{5483D2DE-7644-43A1-A1E4-76907900922A}" type="slidenum">
              <a:rPr lang="en-US" smtClean="0"/>
              <a:t>‹#›</a:t>
            </a:fld>
            <a:endParaRPr lang="en-US"/>
          </a:p>
        </p:txBody>
      </p:sp>
    </p:spTree>
    <p:extLst>
      <p:ext uri="{BB962C8B-B14F-4D97-AF65-F5344CB8AC3E}">
        <p14:creationId xmlns:p14="http://schemas.microsoft.com/office/powerpoint/2010/main" val="378491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8D48BA-10BC-44DF-A842-CB30CB9F7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E2CD7B-D922-4527-B66E-3C7333673F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DCA00-73C3-4B73-B63C-216DC2558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992DA-A29A-49B9-BD36-C85DB0922453}" type="datetimeFigureOut">
              <a:rPr lang="en-US" smtClean="0"/>
              <a:t>8/11/2022</a:t>
            </a:fld>
            <a:endParaRPr lang="en-US"/>
          </a:p>
        </p:txBody>
      </p:sp>
      <p:sp>
        <p:nvSpPr>
          <p:cNvPr id="5" name="Footer Placeholder 4">
            <a:extLst>
              <a:ext uri="{FF2B5EF4-FFF2-40B4-BE49-F238E27FC236}">
                <a16:creationId xmlns:a16="http://schemas.microsoft.com/office/drawing/2014/main" id="{D6F5BCE3-D190-4326-8793-BA367A491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5DC58-0BC3-46DF-9FA6-92F623B58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3D2DE-7644-43A1-A1E4-76907900922A}" type="slidenum">
              <a:rPr lang="en-US" smtClean="0"/>
              <a:t>‹#›</a:t>
            </a:fld>
            <a:endParaRPr lang="en-US"/>
          </a:p>
        </p:txBody>
      </p:sp>
    </p:spTree>
    <p:extLst>
      <p:ext uri="{BB962C8B-B14F-4D97-AF65-F5344CB8AC3E}">
        <p14:creationId xmlns:p14="http://schemas.microsoft.com/office/powerpoint/2010/main" val="161569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36DD1C8-BF0D-471E-97CA-8B236D1D2C53}"/>
              </a:ext>
            </a:extLst>
          </p:cNvPr>
          <p:cNvSpPr>
            <a:spLocks noGrp="1"/>
          </p:cNvSpPr>
          <p:nvPr>
            <p:ph type="subTitle" idx="1"/>
          </p:nvPr>
        </p:nvSpPr>
        <p:spPr>
          <a:xfrm>
            <a:off x="4562214" y="1490480"/>
            <a:ext cx="6531884" cy="1938520"/>
          </a:xfrm>
        </p:spPr>
        <p:txBody>
          <a:bodyPr>
            <a:normAutofit/>
          </a:bodyPr>
          <a:lstStyle/>
          <a:p>
            <a:pPr algn="l"/>
            <a:r>
              <a:rPr lang="en-AU" sz="3400" b="1" i="1" dirty="0"/>
              <a:t>The Australian Health Care System</a:t>
            </a:r>
            <a:endParaRPr lang="en-US" sz="3400" b="1" i="1" dirty="0"/>
          </a:p>
          <a:p>
            <a:pPr algn="l"/>
            <a:r>
              <a:rPr lang="en-AU" dirty="0"/>
              <a:t>Sixth Edition</a:t>
            </a:r>
            <a:endParaRPr lang="en-US" dirty="0"/>
          </a:p>
          <a:p>
            <a:pPr algn="l"/>
            <a:r>
              <a:rPr lang="en-AU" dirty="0"/>
              <a:t>Stephen Duckett</a:t>
            </a:r>
            <a:endParaRPr lang="en-US" dirty="0"/>
          </a:p>
          <a:p>
            <a:pPr algn="l"/>
            <a:endParaRPr lang="en-AU" dirty="0"/>
          </a:p>
        </p:txBody>
      </p:sp>
      <p:sp>
        <p:nvSpPr>
          <p:cNvPr id="5" name="Rectangle 4">
            <a:extLst>
              <a:ext uri="{FF2B5EF4-FFF2-40B4-BE49-F238E27FC236}">
                <a16:creationId xmlns:a16="http://schemas.microsoft.com/office/drawing/2014/main" id="{37EA769B-E5FF-4E2A-886F-12CFE0F77947}"/>
              </a:ext>
            </a:extLst>
          </p:cNvPr>
          <p:cNvSpPr/>
          <p:nvPr/>
        </p:nvSpPr>
        <p:spPr>
          <a:xfrm>
            <a:off x="4562214" y="767283"/>
            <a:ext cx="3751348" cy="610488"/>
          </a:xfrm>
          <a:prstGeom prst="rect">
            <a:avLst/>
          </a:prstGeom>
        </p:spPr>
        <p:txBody>
          <a:bodyPr wrap="none">
            <a:spAutoFit/>
          </a:bodyPr>
          <a:lstStyle/>
          <a:p>
            <a:pPr>
              <a:lnSpc>
                <a:spcPct val="115000"/>
              </a:lnSpc>
              <a:spcBef>
                <a:spcPts val="7200"/>
              </a:spcBef>
              <a:spcAft>
                <a:spcPts val="1000"/>
              </a:spcAft>
            </a:pPr>
            <a:r>
              <a:rPr lang="en-AU" sz="3200" dirty="0">
                <a:solidFill>
                  <a:srgbClr val="7030A0"/>
                </a:solidFill>
                <a:latin typeface="Arial" panose="020B0604020202020204" pitchFamily="34" charset="0"/>
                <a:ea typeface="Calibri" panose="020F0502020204030204" pitchFamily="34" charset="0"/>
                <a:cs typeface="Times New Roman" panose="02020603050405020304" pitchFamily="18" charset="0"/>
              </a:rPr>
              <a:t>Figures and Tables</a:t>
            </a:r>
            <a:endParaRPr lang="en-US" sz="3200" dirty="0">
              <a:solidFill>
                <a:srgbClr val="7030A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B8F1C4DB-731E-43FD-91B3-13F8A2A4B21B}"/>
              </a:ext>
            </a:extLst>
          </p:cNvPr>
          <p:cNvSpPr/>
          <p:nvPr/>
        </p:nvSpPr>
        <p:spPr>
          <a:xfrm>
            <a:off x="4562214" y="3429000"/>
            <a:ext cx="6531884" cy="2308324"/>
          </a:xfrm>
          <a:prstGeom prst="rect">
            <a:avLst/>
          </a:prstGeom>
        </p:spPr>
        <p:txBody>
          <a:bodyPr wrap="square">
            <a:spAutoFit/>
          </a:bodyPr>
          <a:lstStyle/>
          <a:p>
            <a:pPr algn="just">
              <a:buNone/>
              <a:defRPr/>
            </a:pPr>
            <a:endParaRPr lang="en-US" sz="1200" dirty="0"/>
          </a:p>
          <a:p>
            <a:pPr algn="just">
              <a:buNone/>
              <a:defRPr/>
            </a:pPr>
            <a:r>
              <a:rPr lang="en-US" sz="1200" dirty="0"/>
              <a:t>USER AGREEMENT</a:t>
            </a:r>
          </a:p>
          <a:p>
            <a:pPr algn="just">
              <a:buNone/>
              <a:defRPr/>
            </a:pPr>
            <a:r>
              <a:rPr lang="en-US" sz="1200" dirty="0"/>
              <a:t>These slides include resources from </a:t>
            </a:r>
            <a:r>
              <a:rPr lang="en-AU" sz="1200" i="1" dirty="0"/>
              <a:t>The Australian Health Care System</a:t>
            </a:r>
            <a:r>
              <a:rPr lang="en-AU" sz="1200" dirty="0"/>
              <a:t>, sixth edition, </a:t>
            </a:r>
            <a:r>
              <a:rPr lang="en-US" sz="1200" dirty="0"/>
              <a:t>and are made available for teaching use only to those using the book as a text in their courses. </a:t>
            </a:r>
            <a:r>
              <a:rPr lang="en-AU" sz="1200" dirty="0"/>
              <a:t>Users are free to copy and modify the material as needed for teaching purposes (e.g. incorporating them into lecture notes/slides or student handouts), provided that the authors are acknowledged. The slides can be placed on university-controlled unit or subject-related websites (that are password protected), as long as these are restricted to student use and not accessible to the public at large. Permission from the publisher should be sought to use the slides in any other manner.</a:t>
            </a:r>
          </a:p>
          <a:p>
            <a:pPr algn="just">
              <a:buNone/>
              <a:defRPr/>
            </a:pPr>
            <a:endParaRPr lang="en-AU" sz="1200" dirty="0"/>
          </a:p>
          <a:p>
            <a:pPr algn="just">
              <a:defRPr/>
            </a:pPr>
            <a:r>
              <a:rPr lang="en-US" sz="1200" dirty="0"/>
              <a:t>© Oxford University Press 2022</a:t>
            </a:r>
          </a:p>
          <a:p>
            <a:pPr algn="just">
              <a:buNone/>
              <a:defRPr/>
            </a:pPr>
            <a:endParaRPr lang="en-AU" sz="1200" dirty="0"/>
          </a:p>
        </p:txBody>
      </p:sp>
      <p:pic>
        <p:nvPicPr>
          <p:cNvPr id="2" name="Picture 1" descr="Background pattern&#10;&#10;Description automatically generated with low confidence">
            <a:extLst>
              <a:ext uri="{FF2B5EF4-FFF2-40B4-BE49-F238E27FC236}">
                <a16:creationId xmlns:a16="http://schemas.microsoft.com/office/drawing/2014/main" id="{F0D50622-1DE5-8915-D5CC-177E9747C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902" y="1144731"/>
            <a:ext cx="3136123" cy="42489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6352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7CE52DB1-D1C3-EF00-AFD7-0E1CA01919A9}"/>
              </a:ext>
            </a:extLst>
          </p:cNvPr>
          <p:cNvSpPr txBox="1"/>
          <p:nvPr/>
        </p:nvSpPr>
        <p:spPr>
          <a:xfrm>
            <a:off x="963861" y="1971860"/>
            <a:ext cx="2891972" cy="1231106"/>
          </a:xfrm>
          <a:prstGeom prst="rect">
            <a:avLst/>
          </a:prstGeom>
          <a:noFill/>
        </p:spPr>
        <p:txBody>
          <a:bodyPr wrap="square">
            <a:spAutoFit/>
          </a:bodyPr>
          <a:lstStyle/>
          <a:p>
            <a:r>
              <a:rPr lang="en-US" sz="2000" b="1" i="0" u="none" strike="noStrike" baseline="0" dirty="0">
                <a:latin typeface="ConduitITCStd-Bold"/>
              </a:rPr>
              <a:t>FIGURE 11.6 </a:t>
            </a:r>
            <a:r>
              <a:rPr lang="en-US" sz="1800" b="0" i="0" u="none" strike="noStrike" baseline="0" dirty="0">
                <a:latin typeface="ConduitITCStd-ExtraLight"/>
              </a:rPr>
              <a:t>Services provided under Commonwealth Home Support program</a:t>
            </a:r>
            <a:endParaRPr lang="en-US" dirty="0"/>
          </a:p>
        </p:txBody>
      </p:sp>
      <p:pic>
        <p:nvPicPr>
          <p:cNvPr id="6" name="Picture 5">
            <a:extLst>
              <a:ext uri="{FF2B5EF4-FFF2-40B4-BE49-F238E27FC236}">
                <a16:creationId xmlns:a16="http://schemas.microsoft.com/office/drawing/2014/main" id="{6787C906-3A40-0231-347D-2F200FBA4E75}"/>
              </a:ext>
            </a:extLst>
          </p:cNvPr>
          <p:cNvPicPr>
            <a:picLocks noChangeAspect="1"/>
          </p:cNvPicPr>
          <p:nvPr/>
        </p:nvPicPr>
        <p:blipFill>
          <a:blip r:embed="rId2"/>
          <a:stretch>
            <a:fillRect/>
          </a:stretch>
        </p:blipFill>
        <p:spPr>
          <a:xfrm>
            <a:off x="3954860" y="239697"/>
            <a:ext cx="7868554" cy="5369668"/>
          </a:xfrm>
          <a:prstGeom prst="rect">
            <a:avLst/>
          </a:prstGeom>
        </p:spPr>
      </p:pic>
    </p:spTree>
    <p:extLst>
      <p:ext uri="{BB962C8B-B14F-4D97-AF65-F5344CB8AC3E}">
        <p14:creationId xmlns:p14="http://schemas.microsoft.com/office/powerpoint/2010/main" val="4166007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7DD510-ED06-1222-9FE3-6E6ED4AB7E67}"/>
              </a:ext>
            </a:extLst>
          </p:cNvPr>
          <p:cNvPicPr>
            <a:picLocks noChangeAspect="1"/>
          </p:cNvPicPr>
          <p:nvPr/>
        </p:nvPicPr>
        <p:blipFill>
          <a:blip r:embed="rId2"/>
          <a:stretch>
            <a:fillRect/>
          </a:stretch>
        </p:blipFill>
        <p:spPr>
          <a:xfrm>
            <a:off x="2355197" y="689352"/>
            <a:ext cx="9676600" cy="4857244"/>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A82880AD-C1EC-C7D9-BEC5-3A63810F9FC5}"/>
              </a:ext>
            </a:extLst>
          </p:cNvPr>
          <p:cNvSpPr txBox="1"/>
          <p:nvPr/>
        </p:nvSpPr>
        <p:spPr>
          <a:xfrm>
            <a:off x="261182" y="562893"/>
            <a:ext cx="3950895" cy="677108"/>
          </a:xfrm>
          <a:prstGeom prst="rect">
            <a:avLst/>
          </a:prstGeom>
          <a:noFill/>
        </p:spPr>
        <p:txBody>
          <a:bodyPr wrap="square">
            <a:spAutoFit/>
          </a:bodyPr>
          <a:lstStyle/>
          <a:p>
            <a:r>
              <a:rPr lang="en-US" sz="2000" b="1" i="0" u="none" strike="noStrike" baseline="0" dirty="0">
                <a:latin typeface="ConduitITCStd-Bold"/>
              </a:rPr>
              <a:t>FIGURE 11.7 </a:t>
            </a:r>
            <a:r>
              <a:rPr lang="en-US" sz="1800" b="0" i="0" u="none" strike="noStrike" baseline="0" dirty="0">
                <a:latin typeface="ConduitITCStd-ExtraLight"/>
              </a:rPr>
              <a:t>Allocation of services under home care packages 2018–19</a:t>
            </a:r>
            <a:endParaRPr lang="en-US" dirty="0"/>
          </a:p>
        </p:txBody>
      </p:sp>
    </p:spTree>
    <p:extLst>
      <p:ext uri="{BB962C8B-B14F-4D97-AF65-F5344CB8AC3E}">
        <p14:creationId xmlns:p14="http://schemas.microsoft.com/office/powerpoint/2010/main" val="4191980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745294-6F79-06E1-AC9A-1F750295527B}"/>
              </a:ext>
            </a:extLst>
          </p:cNvPr>
          <p:cNvPicPr>
            <a:picLocks noChangeAspect="1"/>
          </p:cNvPicPr>
          <p:nvPr/>
        </p:nvPicPr>
        <p:blipFill>
          <a:blip r:embed="rId2"/>
          <a:stretch>
            <a:fillRect/>
          </a:stretch>
        </p:blipFill>
        <p:spPr>
          <a:xfrm>
            <a:off x="4696628" y="0"/>
            <a:ext cx="6241472" cy="5627557"/>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618286FD-CE63-7230-5848-FABDD9578116}"/>
              </a:ext>
            </a:extLst>
          </p:cNvPr>
          <p:cNvSpPr txBox="1"/>
          <p:nvPr/>
        </p:nvSpPr>
        <p:spPr>
          <a:xfrm>
            <a:off x="1030164" y="1812463"/>
            <a:ext cx="2598253" cy="1231106"/>
          </a:xfrm>
          <a:prstGeom prst="rect">
            <a:avLst/>
          </a:prstGeom>
          <a:noFill/>
        </p:spPr>
        <p:txBody>
          <a:bodyPr wrap="square">
            <a:spAutoFit/>
          </a:bodyPr>
          <a:lstStyle/>
          <a:p>
            <a:r>
              <a:rPr lang="en-US" sz="2000" b="1" i="0" u="none" strike="noStrike" baseline="0" dirty="0">
                <a:latin typeface="ConduitITCStd-Bold"/>
              </a:rPr>
              <a:t>FIGURE 11.8 </a:t>
            </a:r>
            <a:r>
              <a:rPr lang="en-US" sz="1800" b="0" i="0" u="none" strike="noStrike" baseline="0" dirty="0">
                <a:latin typeface="ConduitITCStd-ExtraLight"/>
              </a:rPr>
              <a:t>Proportion of people going into residential aged care 2009–19</a:t>
            </a:r>
            <a:endParaRPr lang="en-US" dirty="0"/>
          </a:p>
        </p:txBody>
      </p:sp>
    </p:spTree>
    <p:extLst>
      <p:ext uri="{BB962C8B-B14F-4D97-AF65-F5344CB8AC3E}">
        <p14:creationId xmlns:p14="http://schemas.microsoft.com/office/powerpoint/2010/main" val="3674872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B8CA032-21B8-E11F-0363-B4A95F5E864E}"/>
              </a:ext>
            </a:extLst>
          </p:cNvPr>
          <p:cNvSpPr txBox="1"/>
          <p:nvPr/>
        </p:nvSpPr>
        <p:spPr>
          <a:xfrm>
            <a:off x="916548" y="1750011"/>
            <a:ext cx="2818873" cy="1231106"/>
          </a:xfrm>
          <a:prstGeom prst="rect">
            <a:avLst/>
          </a:prstGeom>
          <a:noFill/>
        </p:spPr>
        <p:txBody>
          <a:bodyPr wrap="square">
            <a:spAutoFit/>
          </a:bodyPr>
          <a:lstStyle/>
          <a:p>
            <a:r>
              <a:rPr lang="en-US" sz="2000" b="1" i="0" u="none" strike="noStrike" baseline="0" dirty="0">
                <a:latin typeface="ConduitITCStd-Bold"/>
              </a:rPr>
              <a:t>FIGURE 11.9 </a:t>
            </a:r>
            <a:r>
              <a:rPr lang="en-US" sz="1800" b="0" i="0" u="none" strike="noStrike" baseline="0" dirty="0">
                <a:latin typeface="ConduitITCStd-ExtraLight"/>
              </a:rPr>
              <a:t>Ownership of residential aged care facilities by state, Australia, 30 June 2021</a:t>
            </a:r>
            <a:endParaRPr lang="en-US" dirty="0"/>
          </a:p>
        </p:txBody>
      </p:sp>
      <p:pic>
        <p:nvPicPr>
          <p:cNvPr id="7" name="Picture 6">
            <a:extLst>
              <a:ext uri="{FF2B5EF4-FFF2-40B4-BE49-F238E27FC236}">
                <a16:creationId xmlns:a16="http://schemas.microsoft.com/office/drawing/2014/main" id="{C038C3AC-F306-DA80-2E23-5B226D9421B7}"/>
              </a:ext>
            </a:extLst>
          </p:cNvPr>
          <p:cNvPicPr>
            <a:picLocks noChangeAspect="1"/>
          </p:cNvPicPr>
          <p:nvPr/>
        </p:nvPicPr>
        <p:blipFill>
          <a:blip r:embed="rId2"/>
          <a:stretch>
            <a:fillRect/>
          </a:stretch>
        </p:blipFill>
        <p:spPr>
          <a:xfrm>
            <a:off x="3907912" y="184825"/>
            <a:ext cx="8007442" cy="5457217"/>
          </a:xfrm>
          <a:prstGeom prst="rect">
            <a:avLst/>
          </a:prstGeom>
        </p:spPr>
      </p:pic>
    </p:spTree>
    <p:extLst>
      <p:ext uri="{BB962C8B-B14F-4D97-AF65-F5344CB8AC3E}">
        <p14:creationId xmlns:p14="http://schemas.microsoft.com/office/powerpoint/2010/main" val="342902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931A19-B4B9-48D3-E064-DEA739C4751E}"/>
              </a:ext>
            </a:extLst>
          </p:cNvPr>
          <p:cNvSpPr txBox="1"/>
          <p:nvPr/>
        </p:nvSpPr>
        <p:spPr>
          <a:xfrm>
            <a:off x="863352" y="368973"/>
            <a:ext cx="9905261" cy="954107"/>
          </a:xfrm>
          <a:prstGeom prst="rect">
            <a:avLst/>
          </a:prstGeom>
          <a:noFill/>
        </p:spPr>
        <p:txBody>
          <a:bodyPr wrap="square">
            <a:spAutoFit/>
          </a:bodyPr>
          <a:lstStyle/>
          <a:p>
            <a:pPr algn="l"/>
            <a:r>
              <a:rPr lang="en-US" sz="2000" b="1" i="0" u="none" strike="noStrike" baseline="0" dirty="0">
                <a:latin typeface="ConduitITCStd-Bold"/>
              </a:rPr>
              <a:t>FIGURE 11.10 </a:t>
            </a:r>
            <a:r>
              <a:rPr lang="en-US" sz="1800" b="0" i="0" u="none" strike="noStrike" baseline="0" dirty="0">
                <a:latin typeface="ConduitITCStd-ExtraLight"/>
              </a:rPr>
              <a:t>Proportion of total days in residential aged care and total exits from</a:t>
            </a:r>
          </a:p>
          <a:p>
            <a:pPr algn="l"/>
            <a:r>
              <a:rPr lang="en-US" sz="1800" b="0" i="0" u="none" strike="noStrike" baseline="0" dirty="0">
                <a:latin typeface="ConduitITCStd-ExtraLight"/>
              </a:rPr>
              <a:t>residential aged care, of those who exited aged care from 1 July 2019 to 30 June 2020,</a:t>
            </a:r>
          </a:p>
          <a:p>
            <a:pPr algn="l"/>
            <a:r>
              <a:rPr lang="en-US" sz="1800" b="0" i="0" u="none" strike="noStrike" baseline="0" dirty="0">
                <a:latin typeface="ConduitITCStd-ExtraLight"/>
              </a:rPr>
              <a:t>by length of stay</a:t>
            </a:r>
            <a:endParaRPr lang="en-US" dirty="0"/>
          </a:p>
        </p:txBody>
      </p:sp>
      <p:pic>
        <p:nvPicPr>
          <p:cNvPr id="4" name="Picture 3">
            <a:extLst>
              <a:ext uri="{FF2B5EF4-FFF2-40B4-BE49-F238E27FC236}">
                <a16:creationId xmlns:a16="http://schemas.microsoft.com/office/drawing/2014/main" id="{4F675DC0-7213-AEC5-68B1-D4932B536C0F}"/>
              </a:ext>
            </a:extLst>
          </p:cNvPr>
          <p:cNvPicPr>
            <a:picLocks noChangeAspect="1"/>
          </p:cNvPicPr>
          <p:nvPr/>
        </p:nvPicPr>
        <p:blipFill>
          <a:blip r:embed="rId2"/>
          <a:stretch>
            <a:fillRect/>
          </a:stretch>
        </p:blipFill>
        <p:spPr>
          <a:xfrm>
            <a:off x="3938400" y="1098548"/>
            <a:ext cx="6178143" cy="4426763"/>
          </a:xfrm>
          <a:prstGeom prst="rect">
            <a:avLst/>
          </a:prstGeom>
        </p:spPr>
      </p:pic>
    </p:spTree>
    <p:extLst>
      <p:ext uri="{BB962C8B-B14F-4D97-AF65-F5344CB8AC3E}">
        <p14:creationId xmlns:p14="http://schemas.microsoft.com/office/powerpoint/2010/main" val="216707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B15C77-0DF5-123A-C77C-536F0AD762BC}"/>
              </a:ext>
            </a:extLst>
          </p:cNvPr>
          <p:cNvPicPr>
            <a:picLocks noChangeAspect="1"/>
          </p:cNvPicPr>
          <p:nvPr/>
        </p:nvPicPr>
        <p:blipFill>
          <a:blip r:embed="rId2"/>
          <a:stretch>
            <a:fillRect/>
          </a:stretch>
        </p:blipFill>
        <p:spPr>
          <a:xfrm>
            <a:off x="437339" y="87549"/>
            <a:ext cx="8309313" cy="5573949"/>
          </a:xfrm>
          <a:prstGeom prst="rect">
            <a:avLst/>
          </a:prstGeom>
        </p:spPr>
      </p:pic>
      <p:sp>
        <p:nvSpPr>
          <p:cNvPr id="6" name="TextBox 5">
            <a:extLst>
              <a:ext uri="{FF2B5EF4-FFF2-40B4-BE49-F238E27FC236}">
                <a16:creationId xmlns:a16="http://schemas.microsoft.com/office/drawing/2014/main" id="{5ABA1664-372A-CFE2-FF5C-F5109CA082E9}"/>
              </a:ext>
            </a:extLst>
          </p:cNvPr>
          <p:cNvSpPr txBox="1"/>
          <p:nvPr/>
        </p:nvSpPr>
        <p:spPr>
          <a:xfrm>
            <a:off x="5465325" y="1459033"/>
            <a:ext cx="6094378" cy="677108"/>
          </a:xfrm>
          <a:prstGeom prst="rect">
            <a:avLst/>
          </a:prstGeom>
          <a:noFill/>
        </p:spPr>
        <p:txBody>
          <a:bodyPr wrap="square">
            <a:spAutoFit/>
          </a:bodyPr>
          <a:lstStyle/>
          <a:p>
            <a:r>
              <a:rPr lang="en-US" sz="2000" b="1" i="0" u="none" strike="noStrike" baseline="0" dirty="0">
                <a:latin typeface="ConduitITCStd-Bold"/>
              </a:rPr>
              <a:t>FIGURE 11.11 </a:t>
            </a:r>
            <a:r>
              <a:rPr lang="en-US" sz="1800" b="0" i="0" u="none" strike="noStrike" baseline="0" dirty="0">
                <a:latin typeface="ConduitITCStd-ExtraLight"/>
              </a:rPr>
              <a:t>Percentage of the Australian population (aged under 65) covered by the NDIS</a:t>
            </a:r>
            <a:endParaRPr lang="en-US" dirty="0"/>
          </a:p>
        </p:txBody>
      </p:sp>
    </p:spTree>
    <p:extLst>
      <p:ext uri="{BB962C8B-B14F-4D97-AF65-F5344CB8AC3E}">
        <p14:creationId xmlns:p14="http://schemas.microsoft.com/office/powerpoint/2010/main" val="1530894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C42BE4-CA2D-DE25-F88E-DBD2A2A62C9F}"/>
              </a:ext>
            </a:extLst>
          </p:cNvPr>
          <p:cNvSpPr txBox="1"/>
          <p:nvPr/>
        </p:nvSpPr>
        <p:spPr>
          <a:xfrm>
            <a:off x="651351" y="1519004"/>
            <a:ext cx="1644376" cy="2062103"/>
          </a:xfrm>
          <a:prstGeom prst="rect">
            <a:avLst/>
          </a:prstGeom>
          <a:noFill/>
        </p:spPr>
        <p:txBody>
          <a:bodyPr wrap="square">
            <a:spAutoFit/>
          </a:bodyPr>
          <a:lstStyle/>
          <a:p>
            <a:r>
              <a:rPr lang="en-US" sz="2000" b="1" i="0" u="none" strike="noStrike" baseline="0" dirty="0">
                <a:latin typeface="ConduitITCStd-Bold"/>
              </a:rPr>
              <a:t>FIGURE 11.12 </a:t>
            </a:r>
            <a:r>
              <a:rPr lang="en-US" sz="1800" b="0" i="0" u="none" strike="noStrike" baseline="0" dirty="0">
                <a:latin typeface="ConduitITCStd-ExtraLight"/>
              </a:rPr>
              <a:t>Average payments required to meet people’s needs over their life cycle</a:t>
            </a:r>
            <a:endParaRPr lang="en-US" dirty="0"/>
          </a:p>
        </p:txBody>
      </p:sp>
      <p:pic>
        <p:nvPicPr>
          <p:cNvPr id="4" name="Picture 3">
            <a:extLst>
              <a:ext uri="{FF2B5EF4-FFF2-40B4-BE49-F238E27FC236}">
                <a16:creationId xmlns:a16="http://schemas.microsoft.com/office/drawing/2014/main" id="{389E3080-AB28-AFF6-4286-46F063B84503}"/>
              </a:ext>
            </a:extLst>
          </p:cNvPr>
          <p:cNvPicPr>
            <a:picLocks noChangeAspect="1"/>
          </p:cNvPicPr>
          <p:nvPr/>
        </p:nvPicPr>
        <p:blipFill>
          <a:blip r:embed="rId2"/>
          <a:stretch>
            <a:fillRect/>
          </a:stretch>
        </p:blipFill>
        <p:spPr>
          <a:xfrm>
            <a:off x="2551291" y="355262"/>
            <a:ext cx="9346244" cy="5206090"/>
          </a:xfrm>
          <a:prstGeom prst="rect">
            <a:avLst/>
          </a:prstGeom>
        </p:spPr>
      </p:pic>
    </p:spTree>
    <p:extLst>
      <p:ext uri="{BB962C8B-B14F-4D97-AF65-F5344CB8AC3E}">
        <p14:creationId xmlns:p14="http://schemas.microsoft.com/office/powerpoint/2010/main" val="22941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78D9B7-3B96-4C1B-F9FD-883C4863409F}"/>
              </a:ext>
            </a:extLst>
          </p:cNvPr>
          <p:cNvSpPr txBox="1"/>
          <p:nvPr/>
        </p:nvSpPr>
        <p:spPr>
          <a:xfrm>
            <a:off x="548879" y="268575"/>
            <a:ext cx="7544533" cy="400110"/>
          </a:xfrm>
          <a:prstGeom prst="rect">
            <a:avLst/>
          </a:prstGeom>
          <a:noFill/>
        </p:spPr>
        <p:txBody>
          <a:bodyPr wrap="square">
            <a:spAutoFit/>
          </a:bodyPr>
          <a:lstStyle/>
          <a:p>
            <a:r>
              <a:rPr lang="en-US" sz="2000" b="1" i="0" u="none" strike="noStrike" baseline="0" dirty="0">
                <a:latin typeface="ConduitITCStd-Bold"/>
              </a:rPr>
              <a:t>FIGURE 11.13 </a:t>
            </a:r>
            <a:r>
              <a:rPr lang="en-US" sz="1800" b="0" i="0" u="none" strike="noStrike" baseline="0" dirty="0">
                <a:latin typeface="ConduitITCStd-ExtraLight"/>
              </a:rPr>
              <a:t>Projection of the number of people covered by the NDIS</a:t>
            </a:r>
            <a:endParaRPr lang="en-US" dirty="0"/>
          </a:p>
        </p:txBody>
      </p:sp>
      <p:pic>
        <p:nvPicPr>
          <p:cNvPr id="4" name="Picture 3">
            <a:extLst>
              <a:ext uri="{FF2B5EF4-FFF2-40B4-BE49-F238E27FC236}">
                <a16:creationId xmlns:a16="http://schemas.microsoft.com/office/drawing/2014/main" id="{F563E820-D2D1-ED1C-1860-6549DB1DECAD}"/>
              </a:ext>
            </a:extLst>
          </p:cNvPr>
          <p:cNvPicPr>
            <a:picLocks noChangeAspect="1"/>
          </p:cNvPicPr>
          <p:nvPr/>
        </p:nvPicPr>
        <p:blipFill>
          <a:blip r:embed="rId2"/>
          <a:stretch>
            <a:fillRect/>
          </a:stretch>
        </p:blipFill>
        <p:spPr>
          <a:xfrm>
            <a:off x="2449472" y="791488"/>
            <a:ext cx="9450394" cy="4675458"/>
          </a:xfrm>
          <a:prstGeom prst="rect">
            <a:avLst/>
          </a:prstGeom>
        </p:spPr>
      </p:pic>
    </p:spTree>
    <p:extLst>
      <p:ext uri="{BB962C8B-B14F-4D97-AF65-F5344CB8AC3E}">
        <p14:creationId xmlns:p14="http://schemas.microsoft.com/office/powerpoint/2010/main" val="127002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75960" y="651312"/>
            <a:ext cx="9541059" cy="1665008"/>
          </a:xfrm>
          <a:prstGeom prst="rect">
            <a:avLst/>
          </a:prstGeom>
          <a:noFill/>
        </p:spPr>
        <p:txBody>
          <a:bodyPr wrap="square" rtlCol="0">
            <a:spAutoFit/>
          </a:bodyPr>
          <a:lstStyle/>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CHAPTER 11</a:t>
            </a:r>
          </a:p>
          <a:p>
            <a:pPr>
              <a:lnSpc>
                <a:spcPct val="115000"/>
              </a:lnSpc>
              <a:spcAft>
                <a:spcPts val="1000"/>
              </a:spcAft>
            </a:pPr>
            <a:r>
              <a:rPr lang="en-AU" sz="2800" dirty="0">
                <a:solidFill>
                  <a:srgbClr val="7030A0"/>
                </a:solidFill>
                <a:latin typeface="Arial" panose="020B0604020202020204" pitchFamily="34" charset="0"/>
                <a:cs typeface="Times New Roman" panose="02020603050405020304" pitchFamily="18" charset="0"/>
              </a:rPr>
              <a:t>MEETING THE NEEDS OF OLDER PEOPLE AND PEOPLE WITH DISABILITIES</a:t>
            </a:r>
          </a:p>
        </p:txBody>
      </p:sp>
      <p:pic>
        <p:nvPicPr>
          <p:cNvPr id="4" name="Picture 3">
            <a:extLst>
              <a:ext uri="{FF2B5EF4-FFF2-40B4-BE49-F238E27FC236}">
                <a16:creationId xmlns:a16="http://schemas.microsoft.com/office/drawing/2014/main" id="{C086D1A4-0B0A-D780-06E4-0FB1A539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5376"/>
            <a:ext cx="12192000" cy="1182624"/>
          </a:xfrm>
          <a:prstGeom prst="rect">
            <a:avLst/>
          </a:prstGeom>
        </p:spPr>
      </p:pic>
    </p:spTree>
    <p:extLst>
      <p:ext uri="{BB962C8B-B14F-4D97-AF65-F5344CB8AC3E}">
        <p14:creationId xmlns:p14="http://schemas.microsoft.com/office/powerpoint/2010/main" val="1882357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CBF50A42-0F9E-A8EE-72DA-220D1E28C3D4}"/>
              </a:ext>
            </a:extLst>
          </p:cNvPr>
          <p:cNvPicPr>
            <a:picLocks noChangeAspect="1"/>
          </p:cNvPicPr>
          <p:nvPr/>
        </p:nvPicPr>
        <p:blipFill>
          <a:blip r:embed="rId2"/>
          <a:stretch>
            <a:fillRect/>
          </a:stretch>
        </p:blipFill>
        <p:spPr>
          <a:xfrm>
            <a:off x="176261" y="939057"/>
            <a:ext cx="5974943" cy="3626385"/>
          </a:xfrm>
          <a:prstGeom prst="rect">
            <a:avLst/>
          </a:prstGeom>
        </p:spPr>
      </p:pic>
      <p:pic>
        <p:nvPicPr>
          <p:cNvPr id="7" name="Picture 6">
            <a:extLst>
              <a:ext uri="{FF2B5EF4-FFF2-40B4-BE49-F238E27FC236}">
                <a16:creationId xmlns:a16="http://schemas.microsoft.com/office/drawing/2014/main" id="{65243165-681F-5856-EEA8-7647FBA90D5C}"/>
              </a:ext>
            </a:extLst>
          </p:cNvPr>
          <p:cNvPicPr>
            <a:picLocks noChangeAspect="1"/>
          </p:cNvPicPr>
          <p:nvPr/>
        </p:nvPicPr>
        <p:blipFill>
          <a:blip r:embed="rId3"/>
          <a:stretch>
            <a:fillRect/>
          </a:stretch>
        </p:blipFill>
        <p:spPr>
          <a:xfrm>
            <a:off x="6245157" y="1622594"/>
            <a:ext cx="5770582" cy="3276698"/>
          </a:xfrm>
          <a:prstGeom prst="rect">
            <a:avLst/>
          </a:prstGeom>
        </p:spPr>
      </p:pic>
    </p:spTree>
    <p:extLst>
      <p:ext uri="{BB962C8B-B14F-4D97-AF65-F5344CB8AC3E}">
        <p14:creationId xmlns:p14="http://schemas.microsoft.com/office/powerpoint/2010/main" val="533768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grpSp>
        <p:nvGrpSpPr>
          <p:cNvPr id="9" name="Group 8">
            <a:extLst>
              <a:ext uri="{FF2B5EF4-FFF2-40B4-BE49-F238E27FC236}">
                <a16:creationId xmlns:a16="http://schemas.microsoft.com/office/drawing/2014/main" id="{EB19D708-429B-717B-2FBA-466A5E88CB61}"/>
              </a:ext>
            </a:extLst>
          </p:cNvPr>
          <p:cNvGrpSpPr/>
          <p:nvPr/>
        </p:nvGrpSpPr>
        <p:grpSpPr>
          <a:xfrm>
            <a:off x="1331462" y="1365258"/>
            <a:ext cx="7004670" cy="3810424"/>
            <a:chOff x="1420239" y="1027906"/>
            <a:chExt cx="7795098" cy="4398803"/>
          </a:xfrm>
        </p:grpSpPr>
        <p:pic>
          <p:nvPicPr>
            <p:cNvPr id="5" name="Picture 4">
              <a:extLst>
                <a:ext uri="{FF2B5EF4-FFF2-40B4-BE49-F238E27FC236}">
                  <a16:creationId xmlns:a16="http://schemas.microsoft.com/office/drawing/2014/main" id="{F3C06D4A-0821-D398-B9D3-1B7AB796DB98}"/>
                </a:ext>
              </a:extLst>
            </p:cNvPr>
            <p:cNvPicPr>
              <a:picLocks noChangeAspect="1"/>
            </p:cNvPicPr>
            <p:nvPr/>
          </p:nvPicPr>
          <p:blipFill>
            <a:blip r:embed="rId2"/>
            <a:stretch>
              <a:fillRect/>
            </a:stretch>
          </p:blipFill>
          <p:spPr>
            <a:xfrm>
              <a:off x="1420239" y="1431290"/>
              <a:ext cx="7795097" cy="3995419"/>
            </a:xfrm>
            <a:prstGeom prst="rect">
              <a:avLst/>
            </a:prstGeom>
          </p:spPr>
        </p:pic>
        <p:pic>
          <p:nvPicPr>
            <p:cNvPr id="6" name="Picture 5">
              <a:extLst>
                <a:ext uri="{FF2B5EF4-FFF2-40B4-BE49-F238E27FC236}">
                  <a16:creationId xmlns:a16="http://schemas.microsoft.com/office/drawing/2014/main" id="{B3D6095C-4022-C552-9048-936E6D956063}"/>
                </a:ext>
              </a:extLst>
            </p:cNvPr>
            <p:cNvPicPr>
              <a:picLocks noChangeAspect="1"/>
            </p:cNvPicPr>
            <p:nvPr/>
          </p:nvPicPr>
          <p:blipFill>
            <a:blip r:embed="rId3"/>
            <a:stretch>
              <a:fillRect/>
            </a:stretch>
          </p:blipFill>
          <p:spPr>
            <a:xfrm>
              <a:off x="1420239" y="1027906"/>
              <a:ext cx="7795098" cy="388018"/>
            </a:xfrm>
            <a:prstGeom prst="rect">
              <a:avLst/>
            </a:prstGeom>
          </p:spPr>
        </p:pic>
      </p:grpSp>
      <p:grpSp>
        <p:nvGrpSpPr>
          <p:cNvPr id="12" name="Group 11">
            <a:extLst>
              <a:ext uri="{FF2B5EF4-FFF2-40B4-BE49-F238E27FC236}">
                <a16:creationId xmlns:a16="http://schemas.microsoft.com/office/drawing/2014/main" id="{3FBEDDBC-B10D-0FCA-34DD-D757E3695ACA}"/>
              </a:ext>
            </a:extLst>
          </p:cNvPr>
          <p:cNvGrpSpPr/>
          <p:nvPr/>
        </p:nvGrpSpPr>
        <p:grpSpPr>
          <a:xfrm>
            <a:off x="516447" y="632935"/>
            <a:ext cx="7004670" cy="477825"/>
            <a:chOff x="516447" y="632935"/>
            <a:chExt cx="7004670" cy="477825"/>
          </a:xfrm>
        </p:grpSpPr>
        <p:pic>
          <p:nvPicPr>
            <p:cNvPr id="8" name="Picture 7">
              <a:extLst>
                <a:ext uri="{FF2B5EF4-FFF2-40B4-BE49-F238E27FC236}">
                  <a16:creationId xmlns:a16="http://schemas.microsoft.com/office/drawing/2014/main" id="{BC8D8D8C-FC6C-F285-8D2F-749AF3A5E714}"/>
                </a:ext>
              </a:extLst>
            </p:cNvPr>
            <p:cNvPicPr>
              <a:picLocks noChangeAspect="1"/>
            </p:cNvPicPr>
            <p:nvPr/>
          </p:nvPicPr>
          <p:blipFill>
            <a:blip r:embed="rId4"/>
            <a:stretch>
              <a:fillRect/>
            </a:stretch>
          </p:blipFill>
          <p:spPr>
            <a:xfrm>
              <a:off x="516447" y="632935"/>
              <a:ext cx="7004670" cy="464514"/>
            </a:xfrm>
            <a:prstGeom prst="rect">
              <a:avLst/>
            </a:prstGeom>
          </p:spPr>
        </p:pic>
        <p:pic>
          <p:nvPicPr>
            <p:cNvPr id="11" name="Picture 10">
              <a:extLst>
                <a:ext uri="{FF2B5EF4-FFF2-40B4-BE49-F238E27FC236}">
                  <a16:creationId xmlns:a16="http://schemas.microsoft.com/office/drawing/2014/main" id="{4DC4A3C2-56F2-F838-0E2B-8320769CCC4C}"/>
                </a:ext>
              </a:extLst>
            </p:cNvPr>
            <p:cNvPicPr>
              <a:picLocks noChangeAspect="1"/>
            </p:cNvPicPr>
            <p:nvPr/>
          </p:nvPicPr>
          <p:blipFill>
            <a:blip r:embed="rId5"/>
            <a:stretch>
              <a:fillRect/>
            </a:stretch>
          </p:blipFill>
          <p:spPr>
            <a:xfrm>
              <a:off x="1249815" y="867384"/>
              <a:ext cx="920814" cy="243376"/>
            </a:xfrm>
            <a:prstGeom prst="rect">
              <a:avLst/>
            </a:prstGeom>
          </p:spPr>
        </p:pic>
      </p:grpSp>
    </p:spTree>
    <p:extLst>
      <p:ext uri="{BB962C8B-B14F-4D97-AF65-F5344CB8AC3E}">
        <p14:creationId xmlns:p14="http://schemas.microsoft.com/office/powerpoint/2010/main" val="131755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AE70D1-7C74-22AD-F287-0F6670D1074F}"/>
              </a:ext>
            </a:extLst>
          </p:cNvPr>
          <p:cNvPicPr>
            <a:picLocks noChangeAspect="1"/>
          </p:cNvPicPr>
          <p:nvPr/>
        </p:nvPicPr>
        <p:blipFill>
          <a:blip r:embed="rId2"/>
          <a:stretch>
            <a:fillRect/>
          </a:stretch>
        </p:blipFill>
        <p:spPr>
          <a:xfrm>
            <a:off x="3793802" y="0"/>
            <a:ext cx="7691988" cy="5632315"/>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10119EB5-6E9D-0D26-491B-288E2FC0FDB8}"/>
              </a:ext>
            </a:extLst>
          </p:cNvPr>
          <p:cNvSpPr txBox="1"/>
          <p:nvPr/>
        </p:nvSpPr>
        <p:spPr>
          <a:xfrm>
            <a:off x="341082" y="370327"/>
            <a:ext cx="6094520" cy="400110"/>
          </a:xfrm>
          <a:prstGeom prst="rect">
            <a:avLst/>
          </a:prstGeom>
          <a:noFill/>
        </p:spPr>
        <p:txBody>
          <a:bodyPr wrap="square">
            <a:spAutoFit/>
          </a:bodyPr>
          <a:lstStyle/>
          <a:p>
            <a:r>
              <a:rPr lang="en-US" sz="2000" b="1" i="0" u="none" strike="noStrike" baseline="0" dirty="0">
                <a:latin typeface="ConduitITCStd-Bold"/>
              </a:rPr>
              <a:t>FIGURE 11.1 </a:t>
            </a:r>
            <a:r>
              <a:rPr lang="en-US" sz="1800" b="0" i="0" u="none" strike="noStrike" baseline="0" dirty="0">
                <a:latin typeface="ConduitITCStd-ExtraLight"/>
              </a:rPr>
              <a:t>The prevalence of disability in Australia, 2018</a:t>
            </a:r>
            <a:endParaRPr lang="en-US" dirty="0"/>
          </a:p>
        </p:txBody>
      </p:sp>
    </p:spTree>
    <p:extLst>
      <p:ext uri="{BB962C8B-B14F-4D97-AF65-F5344CB8AC3E}">
        <p14:creationId xmlns:p14="http://schemas.microsoft.com/office/powerpoint/2010/main" val="317434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85A59F-BC4E-B29A-9270-19957AAD312B}"/>
              </a:ext>
            </a:extLst>
          </p:cNvPr>
          <p:cNvPicPr>
            <a:picLocks noChangeAspect="1"/>
          </p:cNvPicPr>
          <p:nvPr/>
        </p:nvPicPr>
        <p:blipFill>
          <a:blip r:embed="rId2"/>
          <a:stretch>
            <a:fillRect/>
          </a:stretch>
        </p:blipFill>
        <p:spPr>
          <a:xfrm>
            <a:off x="3228611" y="0"/>
            <a:ext cx="8621300" cy="5622587"/>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09B9048F-8CC8-A262-775E-09C9760D9A02}"/>
              </a:ext>
            </a:extLst>
          </p:cNvPr>
          <p:cNvSpPr txBox="1"/>
          <p:nvPr/>
        </p:nvSpPr>
        <p:spPr>
          <a:xfrm>
            <a:off x="342089" y="4735887"/>
            <a:ext cx="5240116" cy="677108"/>
          </a:xfrm>
          <a:prstGeom prst="rect">
            <a:avLst/>
          </a:prstGeom>
          <a:noFill/>
        </p:spPr>
        <p:txBody>
          <a:bodyPr wrap="square">
            <a:spAutoFit/>
          </a:bodyPr>
          <a:lstStyle/>
          <a:p>
            <a:pPr algn="l"/>
            <a:r>
              <a:rPr lang="en-US" sz="2000" b="1" i="0" u="none" strike="noStrike" baseline="0" dirty="0">
                <a:latin typeface="ConduitITCStd-Bold"/>
              </a:rPr>
              <a:t>FIGURE 11.2 </a:t>
            </a:r>
            <a:r>
              <a:rPr lang="en-US" sz="1800" b="0" i="0" u="none" strike="noStrike" baseline="0" dirty="0">
                <a:latin typeface="ConduitITCStd-ExtraLight"/>
              </a:rPr>
              <a:t>Living arrangements, proportion of those at level of core activity limitation and age, 2018</a:t>
            </a:r>
            <a:endParaRPr lang="en-US" dirty="0"/>
          </a:p>
        </p:txBody>
      </p:sp>
    </p:spTree>
    <p:extLst>
      <p:ext uri="{BB962C8B-B14F-4D97-AF65-F5344CB8AC3E}">
        <p14:creationId xmlns:p14="http://schemas.microsoft.com/office/powerpoint/2010/main" val="186652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A8D54F-9FB0-EEF4-4AD9-05F12C6E8121}"/>
              </a:ext>
            </a:extLst>
          </p:cNvPr>
          <p:cNvPicPr>
            <a:picLocks noChangeAspect="1"/>
          </p:cNvPicPr>
          <p:nvPr/>
        </p:nvPicPr>
        <p:blipFill>
          <a:blip r:embed="rId2"/>
          <a:stretch>
            <a:fillRect/>
          </a:stretch>
        </p:blipFill>
        <p:spPr>
          <a:xfrm>
            <a:off x="2892840" y="243191"/>
            <a:ext cx="9209849" cy="5291847"/>
          </a:xfrm>
          <a:prstGeom prst="rect">
            <a:avLst/>
          </a:prstGeom>
        </p:spPr>
      </p:pic>
      <p:sp>
        <p:nvSpPr>
          <p:cNvPr id="6" name="TextBox 5">
            <a:extLst>
              <a:ext uri="{FF2B5EF4-FFF2-40B4-BE49-F238E27FC236}">
                <a16:creationId xmlns:a16="http://schemas.microsoft.com/office/drawing/2014/main" id="{17E318EB-9205-4A4D-3CA8-16765F6DFEAE}"/>
              </a:ext>
            </a:extLst>
          </p:cNvPr>
          <p:cNvSpPr txBox="1"/>
          <p:nvPr/>
        </p:nvSpPr>
        <p:spPr>
          <a:xfrm>
            <a:off x="487092" y="1322962"/>
            <a:ext cx="2645215" cy="954107"/>
          </a:xfrm>
          <a:prstGeom prst="rect">
            <a:avLst/>
          </a:prstGeom>
          <a:noFill/>
        </p:spPr>
        <p:txBody>
          <a:bodyPr wrap="square">
            <a:spAutoFit/>
          </a:bodyPr>
          <a:lstStyle/>
          <a:p>
            <a:r>
              <a:rPr lang="en-US" sz="2000" b="1" i="0" u="none" strike="noStrike" baseline="0" dirty="0">
                <a:latin typeface="ConduitITCStd-Bold"/>
              </a:rPr>
              <a:t>FIGURE 11.3 </a:t>
            </a:r>
            <a:r>
              <a:rPr lang="en-US" sz="1800" b="0" i="0" u="none" strike="noStrike" baseline="0" dirty="0">
                <a:latin typeface="ConduitITCStd-ExtraLight"/>
              </a:rPr>
              <a:t>The range of activities that older Australians are involved in</a:t>
            </a:r>
            <a:endParaRPr lang="en-US" dirty="0"/>
          </a:p>
        </p:txBody>
      </p:sp>
    </p:spTree>
    <p:extLst>
      <p:ext uri="{BB962C8B-B14F-4D97-AF65-F5344CB8AC3E}">
        <p14:creationId xmlns:p14="http://schemas.microsoft.com/office/powerpoint/2010/main" val="19641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BCF95B-5F1A-EFBB-0A71-19AFF9BE1CC5}"/>
              </a:ext>
            </a:extLst>
          </p:cNvPr>
          <p:cNvPicPr>
            <a:picLocks noChangeAspect="1"/>
          </p:cNvPicPr>
          <p:nvPr/>
        </p:nvPicPr>
        <p:blipFill>
          <a:blip r:embed="rId2"/>
          <a:stretch>
            <a:fillRect/>
          </a:stretch>
        </p:blipFill>
        <p:spPr>
          <a:xfrm>
            <a:off x="6366440" y="865763"/>
            <a:ext cx="5668726" cy="4800839"/>
          </a:xfrm>
          <a:prstGeom prst="rect">
            <a:avLst/>
          </a:prstGeom>
        </p:spPr>
      </p:pic>
      <p:pic>
        <p:nvPicPr>
          <p:cNvPr id="6" name="Picture 5">
            <a:extLst>
              <a:ext uri="{FF2B5EF4-FFF2-40B4-BE49-F238E27FC236}">
                <a16:creationId xmlns:a16="http://schemas.microsoft.com/office/drawing/2014/main" id="{CB180E75-F42D-8752-DBAD-38FD76C878D4}"/>
              </a:ext>
            </a:extLst>
          </p:cNvPr>
          <p:cNvPicPr>
            <a:picLocks noChangeAspect="1"/>
          </p:cNvPicPr>
          <p:nvPr/>
        </p:nvPicPr>
        <p:blipFill>
          <a:blip r:embed="rId3"/>
          <a:stretch>
            <a:fillRect/>
          </a:stretch>
        </p:blipFill>
        <p:spPr>
          <a:xfrm>
            <a:off x="362490" y="865763"/>
            <a:ext cx="5435195" cy="4480522"/>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EDCE2D9B-768A-05B9-41A0-7105274DCA40}"/>
              </a:ext>
            </a:extLst>
          </p:cNvPr>
          <p:cNvSpPr txBox="1"/>
          <p:nvPr/>
        </p:nvSpPr>
        <p:spPr>
          <a:xfrm>
            <a:off x="694606" y="157122"/>
            <a:ext cx="11008444" cy="954107"/>
          </a:xfrm>
          <a:prstGeom prst="rect">
            <a:avLst/>
          </a:prstGeom>
          <a:noFill/>
        </p:spPr>
        <p:txBody>
          <a:bodyPr wrap="square">
            <a:spAutoFit/>
          </a:bodyPr>
          <a:lstStyle/>
          <a:p>
            <a:pPr algn="l"/>
            <a:r>
              <a:rPr lang="en-US" sz="2000" b="1" i="0" u="none" strike="noStrike" baseline="0" dirty="0">
                <a:latin typeface="ConduitITCStd-Bold"/>
              </a:rPr>
              <a:t>FIGURE 11.4 </a:t>
            </a:r>
            <a:r>
              <a:rPr lang="en-US" sz="1800" b="0" i="0" u="none" strike="noStrike" baseline="0" dirty="0">
                <a:latin typeface="ConduitITCStd-ExtraLight"/>
              </a:rPr>
              <a:t>Assistance needed and whether it fully meets need, by type of service, age and level of limitations, for people living in private dwellings, all levels of core activity limitations,</a:t>
            </a:r>
          </a:p>
          <a:p>
            <a:pPr algn="l"/>
            <a:r>
              <a:rPr lang="en-US" sz="1800" b="0" i="0" u="none" strike="noStrike" baseline="0" dirty="0">
                <a:latin typeface="ConduitITCStd-ExtraLight"/>
              </a:rPr>
              <a:t>2018</a:t>
            </a:r>
            <a:endParaRPr lang="en-US" dirty="0"/>
          </a:p>
        </p:txBody>
      </p:sp>
    </p:spTree>
    <p:extLst>
      <p:ext uri="{BB962C8B-B14F-4D97-AF65-F5344CB8AC3E}">
        <p14:creationId xmlns:p14="http://schemas.microsoft.com/office/powerpoint/2010/main" val="190774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0AB357-2893-67E0-0678-591BE70C2B45}"/>
              </a:ext>
            </a:extLst>
          </p:cNvPr>
          <p:cNvPicPr>
            <a:picLocks noChangeAspect="1"/>
          </p:cNvPicPr>
          <p:nvPr/>
        </p:nvPicPr>
        <p:blipFill>
          <a:blip r:embed="rId2"/>
          <a:stretch>
            <a:fillRect/>
          </a:stretch>
        </p:blipFill>
        <p:spPr>
          <a:xfrm>
            <a:off x="4526873" y="853804"/>
            <a:ext cx="6404989" cy="4525591"/>
          </a:xfrm>
          <a:prstGeom prst="rect">
            <a:avLst/>
          </a:prstGeom>
        </p:spPr>
      </p:pic>
      <p:sp>
        <p:nvSpPr>
          <p:cNvPr id="2" name="Title 1">
            <a:extLst>
              <a:ext uri="{FF2B5EF4-FFF2-40B4-BE49-F238E27FC236}">
                <a16:creationId xmlns:a16="http://schemas.microsoft.com/office/drawing/2014/main" id="{F34359CA-1BFE-ABDF-290B-C210BCB1A048}"/>
              </a:ext>
            </a:extLst>
          </p:cNvPr>
          <p:cNvSpPr>
            <a:spLocks noGrp="1"/>
          </p:cNvSpPr>
          <p:nvPr>
            <p:ph type="title"/>
          </p:nvPr>
        </p:nvSpPr>
        <p:spPr/>
        <p:txBody>
          <a:bodyPr>
            <a:normAutofit fontScale="90000"/>
          </a:bodyPr>
          <a:lstStyle/>
          <a:p>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AD08848E-AD44-3897-3B38-12ADA51C1EC1}"/>
              </a:ext>
            </a:extLst>
          </p:cNvPr>
          <p:cNvSpPr txBox="1"/>
          <p:nvPr/>
        </p:nvSpPr>
        <p:spPr>
          <a:xfrm>
            <a:off x="838200" y="613576"/>
            <a:ext cx="4910847" cy="677108"/>
          </a:xfrm>
          <a:prstGeom prst="rect">
            <a:avLst/>
          </a:prstGeom>
          <a:noFill/>
        </p:spPr>
        <p:txBody>
          <a:bodyPr wrap="square">
            <a:spAutoFit/>
          </a:bodyPr>
          <a:lstStyle/>
          <a:p>
            <a:r>
              <a:rPr lang="en-US" sz="2000" b="1" i="0" u="none" strike="noStrike" baseline="0" dirty="0">
                <a:latin typeface="ConduitITCStd-Bold"/>
              </a:rPr>
              <a:t>FIGURE 11.5 </a:t>
            </a:r>
            <a:r>
              <a:rPr lang="en-US" sz="1800" b="0" i="0" u="none" strike="noStrike" baseline="0" dirty="0">
                <a:latin typeface="ConduitITCStd-ExtraLight"/>
              </a:rPr>
              <a:t>Overview of current (2022) aged care service system</a:t>
            </a:r>
            <a:endParaRPr lang="en-US" dirty="0"/>
          </a:p>
        </p:txBody>
      </p:sp>
    </p:spTree>
    <p:extLst>
      <p:ext uri="{BB962C8B-B14F-4D97-AF65-F5344CB8AC3E}">
        <p14:creationId xmlns:p14="http://schemas.microsoft.com/office/powerpoint/2010/main" val="559104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4A8B6EFA9C74A929C1691FA89ACA2" ma:contentTypeVersion="15" ma:contentTypeDescription="Create a new document." ma:contentTypeScope="" ma:versionID="037ffd327957275222e6ad771e061b99">
  <xsd:schema xmlns:xsd="http://www.w3.org/2001/XMLSchema" xmlns:xs="http://www.w3.org/2001/XMLSchema" xmlns:p="http://schemas.microsoft.com/office/2006/metadata/properties" xmlns:ns1="http://schemas.microsoft.com/sharepoint/v3" xmlns:ns2="86c803ff-60ea-4821-8561-49a30c846f16" xmlns:ns3="23021986-1927-41b2-ad02-75262291dab9" targetNamespace="http://schemas.microsoft.com/office/2006/metadata/properties" ma:root="true" ma:fieldsID="499d479f13f6edecaaace727cef39ead" ns1:_="" ns2:_="" ns3:_="">
    <xsd:import namespace="http://schemas.microsoft.com/sharepoint/v3"/>
    <xsd:import namespace="86c803ff-60ea-4821-8561-49a30c846f16"/>
    <xsd:import namespace="23021986-1927-41b2-ad02-75262291dab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803ff-60ea-4821-8561-49a30c846f1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21986-1927-41b2-ad02-75262291dab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91F07-33F1-4A19-9E82-0B3C395A3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c803ff-60ea-4821-8561-49a30c846f16"/>
    <ds:schemaRef ds:uri="23021986-1927-41b2-ad02-75262291da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57B5F-0B6D-40F0-9823-3825C87368F7}">
  <ds:schemaRefs>
    <ds:schemaRef ds:uri="http://purl.org/dc/elements/1.1/"/>
    <ds:schemaRef ds:uri="http://schemas.microsoft.com/office/2006/metadata/properties"/>
    <ds:schemaRef ds:uri="http://purl.org/dc/dcmitype/"/>
    <ds:schemaRef ds:uri="http://schemas.microsoft.com/office/2006/documentManagement/types"/>
    <ds:schemaRef ds:uri="23021986-1927-41b2-ad02-75262291dab9"/>
    <ds:schemaRef ds:uri="86c803ff-60ea-4821-8561-49a30c846f16"/>
    <ds:schemaRef ds:uri="http://schemas.openxmlformats.org/package/2006/metadata/core-properties"/>
    <ds:schemaRef ds:uri="http://schemas.microsoft.com/sharepoint/v3"/>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5CA576F-BEBD-4763-B10B-E7940129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671</TotalTime>
  <Words>402</Words>
  <Application>Microsoft Office PowerPoint</Application>
  <PresentationFormat>Widescreen</PresentationFormat>
  <Paragraphs>36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ConduitITCStd-Bold</vt:lpstr>
      <vt:lpstr>ConduitITCStd-ExtraLight</vt:lpstr>
      <vt:lpstr>Office Theme</vt:lpstr>
      <vt:lpstr>PowerPoint Presentation</vt:lpstr>
      <vt:lpstr>PowerPoint Presentation</vt:lpstr>
      <vt:lpstr>    </vt:lpstr>
      <vt:lpstr>    </vt:lpstr>
      <vt:lpstr>    </vt:lpstr>
      <vt:lpstr>    </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COOPER, Emma</dc:creator>
  <cp:lastModifiedBy>Helen Carter</cp:lastModifiedBy>
  <cp:revision>42</cp:revision>
  <dcterms:created xsi:type="dcterms:W3CDTF">2021-09-22T01:16:22Z</dcterms:created>
  <dcterms:modified xsi:type="dcterms:W3CDTF">2022-08-11T02:02:46Z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2021-09-22T01:33:25Z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5f64ce22-5310-4da9-8d5d-000005d1960e</vt:lpwstr>
  </property>
  <property fmtid="{D5CDD505-2E9C-101B-9397-08002B2CF9AE}" pid="8" name="MSIP_Label_be5cb09a-2992-49d6-8ac9-5f63e7b1ad2f_ContentBits">
    <vt:lpwstr>0</vt:lpwstr>
  </property>
  <property fmtid="{D5CDD505-2E9C-101B-9397-08002B2CF9AE}" pid="9" name="ContentTypeId">
    <vt:lpwstr>0x0101006DF4A8B6EFA9C74A929C1691FA89ACA2</vt:lpwstr>
  </property>
</Properties>
</file>