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75" r:id="rId5"/>
  </p:sldMasterIdLst>
  <p:notesMasterIdLst>
    <p:notesMasterId r:id="rId23"/>
  </p:notesMasterIdLst>
  <p:handoutMasterIdLst>
    <p:handoutMasterId r:id="rId24"/>
  </p:handoutMasterIdLst>
  <p:sldIdLst>
    <p:sldId id="315" r:id="rId6"/>
    <p:sldId id="300" r:id="rId7"/>
    <p:sldId id="306" r:id="rId8"/>
    <p:sldId id="307" r:id="rId9"/>
    <p:sldId id="302" r:id="rId10"/>
    <p:sldId id="308" r:id="rId11"/>
    <p:sldId id="309" r:id="rId12"/>
    <p:sldId id="278" r:id="rId13"/>
    <p:sldId id="303" r:id="rId14"/>
    <p:sldId id="301" r:id="rId15"/>
    <p:sldId id="304" r:id="rId16"/>
    <p:sldId id="310" r:id="rId17"/>
    <p:sldId id="311" r:id="rId18"/>
    <p:sldId id="312" r:id="rId19"/>
    <p:sldId id="313" r:id="rId20"/>
    <p:sldId id="314" r:id="rId21"/>
    <p:sldId id="305"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A47"/>
    <a:srgbClr val="014478"/>
    <a:srgbClr val="001B47"/>
    <a:srgbClr val="1F497D"/>
    <a:srgbClr val="0021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32" autoAdjust="0"/>
    <p:restoredTop sz="75138" autoAdjust="0"/>
  </p:normalViewPr>
  <p:slideViewPr>
    <p:cSldViewPr snapToGrid="0" snapToObjects="1">
      <p:cViewPr varScale="1">
        <p:scale>
          <a:sx n="51" d="100"/>
          <a:sy n="51" d="100"/>
        </p:scale>
        <p:origin x="1332" y="66"/>
      </p:cViewPr>
      <p:guideLst>
        <p:guide orient="horz" pos="2137"/>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5" d="100"/>
          <a:sy n="85" d="100"/>
        </p:scale>
        <p:origin x="313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685613-ADFF-4141-B66C-A45235623B50}" type="datetimeFigureOut">
              <a:rPr lang="en-US" smtClean="0"/>
              <a:t>9/5/2022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92E8A8-05A8-499B-9FC4-E546163481AE}" type="slidenum">
              <a:rPr lang="en-US" smtClean="0"/>
              <a:t>‹#›</a:t>
            </a:fld>
            <a:endParaRPr lang="en-US"/>
          </a:p>
        </p:txBody>
      </p:sp>
    </p:spTree>
    <p:extLst>
      <p:ext uri="{BB962C8B-B14F-4D97-AF65-F5344CB8AC3E}">
        <p14:creationId xmlns:p14="http://schemas.microsoft.com/office/powerpoint/2010/main" val="104911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1F5199-F7F4-4FB2-A2CD-22A2CFC87608}" type="datetimeFigureOut">
              <a:rPr lang="en-US" smtClean="0"/>
              <a:t>9/5/2022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6C0744-2FEF-4441-821D-70180A370937}" type="slidenum">
              <a:rPr lang="en-US" smtClean="0"/>
              <a:t>‹#›</a:t>
            </a:fld>
            <a:endParaRPr lang="en-US"/>
          </a:p>
        </p:txBody>
      </p:sp>
    </p:spTree>
    <p:extLst>
      <p:ext uri="{BB962C8B-B14F-4D97-AF65-F5344CB8AC3E}">
        <p14:creationId xmlns:p14="http://schemas.microsoft.com/office/powerpoint/2010/main" val="1271703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6C0744-2FEF-4441-821D-70180A370937}" type="slidenum">
              <a:rPr lang="en-US" smtClean="0"/>
              <a:t>1</a:t>
            </a:fld>
            <a:endParaRPr lang="en-US"/>
          </a:p>
        </p:txBody>
      </p:sp>
    </p:spTree>
    <p:extLst>
      <p:ext uri="{BB962C8B-B14F-4D97-AF65-F5344CB8AC3E}">
        <p14:creationId xmlns:p14="http://schemas.microsoft.com/office/powerpoint/2010/main" val="486279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03F41"/>
                </a:solidFill>
                <a:latin typeface="MillerDisplay"/>
              </a:rPr>
              <a:t>Figure 10.2 </a:t>
            </a:r>
            <a:r>
              <a:rPr lang="en-US" sz="1800" b="0" i="0" u="none" strike="noStrike" baseline="0" dirty="0">
                <a:solidFill>
                  <a:srgbClr val="403F41"/>
                </a:solidFill>
                <a:latin typeface="MillerDisplay"/>
              </a:rPr>
              <a:t>This chart was developed by Hannah Ritchie and Max </a:t>
            </a:r>
            <a:r>
              <a:rPr lang="en-US" sz="1800" b="0" i="0" u="none" strike="noStrike" baseline="0" dirty="0" err="1">
                <a:solidFill>
                  <a:srgbClr val="403F41"/>
                </a:solidFill>
                <a:latin typeface="MillerDisplay"/>
              </a:rPr>
              <a:t>Roser</a:t>
            </a:r>
            <a:r>
              <a:rPr lang="en-US" sz="1800" b="0" i="0" u="none" strike="noStrike" baseline="0" dirty="0">
                <a:solidFill>
                  <a:srgbClr val="403F41"/>
                </a:solidFill>
                <a:latin typeface="MillerDisplay"/>
              </a:rPr>
              <a:t> based on data from the United Nations’ Food and Agriculture Organization and made available to Our World in Data (https://ourworldindata.org/). It depicts the massive increase in agricultural land and the predominance or resources devoted to producing livestock for meat and dairy. </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10</a:t>
            </a:fld>
            <a:endParaRPr lang="en-US"/>
          </a:p>
        </p:txBody>
      </p:sp>
    </p:spTree>
    <p:extLst>
      <p:ext uri="{BB962C8B-B14F-4D97-AF65-F5344CB8AC3E}">
        <p14:creationId xmlns:p14="http://schemas.microsoft.com/office/powerpoint/2010/main" val="3200766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03F41"/>
                </a:solidFill>
                <a:latin typeface="MillerDisplay"/>
              </a:rPr>
              <a:t>Map 10.3 </a:t>
            </a:r>
            <a:r>
              <a:rPr lang="en-US" sz="1800" b="0" i="0" u="none" strike="noStrike" baseline="0" dirty="0">
                <a:solidFill>
                  <a:srgbClr val="403F41"/>
                </a:solidFill>
                <a:latin typeface="MillerDisplay"/>
              </a:rPr>
              <a:t>This map makes clear the global flows of migrant labor during the ongoing abolition of slavery and the importance of South India and China in those movements of primarily agricultural labor. </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11</a:t>
            </a:fld>
            <a:endParaRPr lang="en-US"/>
          </a:p>
        </p:txBody>
      </p:sp>
    </p:spTree>
    <p:extLst>
      <p:ext uri="{BB962C8B-B14F-4D97-AF65-F5344CB8AC3E}">
        <p14:creationId xmlns:p14="http://schemas.microsoft.com/office/powerpoint/2010/main" val="368865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03F41"/>
                </a:solidFill>
                <a:latin typeface="MillerDisplay"/>
              </a:rPr>
              <a:t>Japanese Peasants Threshing Wheat with the Semba-</a:t>
            </a:r>
            <a:r>
              <a:rPr lang="en-US" sz="1800" b="1" i="0" u="none" strike="noStrike" baseline="0" dirty="0" err="1">
                <a:solidFill>
                  <a:srgbClr val="403F41"/>
                </a:solidFill>
                <a:latin typeface="MillerDisplay"/>
              </a:rPr>
              <a:t>koki</a:t>
            </a:r>
            <a:r>
              <a:rPr lang="en-US" sz="1800" b="1" i="0" u="none" strike="noStrike" baseline="0" dirty="0">
                <a:solidFill>
                  <a:srgbClr val="403F41"/>
                </a:solidFill>
                <a:latin typeface="MillerDisplay"/>
              </a:rPr>
              <a:t> </a:t>
            </a:r>
            <a:r>
              <a:rPr lang="en-US" sz="1800" b="0" i="0" u="none" strike="noStrike" baseline="0" dirty="0">
                <a:solidFill>
                  <a:srgbClr val="403F41"/>
                </a:solidFill>
                <a:latin typeface="MillerDisplay"/>
              </a:rPr>
              <a:t>The top illustration provides the specification for making this device which became used at the end of the seventeenth century. It stripped wheat from the stalk far more efficiently and could be used by weaker family members. Particularly in the southern islands, this thresher saved enough labor during harvest that land could be plowed in time for a second crop. Japanese landlords learned about innovations from specialized publications and showed their tenants what to do.</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12</a:t>
            </a:fld>
            <a:endParaRPr lang="en-US"/>
          </a:p>
        </p:txBody>
      </p:sp>
    </p:spTree>
    <p:extLst>
      <p:ext uri="{BB962C8B-B14F-4D97-AF65-F5344CB8AC3E}">
        <p14:creationId xmlns:p14="http://schemas.microsoft.com/office/powerpoint/2010/main" val="4153372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03F41"/>
                </a:solidFill>
                <a:latin typeface="MillerDisplay"/>
              </a:rPr>
              <a:t>Irrigation in Nineteenth-Century Egypt </a:t>
            </a:r>
            <a:r>
              <a:rPr lang="en-US" sz="1800" b="0" i="0" u="none" strike="noStrike" baseline="0" dirty="0">
                <a:solidFill>
                  <a:srgbClr val="403F41"/>
                </a:solidFill>
                <a:latin typeface="MillerDisplay"/>
              </a:rPr>
              <a:t>This illustration appeared in a French publication on hydrology by Paul </a:t>
            </a:r>
            <a:r>
              <a:rPr lang="en-US" sz="1800" b="0" i="0" u="none" strike="noStrike" baseline="0" dirty="0" err="1">
                <a:solidFill>
                  <a:srgbClr val="403F41"/>
                </a:solidFill>
                <a:latin typeface="MillerDisplay"/>
              </a:rPr>
              <a:t>Bory</a:t>
            </a:r>
            <a:r>
              <a:rPr lang="en-US" sz="1800" b="0" i="0" u="none" strike="noStrike" baseline="0" dirty="0">
                <a:solidFill>
                  <a:srgbClr val="403F41"/>
                </a:solidFill>
                <a:latin typeface="MillerDisplay"/>
              </a:rPr>
              <a:t> that appeared in 1888. It shows how water from the Nile River was pumped to sustain agriculture in the arid surrounding farmland. Once in place, the Egyptian has only to oversee the complex gearing and system of sluices powered by an ox.</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13</a:t>
            </a:fld>
            <a:endParaRPr lang="en-US"/>
          </a:p>
        </p:txBody>
      </p:sp>
    </p:spTree>
    <p:extLst>
      <p:ext uri="{BB962C8B-B14F-4D97-AF65-F5344CB8AC3E}">
        <p14:creationId xmlns:p14="http://schemas.microsoft.com/office/powerpoint/2010/main" val="477027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03F41"/>
                </a:solidFill>
                <a:latin typeface="MillerDisplay"/>
              </a:rPr>
              <a:t>Limits of Land Reform in Indonesia (2018) </a:t>
            </a:r>
            <a:r>
              <a:rPr lang="en-US" sz="1800" b="0" i="0" u="none" strike="noStrike" baseline="0" dirty="0">
                <a:solidFill>
                  <a:srgbClr val="403F41"/>
                </a:solidFill>
                <a:latin typeface="MillerDisplay"/>
              </a:rPr>
              <a:t>In 2013, the Indonesian government promised to provide ownership certificates to state forest lands. However, by refusing to give licenses to farm cleared land like the one pictured here in Sulawesi if there is any dispute over ownership, Indonesia has distributed less than ten percent of the promised 12.7 million hectares.</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14</a:t>
            </a:fld>
            <a:endParaRPr lang="en-US"/>
          </a:p>
        </p:txBody>
      </p:sp>
    </p:spTree>
    <p:extLst>
      <p:ext uri="{BB962C8B-B14F-4D97-AF65-F5344CB8AC3E}">
        <p14:creationId xmlns:p14="http://schemas.microsoft.com/office/powerpoint/2010/main" val="3945373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03F41"/>
                </a:solidFill>
                <a:latin typeface="MillerDisplay"/>
              </a:rPr>
              <a:t>Drying Cocoa Beans in Gold Coast </a:t>
            </a:r>
            <a:r>
              <a:rPr lang="en-US" sz="1800" b="0" i="0" u="none" strike="noStrike" baseline="0" dirty="0">
                <a:solidFill>
                  <a:srgbClr val="403F41"/>
                </a:solidFill>
                <a:latin typeface="MillerDisplay"/>
              </a:rPr>
              <a:t>This photo dates from the colonial era when Gold Coast was the world’s largest producer of cocoa. Cocoa beans are picked from the tree by hand to avoid crushing the beans. They are then covered in plantain leaves and left to ferment for 3–9 days as is shown here. The beans are then sundried usually on a raised bamboo platform for 7–10 days; they must be stirred hourly, by hand. The high volume of manual labor and the availability of land has enabled small farmers to remain in control of the cocoa crop.</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15</a:t>
            </a:fld>
            <a:endParaRPr lang="en-US"/>
          </a:p>
        </p:txBody>
      </p:sp>
    </p:spTree>
    <p:extLst>
      <p:ext uri="{BB962C8B-B14F-4D97-AF65-F5344CB8AC3E}">
        <p14:creationId xmlns:p14="http://schemas.microsoft.com/office/powerpoint/2010/main" val="16565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03F41"/>
                </a:solidFill>
                <a:latin typeface="MillerDisplay"/>
              </a:rPr>
              <a:t>Rwandan Silk Rearing (2020) </a:t>
            </a:r>
            <a:r>
              <a:rPr lang="en-US" sz="1800" b="0" i="0" u="none" strike="noStrike" baseline="0" dirty="0">
                <a:solidFill>
                  <a:srgbClr val="403F41"/>
                </a:solidFill>
                <a:latin typeface="MillerDisplay"/>
              </a:rPr>
              <a:t>This photograph of Rwandan Pierre </a:t>
            </a:r>
            <a:r>
              <a:rPr lang="en-US" sz="1800" b="0" i="0" u="none" strike="noStrike" baseline="0" dirty="0" err="1">
                <a:solidFill>
                  <a:srgbClr val="403F41"/>
                </a:solidFill>
                <a:latin typeface="MillerDisplay"/>
              </a:rPr>
              <a:t>Kanjarwanda</a:t>
            </a:r>
            <a:r>
              <a:rPr lang="en-US" sz="1800" b="0" i="0" u="none" strike="noStrike" baseline="0" dirty="0">
                <a:solidFill>
                  <a:srgbClr val="403F41"/>
                </a:solidFill>
                <a:latin typeface="MillerDisplay"/>
              </a:rPr>
              <a:t> (b. 1973) feeding mulberry leaves to silkworms comes thanks to an investment in sericulture by a partnership of the United Nations’ International Fund for Agricultural Development (IFAD) and the government of Rwanda. Five-thousand farmers are now linked to manufacturers in South Korea to provide a cash crop to former subsistence farmers.</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16</a:t>
            </a:fld>
            <a:endParaRPr lang="en-US"/>
          </a:p>
        </p:txBody>
      </p:sp>
    </p:spTree>
    <p:extLst>
      <p:ext uri="{BB962C8B-B14F-4D97-AF65-F5344CB8AC3E}">
        <p14:creationId xmlns:p14="http://schemas.microsoft.com/office/powerpoint/2010/main" val="758491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03F41"/>
                </a:solidFill>
                <a:latin typeface="MillerDisplay"/>
              </a:rPr>
              <a:t>Map 10.4 </a:t>
            </a:r>
            <a:r>
              <a:rPr lang="en-US" sz="1800" b="0" i="0" u="none" strike="noStrike" baseline="0" dirty="0">
                <a:solidFill>
                  <a:srgbClr val="403F41"/>
                </a:solidFill>
                <a:latin typeface="MillerDisplay"/>
              </a:rPr>
              <a:t>This provocative map produced by the World Food Program (https://www.wfp.org/) that operates under the aegis of the United Nations illustrates the geography of hunger and the lingering gap between rich and poor nations. It points to where the most vulnerable people are concentrated. </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17</a:t>
            </a:fld>
            <a:endParaRPr lang="en-US"/>
          </a:p>
        </p:txBody>
      </p:sp>
    </p:spTree>
    <p:extLst>
      <p:ext uri="{BB962C8B-B14F-4D97-AF65-F5344CB8AC3E}">
        <p14:creationId xmlns:p14="http://schemas.microsoft.com/office/powerpoint/2010/main" val="2553011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57585A"/>
                </a:solidFill>
                <a:latin typeface="MillerDisplay"/>
              </a:rPr>
              <a:t>Incan Agricultural Terraces Found all over the Andes Mountains, stepped irrigation systems increased the amount of arable land and allowed different crops to be grown because the mountain sides got more intense sunlight for longer than the valley floors. The terraced steps also facilitated irrigation by conserving scarce water resources and resisting erosion. In parts of the region, the systems are still in use after more than 500 years.</a:t>
            </a:r>
            <a:endParaRPr lang="en-IN" b="0" dirty="0"/>
          </a:p>
        </p:txBody>
      </p:sp>
      <p:sp>
        <p:nvSpPr>
          <p:cNvPr id="4" name="Slide Number Placeholder 3"/>
          <p:cNvSpPr>
            <a:spLocks noGrp="1"/>
          </p:cNvSpPr>
          <p:nvPr>
            <p:ph type="sldNum" sz="quarter" idx="5"/>
          </p:nvPr>
        </p:nvSpPr>
        <p:spPr/>
        <p:txBody>
          <a:bodyPr/>
          <a:lstStyle/>
          <a:p>
            <a:fld id="{556C0744-2FEF-4441-821D-70180A370937}" type="slidenum">
              <a:rPr lang="en-US" smtClean="0"/>
              <a:t>2</a:t>
            </a:fld>
            <a:endParaRPr lang="en-US"/>
          </a:p>
        </p:txBody>
      </p:sp>
    </p:spTree>
    <p:extLst>
      <p:ext uri="{BB962C8B-B14F-4D97-AF65-F5344CB8AC3E}">
        <p14:creationId xmlns:p14="http://schemas.microsoft.com/office/powerpoint/2010/main" val="1385483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03F41"/>
                </a:solidFill>
                <a:latin typeface="MillerDisplay"/>
              </a:rPr>
              <a:t>The “Three Sisters”: Maize, Squash, and Beans </a:t>
            </a:r>
            <a:r>
              <a:rPr lang="en-US" sz="1800" b="0" i="0" u="none" strike="noStrike" baseline="0" dirty="0">
                <a:solidFill>
                  <a:srgbClr val="403F41"/>
                </a:solidFill>
                <a:latin typeface="MillerDisplay"/>
              </a:rPr>
              <a:t>Planted together across most of the western hemisphere, these three crops are complementary. The corn acts as a trellis for the beans to climb while the beans pull nitrogen from the air that helps the other two grow. The squash provides ground cover and acts as mulch to limit weeds; its prickly leaves help to repel small animals. This agricultural system could easily be adapted to different environmental conditions.</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3</a:t>
            </a:fld>
            <a:endParaRPr lang="en-US"/>
          </a:p>
        </p:txBody>
      </p:sp>
    </p:spTree>
    <p:extLst>
      <p:ext uri="{BB962C8B-B14F-4D97-AF65-F5344CB8AC3E}">
        <p14:creationId xmlns:p14="http://schemas.microsoft.com/office/powerpoint/2010/main" val="1278913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03F41"/>
                </a:solidFill>
                <a:latin typeface="MillerDisplay"/>
              </a:rPr>
              <a:t>Rice Paddies </a:t>
            </a:r>
            <a:r>
              <a:rPr lang="en-US" sz="1800" b="0" i="0" u="none" strike="noStrike" baseline="0" dirty="0">
                <a:solidFill>
                  <a:srgbClr val="403F41"/>
                </a:solidFill>
                <a:latin typeface="MillerDisplay"/>
              </a:rPr>
              <a:t>This 2015 photo by Stephen Shaver/UPI is from a rice paddy north of Beijing, China. Hunched over, these women tend the delicate shoots while ankle-deep in muddy water. Rice requires backbreaking labor to plant, weed, and harvest along with large-scale cooperative work to upkeep the irrigation system.</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4</a:t>
            </a:fld>
            <a:endParaRPr lang="en-US"/>
          </a:p>
        </p:txBody>
      </p:sp>
    </p:spTree>
    <p:extLst>
      <p:ext uri="{BB962C8B-B14F-4D97-AF65-F5344CB8AC3E}">
        <p14:creationId xmlns:p14="http://schemas.microsoft.com/office/powerpoint/2010/main" val="2330955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03F41"/>
                </a:solidFill>
                <a:latin typeface="MillerDisplay"/>
              </a:rPr>
              <a:t>Map 10.1 </a:t>
            </a:r>
            <a:r>
              <a:rPr lang="en-US" sz="1800" b="0" i="0" u="none" strike="noStrike" baseline="0" dirty="0">
                <a:solidFill>
                  <a:srgbClr val="403F41"/>
                </a:solidFill>
                <a:latin typeface="MillerDisplay"/>
              </a:rPr>
              <a:t>This map demonstrates the variety of agricultural systems and how rare developed agricultural practice was. A startling percentage of land was devoted to livestock raising or herding which provided a relatively small amount of the calories consumed by humanity. </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5</a:t>
            </a:fld>
            <a:endParaRPr lang="en-US"/>
          </a:p>
        </p:txBody>
      </p:sp>
    </p:spTree>
    <p:extLst>
      <p:ext uri="{BB962C8B-B14F-4D97-AF65-F5344CB8AC3E}">
        <p14:creationId xmlns:p14="http://schemas.microsoft.com/office/powerpoint/2010/main" val="2046051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03F41"/>
                </a:solidFill>
                <a:latin typeface="MillerDisplay"/>
              </a:rPr>
              <a:t>Bruegel’s The Harvesters (1565) </a:t>
            </a:r>
            <a:r>
              <a:rPr lang="en-US" sz="1800" b="0" i="0" u="none" strike="noStrike" baseline="0" dirty="0">
                <a:solidFill>
                  <a:srgbClr val="403F41"/>
                </a:solidFill>
                <a:latin typeface="MillerDisplay"/>
              </a:rPr>
              <a:t>In this painting commissioned by a merchant for his home, Pieter Bruegel (c. 1525–1569) the elder depicts the July–August grain harvest in his native Netherlands. It shows the gendered division of the various tasks, iron tools as well as a well-earned break from this time-sensitive hard labor.</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6</a:t>
            </a:fld>
            <a:endParaRPr lang="en-US"/>
          </a:p>
        </p:txBody>
      </p:sp>
    </p:spTree>
    <p:extLst>
      <p:ext uri="{BB962C8B-B14F-4D97-AF65-F5344CB8AC3E}">
        <p14:creationId xmlns:p14="http://schemas.microsoft.com/office/powerpoint/2010/main" val="3372791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03F41"/>
                </a:solidFill>
                <a:latin typeface="MillerDisplay"/>
              </a:rPr>
              <a:t>Tractor Pulling a McCormick-Deering Combine </a:t>
            </a:r>
            <a:r>
              <a:rPr lang="en-US" sz="1800" b="0" i="0" u="none" strike="noStrike" baseline="0" dirty="0">
                <a:solidFill>
                  <a:srgbClr val="403F41"/>
                </a:solidFill>
                <a:latin typeface="MillerDisplay"/>
              </a:rPr>
              <a:t>American Cyrus Hall McCormick (1809–1884) among others patented a mechanical reaper pulled by teams of horses in the early 1830s. Without the need to have as much labor for harvest, individual farms could grow larger. This reaper became ever more efficient and additional tasks were added to make it a combine. The McCormick- Deering engine would soon become the flagship model for a new amalgamated firm: International Harvester. This model from the early twentieth century drew motive and operational power from a gasoline </a:t>
            </a:r>
            <a:r>
              <a:rPr lang="en-US" sz="1800" b="0" i="0" u="none" strike="noStrike" baseline="0" dirty="0" err="1">
                <a:solidFill>
                  <a:srgbClr val="403F41"/>
                </a:solidFill>
                <a:latin typeface="MillerDisplay"/>
              </a:rPr>
              <a:t>Farmall</a:t>
            </a:r>
            <a:r>
              <a:rPr lang="en-US" sz="1800" b="0" i="0" u="none" strike="noStrike" baseline="0" dirty="0">
                <a:solidFill>
                  <a:srgbClr val="403F41"/>
                </a:solidFill>
                <a:latin typeface="MillerDisplay"/>
              </a:rPr>
              <a:t> tractor hitched in front.</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7</a:t>
            </a:fld>
            <a:endParaRPr lang="en-US"/>
          </a:p>
        </p:txBody>
      </p:sp>
    </p:spTree>
    <p:extLst>
      <p:ext uri="{BB962C8B-B14F-4D97-AF65-F5344CB8AC3E}">
        <p14:creationId xmlns:p14="http://schemas.microsoft.com/office/powerpoint/2010/main" val="3725128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03F41"/>
                </a:solidFill>
                <a:latin typeface="MillerDisplay"/>
              </a:rPr>
              <a:t>Figure 10.1 </a:t>
            </a:r>
            <a:r>
              <a:rPr lang="en-US" sz="1800" b="0" i="0" u="none" strike="noStrike" baseline="0" dirty="0">
                <a:solidFill>
                  <a:srgbClr val="403F41"/>
                </a:solidFill>
                <a:latin typeface="MillerDisplay"/>
              </a:rPr>
              <a:t>The information in this chart compiled by Our World in Data (https:// ourworldindata.org/) illustrates humanity’s dependence on synthetic chemical fertilizers to support population growth. In 2015, just over half of global population could be supported without them. </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8</a:t>
            </a:fld>
            <a:endParaRPr lang="en-US"/>
          </a:p>
        </p:txBody>
      </p:sp>
    </p:spTree>
    <p:extLst>
      <p:ext uri="{BB962C8B-B14F-4D97-AF65-F5344CB8AC3E}">
        <p14:creationId xmlns:p14="http://schemas.microsoft.com/office/powerpoint/2010/main" val="3584646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403F41"/>
                </a:solidFill>
                <a:latin typeface="MillerDisplay"/>
              </a:rPr>
              <a:t>Map 10.2 </a:t>
            </a:r>
            <a:r>
              <a:rPr lang="en-US" sz="1800" b="0" i="0" u="none" strike="noStrike" baseline="0" dirty="0">
                <a:solidFill>
                  <a:srgbClr val="403F41"/>
                </a:solidFill>
                <a:latin typeface="MillerDisplay"/>
              </a:rPr>
              <a:t>The Green Revolution has had a global impact, but its benefits are highly concentrated in North America, Europe and East and Southeast Asia. Research into other crops is ongoing in many other parts of the world, but the results have not been as impressive perhaps because of the lack of ability to purchase the new seeds and fertilizers or to set up irrigation. Since 1995, other areas have joined these pioneers. </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9</a:t>
            </a:fld>
            <a:endParaRPr lang="en-US"/>
          </a:p>
        </p:txBody>
      </p:sp>
    </p:spTree>
    <p:extLst>
      <p:ext uri="{BB962C8B-B14F-4D97-AF65-F5344CB8AC3E}">
        <p14:creationId xmlns:p14="http://schemas.microsoft.com/office/powerpoint/2010/main" val="16595355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0575" y="586409"/>
            <a:ext cx="11317356" cy="566530"/>
          </a:xfrm>
          <a:prstGeom prst="rect">
            <a:avLst/>
          </a:prstGeom>
        </p:spPr>
        <p:txBody>
          <a:bodyPr vert="horz" lIns="91440" tIns="45720" rIns="91440" bIns="45720" rtlCol="0" anchor="t">
            <a:normAutofit/>
          </a:bodyPr>
          <a:lstStyle>
            <a:lvl1pPr algn="ctr">
              <a:defRPr sz="3600" b="1" i="1"/>
            </a:lvl1pPr>
          </a:lstStyle>
          <a:p>
            <a:r>
              <a:rPr lang="en-US" dirty="0"/>
              <a:t>Title</a:t>
            </a:r>
          </a:p>
        </p:txBody>
      </p:sp>
      <p:sp>
        <p:nvSpPr>
          <p:cNvPr id="11" name="Text Placeholder 10"/>
          <p:cNvSpPr>
            <a:spLocks noGrp="1"/>
          </p:cNvSpPr>
          <p:nvPr>
            <p:ph type="body" sz="quarter" idx="11"/>
          </p:nvPr>
        </p:nvSpPr>
        <p:spPr>
          <a:xfrm>
            <a:off x="450851" y="1152525"/>
            <a:ext cx="11317816" cy="477838"/>
          </a:xfrm>
          <a:prstGeom prst="rect">
            <a:avLst/>
          </a:prstGeom>
        </p:spPr>
        <p:txBody>
          <a:bodyPr/>
          <a:lstStyle>
            <a:lvl1pPr marL="0" indent="0" algn="ctr">
              <a:buNone/>
              <a:defRPr sz="2400">
                <a:solidFill>
                  <a:srgbClr val="1F497D"/>
                </a:solidFill>
              </a:defRPr>
            </a:lvl1pPr>
          </a:lstStyle>
          <a:p>
            <a:pPr lvl="0"/>
            <a:r>
              <a:rPr lang="en-US"/>
              <a:t>Edit Master text styles</a:t>
            </a:r>
          </a:p>
        </p:txBody>
      </p:sp>
      <p:sp>
        <p:nvSpPr>
          <p:cNvPr id="6" name="Picture Placeholder 5"/>
          <p:cNvSpPr>
            <a:spLocks noGrp="1"/>
          </p:cNvSpPr>
          <p:nvPr>
            <p:ph type="pic" sz="quarter" idx="10"/>
          </p:nvPr>
        </p:nvSpPr>
        <p:spPr>
          <a:xfrm>
            <a:off x="3710609" y="1808921"/>
            <a:ext cx="4770784" cy="4283766"/>
          </a:xfrm>
          <a:prstGeom prst="rect">
            <a:avLst/>
          </a:prstGeom>
        </p:spPr>
        <p:txBody>
          <a:bodyPr/>
          <a:lstStyle/>
          <a:p>
            <a:r>
              <a:rPr lang="en-US"/>
              <a:t>Click icon to add picture</a:t>
            </a:r>
            <a:endParaRPr lang="en-US" dirty="0"/>
          </a:p>
        </p:txBody>
      </p:sp>
      <p:pic>
        <p:nvPicPr>
          <p:cNvPr id="5" name="Picture 4" descr="Oxford University Press logo">
            <a:extLst>
              <a:ext uri="{FF2B5EF4-FFF2-40B4-BE49-F238E27FC236}">
                <a16:creationId xmlns:a16="http://schemas.microsoft.com/office/drawing/2014/main" id="{8590439F-3AAE-4FE6-B28E-69B3789AD63F}"/>
              </a:ext>
            </a:extLst>
          </p:cNvPr>
          <p:cNvPicPr>
            <a:picLocks noChangeAspect="1"/>
          </p:cNvPicPr>
          <p:nvPr userDrawn="1"/>
        </p:nvPicPr>
        <p:blipFill>
          <a:blip r:embed="rId2"/>
          <a:stretch>
            <a:fillRect/>
          </a:stretch>
        </p:blipFill>
        <p:spPr>
          <a:xfrm>
            <a:off x="0" y="5976152"/>
            <a:ext cx="2505812" cy="881848"/>
          </a:xfrm>
          <a:prstGeom prst="rect">
            <a:avLst/>
          </a:prstGeom>
        </p:spPr>
      </p:pic>
    </p:spTree>
    <p:extLst>
      <p:ext uri="{BB962C8B-B14F-4D97-AF65-F5344CB8AC3E}">
        <p14:creationId xmlns:p14="http://schemas.microsoft.com/office/powerpoint/2010/main" val="1804650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887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Tree>
    <p:extLst>
      <p:ext uri="{BB962C8B-B14F-4D97-AF65-F5344CB8AC3E}">
        <p14:creationId xmlns:p14="http://schemas.microsoft.com/office/powerpoint/2010/main" val="438668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EB49-10B0-434E-B9A9-AEEABF0BE468}"/>
              </a:ext>
            </a:extLst>
          </p:cNvPr>
          <p:cNvSpPr>
            <a:spLocks noGrp="1"/>
          </p:cNvSpPr>
          <p:nvPr>
            <p:ph type="title"/>
          </p:nvPr>
        </p:nvSpPr>
        <p:spPr/>
        <p:txBody>
          <a:bodyPr/>
          <a:lstStyle/>
          <a:p>
            <a:r>
              <a:rPr lang="en-US"/>
              <a:t>Click to edit Master title style</a:t>
            </a:r>
          </a:p>
        </p:txBody>
      </p:sp>
      <p:sp>
        <p:nvSpPr>
          <p:cNvPr id="4" name="Table Placeholder 3">
            <a:extLst>
              <a:ext uri="{FF2B5EF4-FFF2-40B4-BE49-F238E27FC236}">
                <a16:creationId xmlns:a16="http://schemas.microsoft.com/office/drawing/2014/main" id="{143F8EF5-4C16-48DE-A586-E7CCF94F9F03}"/>
              </a:ext>
            </a:extLst>
          </p:cNvPr>
          <p:cNvSpPr>
            <a:spLocks noGrp="1"/>
          </p:cNvSpPr>
          <p:nvPr>
            <p:ph type="tbl" sz="quarter" idx="10"/>
          </p:nvPr>
        </p:nvSpPr>
        <p:spPr>
          <a:xfrm>
            <a:off x="1366838" y="808037"/>
            <a:ext cx="9759950" cy="5045832"/>
          </a:xfrm>
        </p:spPr>
        <p:txBody>
          <a:bodyPr/>
          <a:lstStyle/>
          <a:p>
            <a:endParaRPr lang="en-US"/>
          </a:p>
        </p:txBody>
      </p:sp>
      <p:sp>
        <p:nvSpPr>
          <p:cNvPr id="6" name="Text Placeholder 5">
            <a:extLst>
              <a:ext uri="{FF2B5EF4-FFF2-40B4-BE49-F238E27FC236}">
                <a16:creationId xmlns:a16="http://schemas.microsoft.com/office/drawing/2014/main" id="{F24482F5-5C68-40F1-BAC8-3387D676EB94}"/>
              </a:ext>
            </a:extLst>
          </p:cNvPr>
          <p:cNvSpPr>
            <a:spLocks noGrp="1"/>
          </p:cNvSpPr>
          <p:nvPr>
            <p:ph type="body" sz="quarter" idx="11"/>
          </p:nvPr>
        </p:nvSpPr>
        <p:spPr>
          <a:xfrm>
            <a:off x="1366838" y="5973510"/>
            <a:ext cx="9759950" cy="503490"/>
          </a:xfrm>
        </p:spPr>
        <p:txBody>
          <a:bodyPr>
            <a:no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408717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1A7EB-3577-43FD-9B2D-BCEA4F83C945}"/>
              </a:ext>
            </a:extLst>
          </p:cNvPr>
          <p:cNvSpPr>
            <a:spLocks noGrp="1"/>
          </p:cNvSpPr>
          <p:nvPr>
            <p:ph type="title"/>
          </p:nvPr>
        </p:nvSpPr>
        <p:spPr/>
        <p:txBody>
          <a:bodyPr/>
          <a:lstStyle/>
          <a:p>
            <a:r>
              <a:rPr lang="en-US" dirty="0"/>
              <a:t>Click to edit Master title style</a:t>
            </a:r>
          </a:p>
        </p:txBody>
      </p:sp>
      <p:sp>
        <p:nvSpPr>
          <p:cNvPr id="4" name="Picture Placeholder 3">
            <a:extLst>
              <a:ext uri="{FF2B5EF4-FFF2-40B4-BE49-F238E27FC236}">
                <a16:creationId xmlns:a16="http://schemas.microsoft.com/office/drawing/2014/main" id="{F94AFEAB-6CC2-4F6A-8644-10935AED3A26}"/>
              </a:ext>
            </a:extLst>
          </p:cNvPr>
          <p:cNvSpPr>
            <a:spLocks noGrp="1"/>
          </p:cNvSpPr>
          <p:nvPr>
            <p:ph type="pic" sz="quarter" idx="10"/>
          </p:nvPr>
        </p:nvSpPr>
        <p:spPr>
          <a:xfrm>
            <a:off x="111096" y="512748"/>
            <a:ext cx="11947020" cy="6076059"/>
          </a:xfrm>
        </p:spPr>
        <p:txBody>
          <a:bodyPr/>
          <a:lstStyle/>
          <a:p>
            <a:endParaRPr lang="en-US"/>
          </a:p>
        </p:txBody>
      </p:sp>
    </p:spTree>
    <p:extLst>
      <p:ext uri="{BB962C8B-B14F-4D97-AF65-F5344CB8AC3E}">
        <p14:creationId xmlns:p14="http://schemas.microsoft.com/office/powerpoint/2010/main" val="354431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EB49-10B0-434E-B9A9-AEEABF0BE468}"/>
              </a:ext>
            </a:extLst>
          </p:cNvPr>
          <p:cNvSpPr>
            <a:spLocks noGrp="1"/>
          </p:cNvSpPr>
          <p:nvPr>
            <p:ph type="title"/>
          </p:nvPr>
        </p:nvSpPr>
        <p:spPr/>
        <p:txBody>
          <a:bodyPr/>
          <a:lstStyle/>
          <a:p>
            <a:r>
              <a:rPr lang="en-US"/>
              <a:t>Click to edit Master title style</a:t>
            </a:r>
          </a:p>
        </p:txBody>
      </p:sp>
      <p:sp>
        <p:nvSpPr>
          <p:cNvPr id="4" name="Table Placeholder 3">
            <a:extLst>
              <a:ext uri="{FF2B5EF4-FFF2-40B4-BE49-F238E27FC236}">
                <a16:creationId xmlns:a16="http://schemas.microsoft.com/office/drawing/2014/main" id="{143F8EF5-4C16-48DE-A586-E7CCF94F9F03}"/>
              </a:ext>
            </a:extLst>
          </p:cNvPr>
          <p:cNvSpPr>
            <a:spLocks noGrp="1"/>
          </p:cNvSpPr>
          <p:nvPr>
            <p:ph type="tbl" sz="quarter" idx="10"/>
          </p:nvPr>
        </p:nvSpPr>
        <p:spPr>
          <a:xfrm>
            <a:off x="1366838" y="808037"/>
            <a:ext cx="9759950" cy="5045832"/>
          </a:xfrm>
        </p:spPr>
        <p:txBody>
          <a:bodyPr/>
          <a:lstStyle/>
          <a:p>
            <a:endParaRPr lang="en-US"/>
          </a:p>
        </p:txBody>
      </p:sp>
      <p:sp>
        <p:nvSpPr>
          <p:cNvPr id="6" name="Text Placeholder 5">
            <a:extLst>
              <a:ext uri="{FF2B5EF4-FFF2-40B4-BE49-F238E27FC236}">
                <a16:creationId xmlns:a16="http://schemas.microsoft.com/office/drawing/2014/main" id="{F24482F5-5C68-40F1-BAC8-3387D676EB94}"/>
              </a:ext>
            </a:extLst>
          </p:cNvPr>
          <p:cNvSpPr>
            <a:spLocks noGrp="1"/>
          </p:cNvSpPr>
          <p:nvPr>
            <p:ph type="body" sz="quarter" idx="11"/>
          </p:nvPr>
        </p:nvSpPr>
        <p:spPr>
          <a:xfrm>
            <a:off x="1366838" y="5973510"/>
            <a:ext cx="9759950" cy="503490"/>
          </a:xfrm>
        </p:spPr>
        <p:txBody>
          <a:bodyPr>
            <a:no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5310350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ti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E61D60-431D-4A54-BAD5-CA1C8D6D754C}"/>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822" y="2792"/>
            <a:ext cx="12191178" cy="6858137"/>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0"/>
            <a:r>
              <a:rPr lang="en-US" dirty="0"/>
              <a:t>Click to edit Master text styles</a:t>
            </a:r>
          </a:p>
        </p:txBody>
      </p:sp>
      <p:sp>
        <p:nvSpPr>
          <p:cNvPr id="9" name="TextBox 8"/>
          <p:cNvSpPr txBox="1">
            <a:spLocks noChangeArrowheads="1"/>
          </p:cNvSpPr>
          <p:nvPr userDrawn="1"/>
        </p:nvSpPr>
        <p:spPr bwMode="auto">
          <a:xfrm>
            <a:off x="10363435" y="6605739"/>
            <a:ext cx="1827743" cy="246221"/>
          </a:xfrm>
          <a:prstGeom prst="rect">
            <a:avLst/>
          </a:prstGeom>
          <a:noFill/>
          <a:ln>
            <a:noFill/>
          </a:ln>
        </p:spPr>
        <p:txBody>
          <a:bodyPr wrap="none">
            <a:spAutoFit/>
          </a:bodyPr>
          <a:lstStyle>
            <a:lvl1pPr>
              <a:defRPr sz="2400" b="1">
                <a:solidFill>
                  <a:schemeClr val="bg2"/>
                </a:solidFill>
                <a:latin typeface="Times New Roman" panose="02020603050405020304" pitchFamily="18" charset="0"/>
                <a:ea typeface="ＭＳ Ｐゴシック" panose="020B0600070205080204" pitchFamily="34" charset="-128"/>
              </a:defRPr>
            </a:lvl1pPr>
            <a:lvl2pPr marL="742950" indent="-285750">
              <a:defRPr sz="2400" b="1">
                <a:solidFill>
                  <a:schemeClr val="bg2"/>
                </a:solidFill>
                <a:latin typeface="Times New Roman" panose="02020603050405020304" pitchFamily="18" charset="0"/>
                <a:ea typeface="ＭＳ Ｐゴシック" panose="020B0600070205080204" pitchFamily="34" charset="-128"/>
              </a:defRPr>
            </a:lvl2pPr>
            <a:lvl3pPr marL="1143000" indent="-228600">
              <a:defRPr sz="2400" b="1">
                <a:solidFill>
                  <a:schemeClr val="bg2"/>
                </a:solidFill>
                <a:latin typeface="Times New Roman" panose="02020603050405020304" pitchFamily="18" charset="0"/>
                <a:ea typeface="ＭＳ Ｐゴシック" panose="020B0600070205080204" pitchFamily="34" charset="-128"/>
              </a:defRPr>
            </a:lvl3pPr>
            <a:lvl4pPr marL="1600200" indent="-228600">
              <a:defRPr sz="2400" b="1">
                <a:solidFill>
                  <a:schemeClr val="bg2"/>
                </a:solidFill>
                <a:latin typeface="Times New Roman" panose="02020603050405020304" pitchFamily="18" charset="0"/>
                <a:ea typeface="ＭＳ Ｐゴシック" panose="020B0600070205080204" pitchFamily="34" charset="-128"/>
              </a:defRPr>
            </a:lvl4pPr>
            <a:lvl5pPr marL="2057400" indent="-228600">
              <a:defRPr sz="2400" b="1">
                <a:solidFill>
                  <a:schemeClr val="bg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9pPr>
          </a:lstStyle>
          <a:p>
            <a:pPr algn="r" eaLnBrk="1" hangingPunct="1">
              <a:defRPr/>
            </a:pPr>
            <a:r>
              <a:rPr lang="en-US" altLang="en-US" sz="1000" b="0" dirty="0">
                <a:solidFill>
                  <a:schemeClr val="tx1"/>
                </a:solidFill>
                <a:latin typeface="+mj-lt"/>
                <a:cs typeface="Arial" panose="020B0604020202020204" pitchFamily="34" charset="0"/>
              </a:rPr>
              <a:t>© 2023 Oxford University Press</a:t>
            </a:r>
          </a:p>
        </p:txBody>
      </p:sp>
    </p:spTree>
    <p:extLst>
      <p:ext uri="{BB962C8B-B14F-4D97-AF65-F5344CB8AC3E}">
        <p14:creationId xmlns:p14="http://schemas.microsoft.com/office/powerpoint/2010/main" val="839490661"/>
      </p:ext>
    </p:extLst>
  </p:cSld>
  <p:clrMap bg1="lt1" tx1="dk1" bg2="lt2" tx2="dk2" accent1="accent1" accent2="accent2" accent3="accent3" accent4="accent4" accent5="accent5" accent6="accent6" hlink="hlink" folHlink="folHlink"/>
  <p:sldLayoutIdLst>
    <p:sldLayoutId id="2147483673" r:id="rId1"/>
    <p:sldLayoutId id="2147483652" r:id="rId2"/>
    <p:sldLayoutId id="2147483654" r:id="rId3"/>
    <p:sldLayoutId id="2147483678" r:id="rId4"/>
  </p:sldLayoutIdLst>
  <p:txStyles>
    <p:titleStyle>
      <a:lvl1pPr algn="ctr" defTabSz="914400" rtl="0" eaLnBrk="1" latinLnBrk="0" hangingPunct="1">
        <a:spcBef>
          <a:spcPct val="0"/>
        </a:spcBef>
        <a:buNone/>
        <a:defRPr sz="360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369332"/>
          </a:xfrm>
          <a:prstGeom prst="rect">
            <a:avLst/>
          </a:prstGeom>
          <a:solidFill>
            <a:srgbClr val="001A47"/>
          </a:solidFill>
        </p:spPr>
        <p:txBody>
          <a:bodyPr vert="horz" lIns="91440" tIns="45720" rIns="91440" bIns="45720" rtlCol="0" anchor="t" anchorCtr="0">
            <a:spAutoFit/>
          </a:bodyPr>
          <a:lstStyle/>
          <a:p>
            <a:r>
              <a:rPr lang="en-US" dirty="0"/>
              <a:t>Click to edit Master title style</a:t>
            </a:r>
          </a:p>
        </p:txBody>
      </p:sp>
      <p:sp>
        <p:nvSpPr>
          <p:cNvPr id="4" name="Text Placeholder 3">
            <a:extLst>
              <a:ext uri="{FF2B5EF4-FFF2-40B4-BE49-F238E27FC236}">
                <a16:creationId xmlns:a16="http://schemas.microsoft.com/office/drawing/2014/main" id="{98CCD7AE-E6DE-4592-894F-F3E075B9E6C8}"/>
              </a:ext>
            </a:extLst>
          </p:cNvPr>
          <p:cNvSpPr>
            <a:spLocks noGrp="1"/>
          </p:cNvSpPr>
          <p:nvPr>
            <p:ph type="body" idx="1"/>
          </p:nvPr>
        </p:nvSpPr>
        <p:spPr>
          <a:xfrm>
            <a:off x="838200" y="952107"/>
            <a:ext cx="10515600" cy="52248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B9A352A1-3B59-4F46-8B27-7104614BE002}"/>
              </a:ext>
            </a:extLst>
          </p:cNvPr>
          <p:cNvSpPr txBox="1">
            <a:spLocks noChangeArrowheads="1"/>
          </p:cNvSpPr>
          <p:nvPr userDrawn="1"/>
        </p:nvSpPr>
        <p:spPr bwMode="auto">
          <a:xfrm>
            <a:off x="10363435" y="6605739"/>
            <a:ext cx="1827743" cy="246221"/>
          </a:xfrm>
          <a:prstGeom prst="rect">
            <a:avLst/>
          </a:prstGeom>
          <a:noFill/>
          <a:ln>
            <a:noFill/>
          </a:ln>
        </p:spPr>
        <p:txBody>
          <a:bodyPr wrap="none">
            <a:spAutoFit/>
          </a:bodyPr>
          <a:lstStyle>
            <a:lvl1pPr>
              <a:defRPr sz="2400" b="1">
                <a:solidFill>
                  <a:schemeClr val="bg2"/>
                </a:solidFill>
                <a:latin typeface="Times New Roman" panose="02020603050405020304" pitchFamily="18" charset="0"/>
                <a:ea typeface="ＭＳ Ｐゴシック" panose="020B0600070205080204" pitchFamily="34" charset="-128"/>
              </a:defRPr>
            </a:lvl1pPr>
            <a:lvl2pPr marL="742950" indent="-285750">
              <a:defRPr sz="2400" b="1">
                <a:solidFill>
                  <a:schemeClr val="bg2"/>
                </a:solidFill>
                <a:latin typeface="Times New Roman" panose="02020603050405020304" pitchFamily="18" charset="0"/>
                <a:ea typeface="ＭＳ Ｐゴシック" panose="020B0600070205080204" pitchFamily="34" charset="-128"/>
              </a:defRPr>
            </a:lvl2pPr>
            <a:lvl3pPr marL="1143000" indent="-228600">
              <a:defRPr sz="2400" b="1">
                <a:solidFill>
                  <a:schemeClr val="bg2"/>
                </a:solidFill>
                <a:latin typeface="Times New Roman" panose="02020603050405020304" pitchFamily="18" charset="0"/>
                <a:ea typeface="ＭＳ Ｐゴシック" panose="020B0600070205080204" pitchFamily="34" charset="-128"/>
              </a:defRPr>
            </a:lvl3pPr>
            <a:lvl4pPr marL="1600200" indent="-228600">
              <a:defRPr sz="2400" b="1">
                <a:solidFill>
                  <a:schemeClr val="bg2"/>
                </a:solidFill>
                <a:latin typeface="Times New Roman" panose="02020603050405020304" pitchFamily="18" charset="0"/>
                <a:ea typeface="ＭＳ Ｐゴシック" panose="020B0600070205080204" pitchFamily="34" charset="-128"/>
              </a:defRPr>
            </a:lvl4pPr>
            <a:lvl5pPr marL="2057400" indent="-228600">
              <a:defRPr sz="2400" b="1">
                <a:solidFill>
                  <a:schemeClr val="bg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9pPr>
          </a:lstStyle>
          <a:p>
            <a:pPr algn="r" eaLnBrk="1" hangingPunct="1">
              <a:defRPr/>
            </a:pPr>
            <a:r>
              <a:rPr lang="en-US" altLang="en-US" sz="1000" b="0" dirty="0">
                <a:solidFill>
                  <a:schemeClr val="tx1"/>
                </a:solidFill>
                <a:latin typeface="+mj-lt"/>
                <a:cs typeface="Arial" panose="020B0604020202020204" pitchFamily="34" charset="0"/>
              </a:rPr>
              <a:t>© 2023 Oxford University Press</a:t>
            </a:r>
          </a:p>
        </p:txBody>
      </p:sp>
    </p:spTree>
    <p:extLst>
      <p:ext uri="{BB962C8B-B14F-4D97-AF65-F5344CB8AC3E}">
        <p14:creationId xmlns:p14="http://schemas.microsoft.com/office/powerpoint/2010/main" val="3579565259"/>
      </p:ext>
    </p:extLst>
  </p:cSld>
  <p:clrMap bg1="lt1" tx1="dk1" bg2="lt2" tx2="dk2" accent1="accent1" accent2="accent2" accent3="accent3" accent4="accent4" accent5="accent5" accent6="accent6" hlink="hlink" folHlink="folHlink"/>
  <p:sldLayoutIdLst>
    <p:sldLayoutId id="2147483676" r:id="rId1"/>
    <p:sldLayoutId id="2147483677" r:id="rId2"/>
  </p:sldLayoutIdLst>
  <p:txStyles>
    <p:titleStyle>
      <a:lvl1pPr algn="l" defTabSz="914400" rtl="0" eaLnBrk="1" latinLnBrk="0" hangingPunct="1">
        <a:spcBef>
          <a:spcPct val="0"/>
        </a:spcBef>
        <a:buNone/>
        <a:defRPr sz="18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575" y="586408"/>
            <a:ext cx="11317356" cy="899491"/>
          </a:xfrm>
        </p:spPr>
        <p:txBody>
          <a:bodyPr>
            <a:normAutofit fontScale="90000"/>
          </a:bodyPr>
          <a:lstStyle/>
          <a:p>
            <a:r>
              <a:rPr lang="en-US" b="1" dirty="0"/>
              <a:t>A PEOPLE’S HISTORY OF THE WORLD</a:t>
            </a:r>
            <a:br>
              <a:rPr lang="en-US" b="1" dirty="0"/>
            </a:br>
            <a:r>
              <a:rPr lang="en-US" sz="2900" b="1" dirty="0"/>
              <a:t>Since 1400</a:t>
            </a:r>
            <a:endParaRPr lang="en-US" sz="2900" b="1" i="0" dirty="0"/>
          </a:p>
        </p:txBody>
      </p:sp>
      <p:sp>
        <p:nvSpPr>
          <p:cNvPr id="4" name="Text Placeholder 3"/>
          <p:cNvSpPr>
            <a:spLocks noGrp="1"/>
          </p:cNvSpPr>
          <p:nvPr>
            <p:ph type="body" sz="quarter" idx="11"/>
          </p:nvPr>
        </p:nvSpPr>
        <p:spPr>
          <a:xfrm>
            <a:off x="450851" y="1495425"/>
            <a:ext cx="11317816" cy="477838"/>
          </a:xfrm>
        </p:spPr>
        <p:txBody>
          <a:bodyPr/>
          <a:lstStyle/>
          <a:p>
            <a:r>
              <a:rPr lang="en-US" dirty="0"/>
              <a:t>by </a:t>
            </a:r>
            <a:r>
              <a:rPr lang="pt-BR" dirty="0"/>
              <a:t>Jeff Horn</a:t>
            </a:r>
            <a:endParaRPr lang="en-US" dirty="0"/>
          </a:p>
        </p:txBody>
      </p:sp>
      <p:pic>
        <p:nvPicPr>
          <p:cNvPr id="8" name="Picture Placeholder 7" title="Cover">
            <a:extLst>
              <a:ext uri="{FF2B5EF4-FFF2-40B4-BE49-F238E27FC236}">
                <a16:creationId xmlns:a16="http://schemas.microsoft.com/office/drawing/2014/main" id="{3C56F26D-84E7-4578-9ED6-ACB6F71FF233}"/>
              </a:ext>
            </a:extLst>
          </p:cNvPr>
          <p:cNvPicPr>
            <a:picLocks noGrp="1" noChangeAspect="1"/>
          </p:cNvPicPr>
          <p:nvPr>
            <p:ph type="pic" sz="quarter" idx="10"/>
          </p:nvPr>
        </p:nvPicPr>
        <p:blipFill>
          <a:blip r:embed="rId3"/>
          <a:srcRect/>
          <a:stretch/>
        </p:blipFill>
        <p:spPr>
          <a:xfrm>
            <a:off x="4258090" y="2043414"/>
            <a:ext cx="3675819" cy="4549846"/>
          </a:xfrm>
          <a:prstGeom prst="rect">
            <a:avLst/>
          </a:prstGeom>
        </p:spPr>
      </p:pic>
    </p:spTree>
    <p:extLst>
      <p:ext uri="{BB962C8B-B14F-4D97-AF65-F5344CB8AC3E}">
        <p14:creationId xmlns:p14="http://schemas.microsoft.com/office/powerpoint/2010/main" val="1360215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0"/>
            <a:ext cx="12192000" cy="646331"/>
          </a:xfrm>
        </p:spPr>
        <p:txBody>
          <a:bodyPr/>
          <a:lstStyle/>
          <a:p>
            <a:r>
              <a:rPr lang="en-US" b="1" dirty="0"/>
              <a:t>Figure 10.2 This chart was developed by Hannah Ritchie and Max </a:t>
            </a:r>
            <a:r>
              <a:rPr lang="en-US" b="1" dirty="0" err="1"/>
              <a:t>Roser</a:t>
            </a:r>
            <a:r>
              <a:rPr lang="en-US" b="1" dirty="0"/>
              <a:t> based on data from the United Nations’ Food and Agriculture Organization and made available to Our World in Data</a:t>
            </a:r>
            <a:endParaRPr lang="en-US" dirty="0"/>
          </a:p>
        </p:txBody>
      </p:sp>
      <p:pic>
        <p:nvPicPr>
          <p:cNvPr id="3" name="Picture 2" descr="A horizontal bar graph depicts the global land use for food production. The vertical axis lists land sources. The data is presented in the format, Land use: Percent, million kilometers squared, are as follows. Earth's surface. Land: 29, 149. Ocean: 71, 261. Land surface. Land: 71, 104. Glaciers: 10, 15. Barren land: 19, 28. Habitable land. Agriculture: 50, 5. Forests: 37, 39. Shrub: 11, 12. Urban and build-up land: 1, 1.5. Freshwater: 1, 1.5. Agricultural land. Livestock of meat and dairy: 77, 40. Crops: 23, 11. Global calorie supply: 18 percent from meat and dairy and 82 percent from plant-based food. Global protein supply: 37 percent from meat and dairy and 63 percent from plant-based food." title="Figure 10.2 This chart was developed by Hannah Ritchie and Max Roser based on data from the United Nations’ Food and Agriculture Organization and made available to Our World in Data">
            <a:extLst>
              <a:ext uri="{FF2B5EF4-FFF2-40B4-BE49-F238E27FC236}">
                <a16:creationId xmlns:a16="http://schemas.microsoft.com/office/drawing/2014/main" id="{66EE830C-A589-4432-9730-97B743B0E8C5}"/>
              </a:ext>
            </a:extLst>
          </p:cNvPr>
          <p:cNvPicPr>
            <a:picLocks noChangeAspect="1"/>
          </p:cNvPicPr>
          <p:nvPr/>
        </p:nvPicPr>
        <p:blipFill>
          <a:blip r:embed="rId3"/>
          <a:stretch>
            <a:fillRect/>
          </a:stretch>
        </p:blipFill>
        <p:spPr>
          <a:xfrm>
            <a:off x="1443862" y="775406"/>
            <a:ext cx="9304277" cy="5307188"/>
          </a:xfrm>
          <a:prstGeom prst="rect">
            <a:avLst/>
          </a:prstGeom>
        </p:spPr>
      </p:pic>
    </p:spTree>
    <p:extLst>
      <p:ext uri="{BB962C8B-B14F-4D97-AF65-F5344CB8AC3E}">
        <p14:creationId xmlns:p14="http://schemas.microsoft.com/office/powerpoint/2010/main" val="2172239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0"/>
            <a:ext cx="12192000" cy="646331"/>
          </a:xfrm>
        </p:spPr>
        <p:txBody>
          <a:bodyPr/>
          <a:lstStyle/>
          <a:p>
            <a:r>
              <a:rPr lang="en-US" b="1" dirty="0"/>
              <a:t>Map 10.3 This map makes clear the global flows of migrant labor during the ongoing abolition of slavery and the importance of South India and China in those movements of primarily agricultural labor.</a:t>
            </a:r>
            <a:endParaRPr lang="en-US" dirty="0"/>
          </a:p>
        </p:txBody>
      </p:sp>
      <p:pic>
        <p:nvPicPr>
          <p:cNvPr id="3" name="Picture 2" descr="A map depicts the Asian overseas migrations of indentured and free migrants from 1830s to 1919. The Indians migrated from Indian subcontinent to other places in South America, Africa, and Southeast Asia include the cities Bombay, Calcutta, Madras, and Zanzibar. Japanese migrated west from Japan to Hawaii and western North America. The Chinese migrated to Northern America, Southern America, and East Australia. The Pacific Islanders migrated to eastern Australia. The free passengers migrated to Southern Asia and eastern Africa include the cities Bombay, Calcutta, Madras, and Zanzibar. The Chinese diaspora are in Southern Asia." title="Map 10.3 This map makes clear the global flows of migrant labor during the ongoing abolition of slavery and the importance of South India and China in those movements of primarily agricultural labor.">
            <a:extLst>
              <a:ext uri="{FF2B5EF4-FFF2-40B4-BE49-F238E27FC236}">
                <a16:creationId xmlns:a16="http://schemas.microsoft.com/office/drawing/2014/main" id="{FF2DB8AB-B504-45CA-8257-A1023E32160D}"/>
              </a:ext>
            </a:extLst>
          </p:cNvPr>
          <p:cNvPicPr>
            <a:picLocks noChangeAspect="1"/>
          </p:cNvPicPr>
          <p:nvPr/>
        </p:nvPicPr>
        <p:blipFill>
          <a:blip r:embed="rId3"/>
          <a:stretch>
            <a:fillRect/>
          </a:stretch>
        </p:blipFill>
        <p:spPr>
          <a:xfrm>
            <a:off x="973565" y="720171"/>
            <a:ext cx="10244871" cy="5417658"/>
          </a:xfrm>
          <a:prstGeom prst="rect">
            <a:avLst/>
          </a:prstGeom>
        </p:spPr>
      </p:pic>
    </p:spTree>
    <p:extLst>
      <p:ext uri="{BB962C8B-B14F-4D97-AF65-F5344CB8AC3E}">
        <p14:creationId xmlns:p14="http://schemas.microsoft.com/office/powerpoint/2010/main" val="4012944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Japanese Peasants Threshing Wheat with the Semba-</a:t>
            </a:r>
            <a:r>
              <a:rPr lang="en-US" b="1" dirty="0" err="1"/>
              <a:t>koki</a:t>
            </a:r>
            <a:r>
              <a:rPr lang="en-US" b="1" dirty="0"/>
              <a:t> </a:t>
            </a:r>
            <a:endParaRPr lang="en-US" dirty="0"/>
          </a:p>
        </p:txBody>
      </p:sp>
      <p:pic>
        <p:nvPicPr>
          <p:cNvPr id="3" name="Picture 2" descr="An illustration depicts a row of spikes arranged in a horizontal beam. The bottom illustration depicts four people installing the spikes in the beam." title="Japanese Peasants Threshing Wheat with the Semba-koki ">
            <a:extLst>
              <a:ext uri="{FF2B5EF4-FFF2-40B4-BE49-F238E27FC236}">
                <a16:creationId xmlns:a16="http://schemas.microsoft.com/office/drawing/2014/main" id="{F87AA276-4350-4D0A-BE34-F1E32B3E4F71}"/>
              </a:ext>
            </a:extLst>
          </p:cNvPr>
          <p:cNvPicPr>
            <a:picLocks noChangeAspect="1"/>
          </p:cNvPicPr>
          <p:nvPr/>
        </p:nvPicPr>
        <p:blipFill>
          <a:blip r:embed="rId3"/>
          <a:stretch>
            <a:fillRect/>
          </a:stretch>
        </p:blipFill>
        <p:spPr>
          <a:xfrm>
            <a:off x="3907448" y="612849"/>
            <a:ext cx="4377105" cy="5632302"/>
          </a:xfrm>
          <a:prstGeom prst="rect">
            <a:avLst/>
          </a:prstGeom>
        </p:spPr>
      </p:pic>
    </p:spTree>
    <p:extLst>
      <p:ext uri="{BB962C8B-B14F-4D97-AF65-F5344CB8AC3E}">
        <p14:creationId xmlns:p14="http://schemas.microsoft.com/office/powerpoint/2010/main" val="261640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Irrigation in Nineteenth-Century Egypt </a:t>
            </a:r>
            <a:endParaRPr lang="en-US" dirty="0"/>
          </a:p>
        </p:txBody>
      </p:sp>
      <p:pic>
        <p:nvPicPr>
          <p:cNvPr id="3" name="Picture 2" descr="A painting depicts wells and pumping machines. The pumping machines pump water from the wells. " title="Irrigation in Nineteenth-Century Egypt ">
            <a:extLst>
              <a:ext uri="{FF2B5EF4-FFF2-40B4-BE49-F238E27FC236}">
                <a16:creationId xmlns:a16="http://schemas.microsoft.com/office/drawing/2014/main" id="{6830B773-501F-456D-BB95-5166EAD4A9B8}"/>
              </a:ext>
            </a:extLst>
          </p:cNvPr>
          <p:cNvPicPr>
            <a:picLocks noChangeAspect="1"/>
          </p:cNvPicPr>
          <p:nvPr/>
        </p:nvPicPr>
        <p:blipFill>
          <a:blip r:embed="rId3"/>
          <a:stretch>
            <a:fillRect/>
          </a:stretch>
        </p:blipFill>
        <p:spPr>
          <a:xfrm>
            <a:off x="2269950" y="686281"/>
            <a:ext cx="7652100" cy="5485438"/>
          </a:xfrm>
          <a:prstGeom prst="rect">
            <a:avLst/>
          </a:prstGeom>
        </p:spPr>
      </p:pic>
    </p:spTree>
    <p:extLst>
      <p:ext uri="{BB962C8B-B14F-4D97-AF65-F5344CB8AC3E}">
        <p14:creationId xmlns:p14="http://schemas.microsoft.com/office/powerpoint/2010/main" val="3053789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Limits of Land Reform in Indonesia (2018) </a:t>
            </a:r>
            <a:endParaRPr lang="en-US" dirty="0"/>
          </a:p>
        </p:txBody>
      </p:sp>
      <p:pic>
        <p:nvPicPr>
          <p:cNvPr id="3" name="Picture 2" descr="A photo depicts a man standing on farmland holding a sheet of paper. The paper has the seal of the Indonesian government." title="Limits of Land Reform in Indonesia (2018) ">
            <a:extLst>
              <a:ext uri="{FF2B5EF4-FFF2-40B4-BE49-F238E27FC236}">
                <a16:creationId xmlns:a16="http://schemas.microsoft.com/office/drawing/2014/main" id="{5D22A6C8-7031-4702-A53C-7B1F97CADDFD}"/>
              </a:ext>
            </a:extLst>
          </p:cNvPr>
          <p:cNvPicPr>
            <a:picLocks noChangeAspect="1"/>
          </p:cNvPicPr>
          <p:nvPr/>
        </p:nvPicPr>
        <p:blipFill>
          <a:blip r:embed="rId3"/>
          <a:stretch>
            <a:fillRect/>
          </a:stretch>
        </p:blipFill>
        <p:spPr>
          <a:xfrm>
            <a:off x="2040616" y="807400"/>
            <a:ext cx="8110768" cy="5243201"/>
          </a:xfrm>
          <a:prstGeom prst="rect">
            <a:avLst/>
          </a:prstGeom>
        </p:spPr>
      </p:pic>
    </p:spTree>
    <p:extLst>
      <p:ext uri="{BB962C8B-B14F-4D97-AF65-F5344CB8AC3E}">
        <p14:creationId xmlns:p14="http://schemas.microsoft.com/office/powerpoint/2010/main" val="3575492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Drying Cocoa Beans in Gold Coast </a:t>
            </a:r>
            <a:endParaRPr lang="en-US" dirty="0"/>
          </a:p>
        </p:txBody>
      </p:sp>
      <p:pic>
        <p:nvPicPr>
          <p:cNvPr id="3" name="Picture 2" descr="A black and white photo depicts a garden of cocoa crops. Four people sit around the seeds and crush them with their hands. On the side, there is a basket of crushed seeds powder." title="Drying Cocoa Beans in Gold Coast ">
            <a:extLst>
              <a:ext uri="{FF2B5EF4-FFF2-40B4-BE49-F238E27FC236}">
                <a16:creationId xmlns:a16="http://schemas.microsoft.com/office/drawing/2014/main" id="{819BE717-5D20-4561-AA07-3F6B3F91FF8E}"/>
              </a:ext>
            </a:extLst>
          </p:cNvPr>
          <p:cNvPicPr>
            <a:picLocks noChangeAspect="1"/>
          </p:cNvPicPr>
          <p:nvPr/>
        </p:nvPicPr>
        <p:blipFill>
          <a:blip r:embed="rId3"/>
          <a:stretch>
            <a:fillRect/>
          </a:stretch>
        </p:blipFill>
        <p:spPr>
          <a:xfrm>
            <a:off x="2372421" y="669366"/>
            <a:ext cx="7447159" cy="5519269"/>
          </a:xfrm>
          <a:prstGeom prst="rect">
            <a:avLst/>
          </a:prstGeom>
        </p:spPr>
      </p:pic>
    </p:spTree>
    <p:extLst>
      <p:ext uri="{BB962C8B-B14F-4D97-AF65-F5344CB8AC3E}">
        <p14:creationId xmlns:p14="http://schemas.microsoft.com/office/powerpoint/2010/main" val="627486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Rwandan Silk Rearing (2020) </a:t>
            </a:r>
            <a:endParaRPr lang="en-US" dirty="0"/>
          </a:p>
        </p:txBody>
      </p:sp>
      <p:pic>
        <p:nvPicPr>
          <p:cNvPr id="3" name="Picture 2" descr="A photo depicts a woman holding a basket full of leaves. On her side, there are rows of leaves arranged on a surface." title="Rwandan Silk Rearing (2020) ">
            <a:extLst>
              <a:ext uri="{FF2B5EF4-FFF2-40B4-BE49-F238E27FC236}">
                <a16:creationId xmlns:a16="http://schemas.microsoft.com/office/drawing/2014/main" id="{3798D378-2597-4D26-8D4E-CA8416324C4D}"/>
              </a:ext>
            </a:extLst>
          </p:cNvPr>
          <p:cNvPicPr>
            <a:picLocks noChangeAspect="1"/>
          </p:cNvPicPr>
          <p:nvPr/>
        </p:nvPicPr>
        <p:blipFill>
          <a:blip r:embed="rId3"/>
          <a:stretch>
            <a:fillRect/>
          </a:stretch>
        </p:blipFill>
        <p:spPr>
          <a:xfrm>
            <a:off x="2080769" y="750199"/>
            <a:ext cx="8030463" cy="5357602"/>
          </a:xfrm>
          <a:prstGeom prst="rect">
            <a:avLst/>
          </a:prstGeom>
        </p:spPr>
      </p:pic>
    </p:spTree>
    <p:extLst>
      <p:ext uri="{BB962C8B-B14F-4D97-AF65-F5344CB8AC3E}">
        <p14:creationId xmlns:p14="http://schemas.microsoft.com/office/powerpoint/2010/main" val="707525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Map 10.4 This provocative map produced by the World Food Program </a:t>
            </a:r>
            <a:endParaRPr lang="en-US" dirty="0"/>
          </a:p>
        </p:txBody>
      </p:sp>
      <p:pic>
        <p:nvPicPr>
          <p:cNvPr id="3" name="Picture 2" descr="A map depicts the percentage of world hunger in 2019. Less than 2.5 percent: northern and southern America, northeast Asia, northern Europe, and Australia. Less than 5 percent: northern Africa and western Asia. 5 to 14.9 percent: southeast Asia and northeast Africa. 15 to 24.9 percent: Northeast and western Africa and northern South America. 25 to 34.9 percent: southeast Africa, northeast Africa, and western Asia. Greater than 35 percent: southern and western Africa. The percent of Libya, Ukraine, and Greenland are not known. " title="Map 10.4 This provocative map produced by the World Food Program ">
            <a:extLst>
              <a:ext uri="{FF2B5EF4-FFF2-40B4-BE49-F238E27FC236}">
                <a16:creationId xmlns:a16="http://schemas.microsoft.com/office/drawing/2014/main" id="{121183BA-4564-4DEE-9929-73C5E4E5B1E3}"/>
              </a:ext>
            </a:extLst>
          </p:cNvPr>
          <p:cNvPicPr>
            <a:picLocks noChangeAspect="1"/>
          </p:cNvPicPr>
          <p:nvPr/>
        </p:nvPicPr>
        <p:blipFill>
          <a:blip r:embed="rId3"/>
          <a:stretch>
            <a:fillRect/>
          </a:stretch>
        </p:blipFill>
        <p:spPr>
          <a:xfrm>
            <a:off x="2170083" y="677576"/>
            <a:ext cx="7851835" cy="5502848"/>
          </a:xfrm>
          <a:prstGeom prst="rect">
            <a:avLst/>
          </a:prstGeom>
        </p:spPr>
      </p:pic>
    </p:spTree>
    <p:extLst>
      <p:ext uri="{BB962C8B-B14F-4D97-AF65-F5344CB8AC3E}">
        <p14:creationId xmlns:p14="http://schemas.microsoft.com/office/powerpoint/2010/main" val="1877316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66B0AF-3B4E-4035-A571-513BC2D051C3}"/>
              </a:ext>
            </a:extLst>
          </p:cNvPr>
          <p:cNvSpPr>
            <a:spLocks noGrp="1"/>
          </p:cNvSpPr>
          <p:nvPr>
            <p:ph type="title"/>
          </p:nvPr>
        </p:nvSpPr>
        <p:spPr/>
        <p:txBody>
          <a:bodyPr/>
          <a:lstStyle/>
          <a:p>
            <a:pPr algn="l"/>
            <a:r>
              <a:rPr lang="en-US" dirty="0">
                <a:solidFill>
                  <a:schemeClr val="bg1"/>
                </a:solidFill>
              </a:rPr>
              <a:t>3</a:t>
            </a:r>
            <a:endParaRPr lang="en-IN" dirty="0">
              <a:solidFill>
                <a:schemeClr val="bg1"/>
              </a:solidFill>
            </a:endParaRPr>
          </a:p>
        </p:txBody>
      </p:sp>
      <p:pic>
        <p:nvPicPr>
          <p:cNvPr id="3" name="Picture 2" descr="A photo of a circular terraced steps leading to a pit, which is surrounded by grassy mountain slopes.">
            <a:extLst>
              <a:ext uri="{FF2B5EF4-FFF2-40B4-BE49-F238E27FC236}">
                <a16:creationId xmlns:a16="http://schemas.microsoft.com/office/drawing/2014/main" id="{F032FF68-E2BF-48EF-B3E9-0D0BD8E2E68B}"/>
              </a:ext>
            </a:extLst>
          </p:cNvPr>
          <p:cNvPicPr>
            <a:picLocks noChangeAspect="1"/>
          </p:cNvPicPr>
          <p:nvPr/>
        </p:nvPicPr>
        <p:blipFill>
          <a:blip r:embed="rId3"/>
          <a:stretch>
            <a:fillRect/>
          </a:stretch>
        </p:blipFill>
        <p:spPr>
          <a:xfrm>
            <a:off x="2115028" y="780174"/>
            <a:ext cx="7961945" cy="5297653"/>
          </a:xfrm>
          <a:prstGeom prst="rect">
            <a:avLst/>
          </a:prstGeom>
        </p:spPr>
      </p:pic>
    </p:spTree>
    <p:extLst>
      <p:ext uri="{BB962C8B-B14F-4D97-AF65-F5344CB8AC3E}">
        <p14:creationId xmlns:p14="http://schemas.microsoft.com/office/powerpoint/2010/main" val="3361972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The “Three Sisters”: Maize, Squash, and Beans </a:t>
            </a:r>
            <a:endParaRPr lang="en-US" dirty="0"/>
          </a:p>
        </p:txBody>
      </p:sp>
      <p:pic>
        <p:nvPicPr>
          <p:cNvPr id="3" name="Picture 2" descr="A photo depicts a different types of crops planted closely one another on the ground. Some of them have just sprouted, the others are completely grown." title="The “Three Sisters”: Maize, Squash, and Beans ">
            <a:extLst>
              <a:ext uri="{FF2B5EF4-FFF2-40B4-BE49-F238E27FC236}">
                <a16:creationId xmlns:a16="http://schemas.microsoft.com/office/drawing/2014/main" id="{1EF518AE-D643-40B5-B852-54ABB06A1E0A}"/>
              </a:ext>
            </a:extLst>
          </p:cNvPr>
          <p:cNvPicPr>
            <a:picLocks noChangeAspect="1"/>
          </p:cNvPicPr>
          <p:nvPr/>
        </p:nvPicPr>
        <p:blipFill>
          <a:blip r:embed="rId3"/>
          <a:stretch>
            <a:fillRect/>
          </a:stretch>
        </p:blipFill>
        <p:spPr>
          <a:xfrm>
            <a:off x="1953384" y="674920"/>
            <a:ext cx="8285232" cy="5508160"/>
          </a:xfrm>
          <a:prstGeom prst="rect">
            <a:avLst/>
          </a:prstGeom>
        </p:spPr>
      </p:pic>
    </p:spTree>
    <p:extLst>
      <p:ext uri="{BB962C8B-B14F-4D97-AF65-F5344CB8AC3E}">
        <p14:creationId xmlns:p14="http://schemas.microsoft.com/office/powerpoint/2010/main" val="919842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Rice Paddies </a:t>
            </a:r>
            <a:endParaRPr lang="en-US" dirty="0"/>
          </a:p>
        </p:txBody>
      </p:sp>
      <p:pic>
        <p:nvPicPr>
          <p:cNvPr id="3" name="Picture 2" descr="A photo depicts the agricultural land covered with saplings and water. The people on the land plant saplings on the soil." title="Rice Paddies ">
            <a:extLst>
              <a:ext uri="{FF2B5EF4-FFF2-40B4-BE49-F238E27FC236}">
                <a16:creationId xmlns:a16="http://schemas.microsoft.com/office/drawing/2014/main" id="{09F1E8EB-DE39-481E-8A3F-5E9262D9AC55}"/>
              </a:ext>
            </a:extLst>
          </p:cNvPr>
          <p:cNvPicPr>
            <a:picLocks noChangeAspect="1"/>
          </p:cNvPicPr>
          <p:nvPr/>
        </p:nvPicPr>
        <p:blipFill>
          <a:blip r:embed="rId3"/>
          <a:stretch>
            <a:fillRect/>
          </a:stretch>
        </p:blipFill>
        <p:spPr>
          <a:xfrm>
            <a:off x="1673140" y="623601"/>
            <a:ext cx="8845720" cy="5610798"/>
          </a:xfrm>
          <a:prstGeom prst="rect">
            <a:avLst/>
          </a:prstGeom>
        </p:spPr>
      </p:pic>
    </p:spTree>
    <p:extLst>
      <p:ext uri="{BB962C8B-B14F-4D97-AF65-F5344CB8AC3E}">
        <p14:creationId xmlns:p14="http://schemas.microsoft.com/office/powerpoint/2010/main" val="1435560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Map 10.1 This map demonstrates the variety of agricultural systems and how rare developed agricultural practice was. </a:t>
            </a:r>
            <a:endParaRPr lang="en-US" dirty="0"/>
          </a:p>
        </p:txBody>
      </p:sp>
      <p:pic>
        <p:nvPicPr>
          <p:cNvPr id="3" name="Picture 2" descr="A map depicts the five agricultural regions in 1500. Pastoralism regions are in northeastern Africa, northern Africa, and northern Asia. Hand cultivation regions are in southern America, western Africa, and northern America. Plough cultivation regions are in northern Africa, western Africa, southeastern Asia, and Southern Asia. Hunting and food gathering regions are in Northern America, Southern America, northern Africa, and Australia. The remaining regions represent little or no human occupation. " title="Map 10.1 This map demonstrates the variety of agricultural systems and how rare developed agricultural practice was. ">
            <a:extLst>
              <a:ext uri="{FF2B5EF4-FFF2-40B4-BE49-F238E27FC236}">
                <a16:creationId xmlns:a16="http://schemas.microsoft.com/office/drawing/2014/main" id="{59345C30-8EA6-4992-A5D3-A2CC68B5EC44}"/>
              </a:ext>
            </a:extLst>
          </p:cNvPr>
          <p:cNvPicPr>
            <a:picLocks noChangeAspect="1"/>
          </p:cNvPicPr>
          <p:nvPr/>
        </p:nvPicPr>
        <p:blipFill>
          <a:blip r:embed="rId3"/>
          <a:stretch>
            <a:fillRect/>
          </a:stretch>
        </p:blipFill>
        <p:spPr>
          <a:xfrm>
            <a:off x="1193111" y="729411"/>
            <a:ext cx="9805778" cy="5399178"/>
          </a:xfrm>
          <a:prstGeom prst="rect">
            <a:avLst/>
          </a:prstGeom>
        </p:spPr>
      </p:pic>
    </p:spTree>
    <p:extLst>
      <p:ext uri="{BB962C8B-B14F-4D97-AF65-F5344CB8AC3E}">
        <p14:creationId xmlns:p14="http://schemas.microsoft.com/office/powerpoint/2010/main" val="1142698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Bruegel’s The Harvesters (1565) </a:t>
            </a:r>
            <a:endParaRPr lang="en-US" dirty="0"/>
          </a:p>
        </p:txBody>
      </p:sp>
      <p:pic>
        <p:nvPicPr>
          <p:cNvPr id="3" name="Picture 2" descr="A painting depicts people harvesting crops. The crops are bundled and assembled in rows. Few people relax below the tree." title="Bruegel’s The Harvesters (1565) ">
            <a:extLst>
              <a:ext uri="{FF2B5EF4-FFF2-40B4-BE49-F238E27FC236}">
                <a16:creationId xmlns:a16="http://schemas.microsoft.com/office/drawing/2014/main" id="{2DCC012D-0FA8-48CE-B78C-FC68EE80057A}"/>
              </a:ext>
            </a:extLst>
          </p:cNvPr>
          <p:cNvPicPr>
            <a:picLocks noChangeAspect="1"/>
          </p:cNvPicPr>
          <p:nvPr/>
        </p:nvPicPr>
        <p:blipFill>
          <a:blip r:embed="rId3"/>
          <a:stretch>
            <a:fillRect/>
          </a:stretch>
        </p:blipFill>
        <p:spPr>
          <a:xfrm>
            <a:off x="2254289" y="606345"/>
            <a:ext cx="7683422" cy="5645311"/>
          </a:xfrm>
          <a:prstGeom prst="rect">
            <a:avLst/>
          </a:prstGeom>
        </p:spPr>
      </p:pic>
    </p:spTree>
    <p:extLst>
      <p:ext uri="{BB962C8B-B14F-4D97-AF65-F5344CB8AC3E}">
        <p14:creationId xmlns:p14="http://schemas.microsoft.com/office/powerpoint/2010/main" val="3694718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Tractor Pulling a McCormick-Deering Combine </a:t>
            </a:r>
            <a:endParaRPr lang="en-US" dirty="0"/>
          </a:p>
        </p:txBody>
      </p:sp>
      <p:pic>
        <p:nvPicPr>
          <p:cNvPr id="3" name="Picture 2" descr="A photo depicts a mechanical reaper harvesting the crops. The reaper harvest the crops on one side." title="Tractor Pulling a McCormick-Deering Combine ">
            <a:extLst>
              <a:ext uri="{FF2B5EF4-FFF2-40B4-BE49-F238E27FC236}">
                <a16:creationId xmlns:a16="http://schemas.microsoft.com/office/drawing/2014/main" id="{B3E33B0E-560E-4163-A807-D0FBB82DC7D8}"/>
              </a:ext>
            </a:extLst>
          </p:cNvPr>
          <p:cNvPicPr>
            <a:picLocks noChangeAspect="1"/>
          </p:cNvPicPr>
          <p:nvPr/>
        </p:nvPicPr>
        <p:blipFill>
          <a:blip r:embed="rId3"/>
          <a:stretch>
            <a:fillRect/>
          </a:stretch>
        </p:blipFill>
        <p:spPr>
          <a:xfrm>
            <a:off x="2570190" y="688152"/>
            <a:ext cx="7051620" cy="5481695"/>
          </a:xfrm>
          <a:prstGeom prst="rect">
            <a:avLst/>
          </a:prstGeom>
        </p:spPr>
      </p:pic>
    </p:spTree>
    <p:extLst>
      <p:ext uri="{BB962C8B-B14F-4D97-AF65-F5344CB8AC3E}">
        <p14:creationId xmlns:p14="http://schemas.microsoft.com/office/powerpoint/2010/main" val="3573617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10.1 The information in this chart compiled by Our World in Data </a:t>
            </a:r>
            <a:endParaRPr lang="en-US" dirty="0"/>
          </a:p>
        </p:txBody>
      </p:sp>
      <p:pic>
        <p:nvPicPr>
          <p:cNvPr id="3" name="Picture 2" descr="A graph depicts the world population with and without synthetic nitrogen fertilizers. The horizontal axis ranges from 1900 to 2015. The vertical axis is labeled billion and ranges from 1 to 7 with an increment of 1. The line for world population slopes upward from (1900, 1.5) to (2015, 7). The line for world population supported without synthetic fertilizer has steady increase from (1930, 2) to (2015, 3.9). The line for world population fed by synthetic fertilizer has steady increase from (1910, 0) to (2015, 3). All values are approximate. " title="Figure 10.1 The information in this chart compiled by Our World in Data ">
            <a:extLst>
              <a:ext uri="{FF2B5EF4-FFF2-40B4-BE49-F238E27FC236}">
                <a16:creationId xmlns:a16="http://schemas.microsoft.com/office/drawing/2014/main" id="{5EA53A5C-4FFE-42F3-8B34-185A4DE46B30}"/>
              </a:ext>
            </a:extLst>
          </p:cNvPr>
          <p:cNvPicPr>
            <a:picLocks noChangeAspect="1"/>
          </p:cNvPicPr>
          <p:nvPr/>
        </p:nvPicPr>
        <p:blipFill>
          <a:blip r:embed="rId3"/>
          <a:stretch>
            <a:fillRect/>
          </a:stretch>
        </p:blipFill>
        <p:spPr>
          <a:xfrm>
            <a:off x="3617683" y="540978"/>
            <a:ext cx="4956634" cy="5776045"/>
          </a:xfrm>
          <a:prstGeom prst="rect">
            <a:avLst/>
          </a:prstGeom>
        </p:spPr>
      </p:pic>
    </p:spTree>
    <p:extLst>
      <p:ext uri="{BB962C8B-B14F-4D97-AF65-F5344CB8AC3E}">
        <p14:creationId xmlns:p14="http://schemas.microsoft.com/office/powerpoint/2010/main" val="4051135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0"/>
            <a:ext cx="12192000" cy="646331"/>
          </a:xfrm>
        </p:spPr>
        <p:txBody>
          <a:bodyPr/>
          <a:lstStyle/>
          <a:p>
            <a:r>
              <a:rPr lang="en-US" b="1" dirty="0"/>
              <a:t>Map 10.2 The Green Revolution has had a global impact, but its benefits are highly concentrated in North America, Europe and East and Southeast Asia. </a:t>
            </a:r>
            <a:endParaRPr lang="en-US" dirty="0"/>
          </a:p>
        </p:txBody>
      </p:sp>
      <p:pic>
        <p:nvPicPr>
          <p:cNvPr id="3" name="Picture 2" descr="A map depicts the regions of the Green Revolution to 1995. The major international agricultural research centers and seed banks are in eastern and southern North America, northwestern South America, northern and southern Europe, western and eastern Africa, western and southern Asia." title="Map 10.2 The Green Revolution has had a global impact, but its benefits are highly concentrated in North America, Europe and East and Southeast Asia. ">
            <a:extLst>
              <a:ext uri="{FF2B5EF4-FFF2-40B4-BE49-F238E27FC236}">
                <a16:creationId xmlns:a16="http://schemas.microsoft.com/office/drawing/2014/main" id="{04BE42E7-69D0-4580-BFC9-089E7BC5C096}"/>
              </a:ext>
            </a:extLst>
          </p:cNvPr>
          <p:cNvPicPr>
            <a:picLocks noChangeAspect="1"/>
          </p:cNvPicPr>
          <p:nvPr/>
        </p:nvPicPr>
        <p:blipFill>
          <a:blip r:embed="rId3"/>
          <a:stretch>
            <a:fillRect/>
          </a:stretch>
        </p:blipFill>
        <p:spPr>
          <a:xfrm>
            <a:off x="2084144" y="892017"/>
            <a:ext cx="8023712" cy="5511283"/>
          </a:xfrm>
          <a:prstGeom prst="rect">
            <a:avLst/>
          </a:prstGeom>
        </p:spPr>
      </p:pic>
    </p:spTree>
    <p:extLst>
      <p:ext uri="{BB962C8B-B14F-4D97-AF65-F5344CB8AC3E}">
        <p14:creationId xmlns:p14="http://schemas.microsoft.com/office/powerpoint/2010/main" val="2064245704"/>
      </p:ext>
    </p:extLst>
  </p:cSld>
  <p:clrMapOvr>
    <a:masterClrMapping/>
  </p:clrMapOvr>
</p:sld>
</file>

<file path=ppt/theme/theme1.xml><?xml version="1.0" encoding="utf-8"?>
<a:theme xmlns:a="http://schemas.openxmlformats.org/drawingml/2006/main" name="Text Content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xford Template 2020-05-05" id="{B78F6A64-C076-4E15-90E5-9A59F0E29698}" vid="{18DFF3BF-7F46-4B14-BD35-A03A29764567}"/>
    </a:ext>
  </a:extLst>
</a:theme>
</file>

<file path=ppt/theme/theme2.xml><?xml version="1.0" encoding="utf-8"?>
<a:theme xmlns:a="http://schemas.openxmlformats.org/drawingml/2006/main" name="Figure-Only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xford Template 2020-05-05" id="{B78F6A64-C076-4E15-90E5-9A59F0E29698}" vid="{18DFF3BF-7F46-4B14-BD35-A03A2976456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DCBEB7AFC6014C88706A1A1743B1D9" ma:contentTypeVersion="14" ma:contentTypeDescription="Create a new document." ma:contentTypeScope="" ma:versionID="06b67dab660efd2ef92585a9395f76c6">
  <xsd:schema xmlns:xsd="http://www.w3.org/2001/XMLSchema" xmlns:xs="http://www.w3.org/2001/XMLSchema" xmlns:p="http://schemas.microsoft.com/office/2006/metadata/properties" xmlns:ns2="e4a9b12f-7122-470e-8dbd-969a7146d17a" xmlns:ns3="54219f5b-e8c3-43b2-b21d-3ef514cc6c9c" targetNamespace="http://schemas.microsoft.com/office/2006/metadata/properties" ma:root="true" ma:fieldsID="d8f2de2d3d15db37c025b4dc8dd46059" ns2:_="" ns3:_="">
    <xsd:import namespace="e4a9b12f-7122-470e-8dbd-969a7146d17a"/>
    <xsd:import namespace="54219f5b-e8c3-43b2-b21d-3ef514cc6c9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a9b12f-7122-470e-8dbd-969a7146d1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cffab42-8a8c-4fc4-a409-30ec2cfa00e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4219f5b-e8c3-43b2-b21d-3ef514cc6c9c"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7607e4bb-c4e1-4b37-aa9c-709d4b80f292}" ma:internalName="TaxCatchAll" ma:showField="CatchAllData" ma:web="54219f5b-e8c3-43b2-b21d-3ef514cc6c9c">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4a9b12f-7122-470e-8dbd-969a7146d17a">
      <Terms xmlns="http://schemas.microsoft.com/office/infopath/2007/PartnerControls"/>
    </lcf76f155ced4ddcb4097134ff3c332f>
    <TaxCatchAll xmlns="54219f5b-e8c3-43b2-b21d-3ef514cc6c9c" xsi:nil="true"/>
  </documentManagement>
</p:properties>
</file>

<file path=customXml/itemProps1.xml><?xml version="1.0" encoding="utf-8"?>
<ds:datastoreItem xmlns:ds="http://schemas.openxmlformats.org/officeDocument/2006/customXml" ds:itemID="{B8659F28-A825-4742-89C2-FBA6F6F9D46F}"/>
</file>

<file path=customXml/itemProps2.xml><?xml version="1.0" encoding="utf-8"?>
<ds:datastoreItem xmlns:ds="http://schemas.openxmlformats.org/officeDocument/2006/customXml" ds:itemID="{6B57C1AB-C2BF-4446-AECB-681D5785527F}">
  <ds:schemaRefs>
    <ds:schemaRef ds:uri="http://schemas.microsoft.com/sharepoint/v3/contenttype/forms"/>
  </ds:schemaRefs>
</ds:datastoreItem>
</file>

<file path=customXml/itemProps3.xml><?xml version="1.0" encoding="utf-8"?>
<ds:datastoreItem xmlns:ds="http://schemas.openxmlformats.org/officeDocument/2006/customXml" ds:itemID="{2856919D-3723-464B-9967-427A087CBD61}">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fd39d560-5c7d-4158-98a0-f420f8fdebce"/>
    <ds:schemaRef ds:uri="http://purl.org/dc/terms/"/>
    <ds:schemaRef ds:uri="http://schemas.openxmlformats.org/package/2006/metadata/core-properties"/>
    <ds:schemaRef ds:uri="a6c716b4-9090-4de7-aadc-2aa5f812ad2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Oxford Template 2020-05-05</Template>
  <TotalTime>664</TotalTime>
  <Words>1315</Words>
  <Application>Microsoft Office PowerPoint</Application>
  <PresentationFormat>Widescreen</PresentationFormat>
  <Paragraphs>51</Paragraphs>
  <Slides>17</Slides>
  <Notes>17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17</vt:i4>
      </vt:variant>
    </vt:vector>
  </HeadingPairs>
  <TitlesOfParts>
    <vt:vector size="22" baseType="lpstr">
      <vt:lpstr>Arial</vt:lpstr>
      <vt:lpstr>Calibri</vt:lpstr>
      <vt:lpstr>MillerDisplay</vt:lpstr>
      <vt:lpstr>Text Content Templates</vt:lpstr>
      <vt:lpstr>Figure-Only Templates</vt:lpstr>
      <vt:lpstr>A PEOPLE’S HISTORY OF THE WORLD Since 1400</vt:lpstr>
      <vt:lpstr>3</vt:lpstr>
      <vt:lpstr>The “Three Sisters”: Maize, Squash, and Beans </vt:lpstr>
      <vt:lpstr>Rice Paddies </vt:lpstr>
      <vt:lpstr>Map 10.1 This map demonstrates the variety of agricultural systems and how rare developed agricultural practice was. </vt:lpstr>
      <vt:lpstr>Bruegel’s The Harvesters (1565) </vt:lpstr>
      <vt:lpstr>Tractor Pulling a McCormick-Deering Combine </vt:lpstr>
      <vt:lpstr>Figure 10.1 The information in this chart compiled by Our World in Data </vt:lpstr>
      <vt:lpstr>Map 10.2 The Green Revolution has had a global impact, but its benefits are highly concentrated in North America, Europe and East and Southeast Asia. </vt:lpstr>
      <vt:lpstr>Figure 10.2 This chart was developed by Hannah Ritchie and Max Roser based on data from the United Nations’ Food and Agriculture Organization and made available to Our World in Data</vt:lpstr>
      <vt:lpstr>Map 10.3 This map makes clear the global flows of migrant labor during the ongoing abolition of slavery and the importance of South India and China in those movements of primarily agricultural labor.</vt:lpstr>
      <vt:lpstr>Japanese Peasants Threshing Wheat with the Semba-koki </vt:lpstr>
      <vt:lpstr>Irrigation in Nineteenth-Century Egypt </vt:lpstr>
      <vt:lpstr>Limits of Land Reform in Indonesia (2018) </vt:lpstr>
      <vt:lpstr>Drying Cocoa Beans in Gold Coast </vt:lpstr>
      <vt:lpstr>Rwandan Silk Rearing (2020) </vt:lpstr>
      <vt:lpstr>Map 10.4 This provocative map produced by the World Food Program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Interplay</dc:title>
  <dc:creator>Oxford University Press</dc:creator>
  <cp:lastModifiedBy>Maleappane Sahayaraj</cp:lastModifiedBy>
  <cp:revision>204</cp:revision>
  <dcterms:created xsi:type="dcterms:W3CDTF">2021-01-21T20:31:29Z</dcterms:created>
  <dcterms:modified xsi:type="dcterms:W3CDTF">2022-09-05T09:01:05Z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f61502-7731-4690-a118-333634878cc9_Enabled">
    <vt:lpwstr>true</vt:lpwstr>
  </property>
  <property fmtid="{D5CDD505-2E9C-101B-9397-08002B2CF9AE}" pid="3" name="MSIP_Label_89f61502-7731-4690-a118-333634878cc9_SetDate">
    <vt:lpwstr>2020-04-27T21:10:48Z</vt:lpwstr>
  </property>
  <property fmtid="{D5CDD505-2E9C-101B-9397-08002B2CF9AE}" pid="4" name="MSIP_Label_89f61502-7731-4690-a118-333634878cc9_Method">
    <vt:lpwstr>Standard</vt:lpwstr>
  </property>
  <property fmtid="{D5CDD505-2E9C-101B-9397-08002B2CF9AE}" pid="5" name="MSIP_Label_89f61502-7731-4690-a118-333634878cc9_Name">
    <vt:lpwstr>Internal</vt:lpwstr>
  </property>
  <property fmtid="{D5CDD505-2E9C-101B-9397-08002B2CF9AE}" pid="6" name="MSIP_Label_89f61502-7731-4690-a118-333634878cc9_SiteId">
    <vt:lpwstr>91761b62-4c45-43f5-9f0e-be8ad9b551ff</vt:lpwstr>
  </property>
  <property fmtid="{D5CDD505-2E9C-101B-9397-08002B2CF9AE}" pid="7" name="MSIP_Label_89f61502-7731-4690-a118-333634878cc9_ActionId">
    <vt:lpwstr>69912cf1-8f32-4f1f-9ade-00009ae8a75a</vt:lpwstr>
  </property>
  <property fmtid="{D5CDD505-2E9C-101B-9397-08002B2CF9AE}" pid="8" name="MSIP_Label_89f61502-7731-4690-a118-333634878cc9_ContentBits">
    <vt:lpwstr>0</vt:lpwstr>
  </property>
  <property fmtid="{D5CDD505-2E9C-101B-9397-08002B2CF9AE}" pid="9" name="ContentTypeId">
    <vt:lpwstr>0x0101004BDCBEB7AFC6014C88706A1A1743B1D9</vt:lpwstr>
  </property>
</Properties>
</file>