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  <p:sldMasterId id="2147483661" r:id="rId3"/>
  </p:sldMasterIdLst>
  <p:notesMasterIdLst>
    <p:notesMasterId r:id="rId18"/>
  </p:notesMasterIdLst>
  <p:handoutMasterIdLst>
    <p:handoutMasterId r:id="rId19"/>
  </p:handoutMasterIdLst>
  <p:sldIdLst>
    <p:sldId id="261" r:id="rId4"/>
    <p:sldId id="271" r:id="rId5"/>
    <p:sldId id="280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81" r:id="rId15"/>
    <p:sldId id="291" r:id="rId16"/>
    <p:sldId id="27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6598"/>
    <a:srgbClr val="3F6EA7"/>
    <a:srgbClr val="4070AA"/>
    <a:srgbClr val="4172AD"/>
    <a:srgbClr val="3D6AA1"/>
    <a:srgbClr val="4478B2"/>
    <a:srgbClr val="497DBB"/>
    <a:srgbClr val="405EA2"/>
    <a:srgbClr val="386294"/>
    <a:srgbClr val="2D4E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44" autoAdjust="0"/>
    <p:restoredTop sz="89023" autoAdjust="0"/>
  </p:normalViewPr>
  <p:slideViewPr>
    <p:cSldViewPr snapToGrid="0" snapToObjects="1">
      <p:cViewPr varScale="1">
        <p:scale>
          <a:sx n="101" d="100"/>
          <a:sy n="101" d="100"/>
        </p:scale>
        <p:origin x="151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9B91D-81E3-4C7D-B79D-C1A41B492D79}" type="datetimeFigureOut">
              <a:rPr lang="en-GB" smtClean="0"/>
              <a:t>26/09/2022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809B65-452D-48DD-B437-63E56D289B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7139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F5199-F7F4-4FB2-A2CD-22A2CFC87608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C0744-2FEF-4441-821D-70180A370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03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C0744-2FEF-4441-821D-70180A3709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279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6C0744-2FEF-4441-821D-70180A37093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44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37931" y="586409"/>
            <a:ext cx="8488017" cy="5665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defRPr sz="3600" i="1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782957" y="1808921"/>
            <a:ext cx="3578088" cy="42837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338138" y="1152525"/>
            <a:ext cx="8488362" cy="4778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3A6598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133E3D-6990-4EF3-A6C3-94D9092AF8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31318"/>
            <a:ext cx="1163782" cy="52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06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62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0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067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67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73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33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2764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280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187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602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270461-5061-4414-803B-C583AB6622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31318"/>
            <a:ext cx="1163782" cy="52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3652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6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21ADE0-5C6C-4D2E-BA8D-9FAB5A6E62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31318"/>
            <a:ext cx="1163782" cy="52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875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8668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EAED55-5527-4FC3-B0D9-1BC4E0FB944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03637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95C86C-B749-4A3B-89DA-65173622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486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EAED55-5527-4FC3-B0D9-1BC4E0FB944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03637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95C86C-B749-4A3B-89DA-65173622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11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EAED55-5527-4FC3-B0D9-1BC4E0FB944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637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95C86C-B749-4A3B-89DA-65173622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394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EAED55-5527-4FC3-B0D9-1BC4E0FB944D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637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95C86C-B749-4A3B-89DA-65173622BE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1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1600200"/>
            <a:ext cx="8229600" cy="417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5043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987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" t="208" r="79" b="371"/>
          <a:stretch/>
        </p:blipFill>
        <p:spPr bwMode="auto">
          <a:xfrm>
            <a:off x="5030" y="1063"/>
            <a:ext cx="9154872" cy="6848986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>
            <a:off x="1163782" y="6423727"/>
            <a:ext cx="27670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© Oxford</a:t>
            </a:r>
            <a:r>
              <a:rPr lang="en-US" baseline="0" dirty="0">
                <a:solidFill>
                  <a:schemeClr val="bg1"/>
                </a:solidFill>
              </a:rPr>
              <a:t> University Press,</a:t>
            </a:r>
            <a:r>
              <a:rPr lang="en-US" dirty="0">
                <a:solidFill>
                  <a:schemeClr val="bg1"/>
                </a:solidFill>
              </a:rPr>
              <a:t> 2022</a:t>
            </a:r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>
          <a:xfrm>
            <a:off x="8686800" y="6423727"/>
            <a:ext cx="3898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03EA47-653C-4D08-BE86-5931AF95F427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B11EB2B-0846-4623-8B27-CF24A81847A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6331318"/>
            <a:ext cx="1163782" cy="52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90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4" r:id="rId3"/>
    <p:sldLayoutId id="2147483656" r:id="rId4"/>
    <p:sldLayoutId id="2147483657" r:id="rId5"/>
    <p:sldLayoutId id="2147483658" r:id="rId6"/>
    <p:sldLayoutId id="2147483659" r:id="rId7"/>
    <p:sldLayoutId id="2147483660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74ED4-9F4B-419D-860C-1298080DDD50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AD481-5BB6-4F80-BDB5-1CA862C1E2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62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Globalization of World Politics 9e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Edited by John Baylis, Steve Smith, and Patricia Owens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473AC2-1042-48CB-86FE-A3F239523D48}"/>
              </a:ext>
            </a:extLst>
          </p:cNvPr>
          <p:cNvSpPr txBox="1"/>
          <p:nvPr/>
        </p:nvSpPr>
        <p:spPr>
          <a:xfrm>
            <a:off x="1524000" y="2400300"/>
            <a:ext cx="668655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0" dirty="0">
                <a:effectLst/>
                <a:latin typeface="Arial" panose="020B0604020202020204" pitchFamily="34" charset="0"/>
              </a:rPr>
              <a:t>Chapter 10: Feminism</a:t>
            </a:r>
          </a:p>
          <a:p>
            <a:pPr algn="ctr"/>
            <a:r>
              <a:rPr lang="en-US" sz="2200" dirty="0">
                <a:solidFill>
                  <a:srgbClr val="3A6598"/>
                </a:solidFill>
                <a:latin typeface="Arial" panose="020B0604020202020204" pitchFamily="34" charset="0"/>
              </a:rPr>
              <a:t>Helen M. Kinsella</a:t>
            </a:r>
            <a:endParaRPr lang="en-US" sz="2200" dirty="0">
              <a:solidFill>
                <a:srgbClr val="3A659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496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70B07-A15F-CFF0-AE7A-3AC2A7B48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6238"/>
            <a:ext cx="8229600" cy="1143000"/>
          </a:xfrm>
        </p:spPr>
        <p:txBody>
          <a:bodyPr/>
          <a:lstStyle/>
          <a:p>
            <a:r>
              <a:rPr lang="en-US" dirty="0"/>
              <a:t>Four feminist international relations theories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BEA29-20B8-2DEE-A1DC-E25BAA05C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Liberal feminist international relations</a:t>
            </a:r>
          </a:p>
          <a:p>
            <a:r>
              <a:rPr lang="en-US" dirty="0"/>
              <a:t>Critical feminist international relations</a:t>
            </a:r>
          </a:p>
          <a:p>
            <a:r>
              <a:rPr lang="en-US" dirty="0"/>
              <a:t>Postcolonial feminist international relations</a:t>
            </a:r>
          </a:p>
          <a:p>
            <a:r>
              <a:rPr lang="en-US" dirty="0" err="1"/>
              <a:t>Poststructural</a:t>
            </a:r>
            <a:r>
              <a:rPr lang="en-US" dirty="0"/>
              <a:t> feminist international relations</a:t>
            </a:r>
          </a:p>
        </p:txBody>
      </p:sp>
    </p:spTree>
    <p:extLst>
      <p:ext uri="{BB962C8B-B14F-4D97-AF65-F5344CB8AC3E}">
        <p14:creationId xmlns:p14="http://schemas.microsoft.com/office/powerpoint/2010/main" val="1962928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33EF2-5794-4FD8-3272-D9DD61FF0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4747"/>
            <a:ext cx="8229600" cy="1143000"/>
          </a:xfrm>
        </p:spPr>
        <p:txBody>
          <a:bodyPr/>
          <a:lstStyle/>
          <a:p>
            <a:r>
              <a:rPr lang="en-US" dirty="0"/>
              <a:t>Four feminist international relations theories (con.)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68FBA-5CC8-A34F-6B94-F31FDA5EF8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These four approaches</a:t>
            </a:r>
          </a:p>
          <a:p>
            <a:pPr lvl="1"/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help explain the range of feminist theorizing, but do not sum it up completely</a:t>
            </a:r>
          </a:p>
          <a:p>
            <a:pPr lvl="1"/>
            <a:r>
              <a:rPr lang="en-GB" dirty="0">
                <a:latin typeface="+mj-lt"/>
                <a:ea typeface="Times New Roman" panose="02020603050405020304" pitchFamily="18" charset="0"/>
              </a:rPr>
              <a:t>e</a:t>
            </a:r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ach offer different insights into the operations of power in international and domestic politics</a:t>
            </a:r>
          </a:p>
          <a:p>
            <a:pPr lvl="1"/>
            <a:r>
              <a:rPr lang="en-GB" dirty="0">
                <a:latin typeface="+mj-lt"/>
                <a:ea typeface="Times New Roman" panose="02020603050405020304" pitchFamily="18" charset="0"/>
              </a:rPr>
              <a:t>e</a:t>
            </a:r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ach can be understood best in relation to the other, and in conversation with the others</a:t>
            </a:r>
          </a:p>
          <a:p>
            <a:pPr lvl="1"/>
            <a:r>
              <a:rPr lang="en-GB" dirty="0">
                <a:latin typeface="+mj-lt"/>
                <a:ea typeface="Times New Roman" panose="02020603050405020304" pitchFamily="18" charset="0"/>
              </a:rPr>
              <a:t>e</a:t>
            </a:r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ach have different historical origins and developments, and all continue to evolve</a:t>
            </a:r>
            <a:endParaRPr lang="en-US" dirty="0">
              <a:latin typeface="+mj-lt"/>
            </a:endParaRPr>
          </a:p>
          <a:p>
            <a:pPr lvl="1"/>
            <a:endParaRPr lang="en-GB" dirty="0"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101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D4749-8159-5214-B780-FE37464E5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Case Study 10.1</a:t>
            </a:r>
            <a:br>
              <a:rPr lang="en-US" sz="2800" dirty="0"/>
            </a:br>
            <a:r>
              <a:rPr lang="en-US" sz="2800" dirty="0"/>
              <a:t>Women’s International League of Peace and Freedom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EFA8E-EED0-2C71-AC9F-6C616D9C7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WILPF is the oldest </a:t>
            </a:r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formal women’s international peace organization in the world</a:t>
            </a:r>
          </a:p>
          <a:p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It has led (through its spin-off </a:t>
            </a:r>
            <a:r>
              <a:rPr lang="en-GB" dirty="0" err="1">
                <a:effectLst/>
                <a:latin typeface="+mj-lt"/>
                <a:ea typeface="Times New Roman" panose="02020603050405020304" pitchFamily="18" charset="0"/>
              </a:rPr>
              <a:t>PeaceWomen</a:t>
            </a:r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) the monitoring of the UN’s Women, Peace and Security (WPS) Agenda</a:t>
            </a:r>
          </a:p>
          <a:p>
            <a:r>
              <a:rPr lang="en-GB" dirty="0">
                <a:latin typeface="+mj-lt"/>
                <a:ea typeface="Times New Roman" panose="02020603050405020304" pitchFamily="18" charset="0"/>
              </a:rPr>
              <a:t>The WPS Agenda </a:t>
            </a:r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emphasizes the necessity of the equal and full involvement of women in all processes of peace and security</a:t>
            </a:r>
          </a:p>
          <a:p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09177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74C7D-51EE-DB2D-7307-3078D8678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5475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/>
              <a:t>Case Study 10.2</a:t>
            </a:r>
            <a:br>
              <a:rPr lang="en-US" sz="2800" dirty="0"/>
            </a:br>
            <a:r>
              <a:rPr lang="en-GB" sz="2800" dirty="0">
                <a:effectLst/>
                <a:ea typeface="Times New Roman" panose="02020603050405020304" pitchFamily="18" charset="0"/>
              </a:rPr>
              <a:t>The Revolutionary Association of the Women of Afghanistan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0F310-EB92-9B14-EF98-C01F3E386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RAWA was founded in Kabul in 1977 to:</a:t>
            </a:r>
          </a:p>
          <a:p>
            <a:pPr lvl="1"/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promote women’s rights and social justice</a:t>
            </a:r>
          </a:p>
          <a:p>
            <a:pPr lvl="1"/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increase women’s participation in social, political, and economic activities</a:t>
            </a:r>
          </a:p>
          <a:p>
            <a:pPr lvl="1"/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advocate for a secular democratic state</a:t>
            </a:r>
            <a:endParaRPr lang="en-GB" dirty="0">
              <a:latin typeface="+mj-lt"/>
              <a:ea typeface="Times New Roman" panose="02020603050405020304" pitchFamily="18" charset="0"/>
            </a:endParaRPr>
          </a:p>
          <a:p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Despite immense risk, RAWA continued to operate throughout Soviet, warlord, and Taliban rule</a:t>
            </a:r>
            <a:endParaRPr lang="en-GB" dirty="0">
              <a:latin typeface="+mj-lt"/>
              <a:ea typeface="Times New Roman" panose="02020603050405020304" pitchFamily="18" charset="0"/>
            </a:endParaRPr>
          </a:p>
          <a:p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RAWA opposed the US invasion in 2001</a:t>
            </a:r>
          </a:p>
        </p:txBody>
      </p:sp>
    </p:spTree>
    <p:extLst>
      <p:ext uri="{BB962C8B-B14F-4D97-AF65-F5344CB8AC3E}">
        <p14:creationId xmlns:p14="http://schemas.microsoft.com/office/powerpoint/2010/main" val="4063910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E24FF-EFB8-4AF6-A569-986274EFD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170"/>
            <a:ext cx="8229600" cy="1143000"/>
          </a:xfrm>
        </p:spPr>
        <p:txBody>
          <a:bodyPr>
            <a:noAutofit/>
          </a:bodyPr>
          <a:lstStyle/>
          <a:p>
            <a:r>
              <a:rPr lang="en-GB" sz="3500" dirty="0">
                <a:effectLst/>
                <a:ea typeface="Times New Roman" panose="02020603050405020304" pitchFamily="18" charset="0"/>
              </a:rPr>
              <a:t>Opposing Opinions: Feminist foreign policy changes states’ foreign policy decisions</a:t>
            </a:r>
            <a:endParaRPr lang="en-US" sz="3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A267C-EDBC-407D-B87A-4B38E206271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 marL="347472" indent="-347472">
              <a:lnSpc>
                <a:spcPct val="120000"/>
              </a:lnSpc>
              <a:buNone/>
            </a:pPr>
            <a:r>
              <a:rPr lang="en-US" sz="10400" dirty="0"/>
              <a:t>For</a:t>
            </a:r>
          </a:p>
          <a:p>
            <a:pPr marL="347472" indent="-347472">
              <a:lnSpc>
                <a:spcPct val="120000"/>
              </a:lnSpc>
              <a:spcBef>
                <a:spcPts val="768"/>
              </a:spcBef>
            </a:pPr>
            <a:r>
              <a:rPr lang="en-US" sz="8800" dirty="0">
                <a:solidFill>
                  <a:schemeClr val="tx1"/>
                </a:solidFill>
              </a:rPr>
              <a:t>Feminist foreign policy places gender equality at the crux of foreign policy decisions</a:t>
            </a:r>
          </a:p>
          <a:p>
            <a:pPr marL="347472" indent="-347472">
              <a:lnSpc>
                <a:spcPct val="120000"/>
              </a:lnSpc>
              <a:spcBef>
                <a:spcPts val="768"/>
              </a:spcBef>
            </a:pPr>
            <a:r>
              <a:rPr lang="en-US" sz="8800" dirty="0">
                <a:solidFill>
                  <a:schemeClr val="tx1"/>
                </a:solidFill>
              </a:rPr>
              <a:t>Feminist foreign policy makes a difference in how states act</a:t>
            </a:r>
          </a:p>
          <a:p>
            <a:pPr marL="347472" indent="-347472">
              <a:lnSpc>
                <a:spcPct val="120000"/>
              </a:lnSpc>
              <a:spcBef>
                <a:spcPts val="768"/>
              </a:spcBef>
            </a:pPr>
            <a:endParaRPr lang="en-US" sz="8000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D4D5F6-6713-4DED-8E22-B65855D899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 marL="347472" indent="-347472">
              <a:lnSpc>
                <a:spcPct val="120000"/>
              </a:lnSpc>
              <a:spcBef>
                <a:spcPts val="768"/>
              </a:spcBef>
              <a:buNone/>
            </a:pPr>
            <a:r>
              <a:rPr lang="en-US" sz="10400" dirty="0"/>
              <a:t>Against</a:t>
            </a:r>
          </a:p>
          <a:p>
            <a:pPr marL="347472" indent="-347472">
              <a:lnSpc>
                <a:spcPct val="120000"/>
              </a:lnSpc>
              <a:spcBef>
                <a:spcPts val="768"/>
              </a:spcBef>
            </a:pPr>
            <a:r>
              <a:rPr lang="en-US" sz="8800" dirty="0">
                <a:solidFill>
                  <a:schemeClr val="tx1"/>
                </a:solidFill>
              </a:rPr>
              <a:t>Feminist foreign policy does not place gender equality at the crux of foreign policy decisions for its own sake, but merely to legitimate conventional policy goals</a:t>
            </a:r>
          </a:p>
          <a:p>
            <a:pPr marL="347472" indent="-347472">
              <a:lnSpc>
                <a:spcPct val="120000"/>
              </a:lnSpc>
              <a:spcBef>
                <a:spcPts val="768"/>
              </a:spcBef>
            </a:pPr>
            <a:r>
              <a:rPr lang="en-US" sz="8800" dirty="0">
                <a:solidFill>
                  <a:schemeClr val="tx1"/>
                </a:solidFill>
              </a:rPr>
              <a:t>Feminist foreign policy makes no difference in how states act</a:t>
            </a:r>
          </a:p>
        </p:txBody>
      </p:sp>
    </p:spTree>
    <p:extLst>
      <p:ext uri="{BB962C8B-B14F-4D97-AF65-F5344CB8AC3E}">
        <p14:creationId xmlns:p14="http://schemas.microsoft.com/office/powerpoint/2010/main" val="4188640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The end of the cold war and the emergence of new theoretical debates set the broader context for the revitalization of feminist theories of international relations</a:t>
            </a:r>
          </a:p>
          <a:p>
            <a:pPr>
              <a:spcBef>
                <a:spcPts val="768"/>
              </a:spcBef>
            </a:pPr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Feminist international relations theories are constitutive, interdisciplinary theories that prioritize the study of women and/or engage in significant debates over the meaning of gender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66009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311D3-9784-8752-A2F8-9B4A7C15F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feminism?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9503A-587B-BED4-2CEF-DBD2E68A9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Feminism has no single definition</a:t>
            </a:r>
          </a:p>
          <a:p>
            <a:r>
              <a:rPr lang="en-US" dirty="0">
                <a:latin typeface="+mj-lt"/>
              </a:rPr>
              <a:t>Feminism </a:t>
            </a:r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is concerned with equality, justice, and the elimination of women’s subordination and oppression</a:t>
            </a:r>
          </a:p>
        </p:txBody>
      </p:sp>
    </p:spTree>
    <p:extLst>
      <p:ext uri="{BB962C8B-B14F-4D97-AF65-F5344CB8AC3E}">
        <p14:creationId xmlns:p14="http://schemas.microsoft.com/office/powerpoint/2010/main" val="401265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5C0CF-31DA-7BA0-D05B-4555E0040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feminism? (con.)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702A8-9AF8-6262-0C85-B4DBA2043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Feminism and feminist movements struggle with issues of inclusion and exclusion, specifically regarding race, sexuality, class, and geographic location</a:t>
            </a:r>
          </a:p>
          <a:p>
            <a:pPr lvl="1"/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By asking not only ‘where are the women?’, but also ‘which women are where?’, feminism and feminist movements work towards overcoming exclusions</a:t>
            </a:r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05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A63BE-7A5B-7BA4-AE63-16EEDC4EB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feminism? (con.)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F6D4B-17D5-02CF-5493-1833467B7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Without feminism and feminist movements, women’s experiences and roles would have remained of little importance or interest to states</a:t>
            </a:r>
          </a:p>
          <a:p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Feminism and feminist movements have succeeded in radically changing the understanding of international organizations and states regarding women’s significance for, and contribution to, international politics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72423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2C9E3-642A-5185-37F9-45369AB97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4747"/>
            <a:ext cx="8229600" cy="1143000"/>
          </a:xfrm>
        </p:spPr>
        <p:txBody>
          <a:bodyPr/>
          <a:lstStyle/>
          <a:p>
            <a:r>
              <a:rPr lang="en-US" dirty="0"/>
              <a:t>What is feminist international relations theory?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90793-81BE-218D-50E3-1AB0C861F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Feminist international relations theories are deconstructive and reconstructive</a:t>
            </a:r>
          </a:p>
          <a:p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Prior to the late 1980s, international relations theories did not consider the role of gender or of women</a:t>
            </a:r>
            <a:endParaRPr lang="en-GB" dirty="0"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679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D8601-0AD7-6DC2-7C4E-7414B0EA5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/>
              <a:t>What is feminist international relations theory? (con.)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672689-840B-20FB-8E77-5C9AAEE9C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Feminist international relations theories introduced the study of gender and of women</a:t>
            </a:r>
          </a:p>
          <a:p>
            <a:pPr lvl="1"/>
            <a:r>
              <a:rPr lang="en-GB" dirty="0">
                <a:latin typeface="+mj-lt"/>
                <a:ea typeface="Times New Roman" panose="02020603050405020304" pitchFamily="18" charset="0"/>
              </a:rPr>
              <a:t>This </a:t>
            </a:r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prompted a critical analysis of the existing discipline, and its fundamental concepts, such as states and power, as defined by realism, liberalism, and their derivatives</a:t>
            </a:r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31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B198D-9A3D-7BFE-0976-E197B72AA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is feminist international relations theory? (con.)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8AFAD-35D7-494C-01C5-074B152B8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Gender is not a synonym for women, but includes both men and women in its purview</a:t>
            </a:r>
          </a:p>
          <a:p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Feminist international relations theories conceptualize the state as a gendered organization of power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75229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F1756-23D9-6CCE-7B53-814CC5FC8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Gender and power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20DF9-F991-BAD3-B0B9-AAA02D2DF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The definitions of power and of gender are linked in feminist international relations theory</a:t>
            </a:r>
          </a:p>
          <a:p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There is more than one definition of power and of gender</a:t>
            </a:r>
            <a:endParaRPr lang="en-GB" dirty="0">
              <a:latin typeface="+mj-lt"/>
              <a:ea typeface="Times New Roman" panose="02020603050405020304" pitchFamily="18" charset="0"/>
            </a:endParaRPr>
          </a:p>
          <a:p>
            <a:r>
              <a:rPr lang="en-GB" dirty="0">
                <a:effectLst/>
                <a:latin typeface="+mj-lt"/>
                <a:ea typeface="Times New Roman" panose="02020603050405020304" pitchFamily="18" charset="0"/>
              </a:rPr>
              <a:t>The definitions of power and of gender influence the kinds of methods and analysis undertaken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57311126"/>
      </p:ext>
    </p:extLst>
  </p:cSld>
  <p:clrMapOvr>
    <a:masterClrMapping/>
  </p:clrMapOvr>
</p:sld>
</file>

<file path=ppt/theme/theme1.xml><?xml version="1.0" encoding="utf-8"?>
<a:theme xmlns:a="http://schemas.openxmlformats.org/drawingml/2006/main" name="Oxford template (TH)_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xford template (TH)_2.potx  -  Read-Only" id="{8D574FD2-D363-4ABE-AE09-0FD09556BD74}" vid="{328F76B4-8B4B-4449-B6D0-89D9E6844475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xford template (TH)_2.potx  -  Read-Only" id="{8D574FD2-D363-4ABE-AE09-0FD09556BD74}" vid="{57D5FB25-C71A-4FA0-B2CB-224F648BF6A8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xford template (TH)_2.potx  -  Read-Only" id="{8D574FD2-D363-4ABE-AE09-0FD09556BD74}" vid="{0E03ACEF-5A19-4B88-B2E6-625A1FE4D0E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Oxford template (TH)_3</Template>
  <TotalTime>577</TotalTime>
  <Words>685</Words>
  <Application>Microsoft Office PowerPoint</Application>
  <PresentationFormat>On-screen Show (4:3)</PresentationFormat>
  <Paragraphs>60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Oxford template (TH)_3</vt:lpstr>
      <vt:lpstr>Custom Design</vt:lpstr>
      <vt:lpstr>1_Custom Design</vt:lpstr>
      <vt:lpstr>The Globalization of World Politics 9e</vt:lpstr>
      <vt:lpstr>Introduction</vt:lpstr>
      <vt:lpstr>What is feminism?</vt:lpstr>
      <vt:lpstr>What is feminism? (con.)</vt:lpstr>
      <vt:lpstr>What is feminism? (con.) </vt:lpstr>
      <vt:lpstr>What is feminist international relations theory?</vt:lpstr>
      <vt:lpstr>What is feminist international relations theory? (con.)</vt:lpstr>
      <vt:lpstr>What is feminist international relations theory? (con.) </vt:lpstr>
      <vt:lpstr>Gender and power</vt:lpstr>
      <vt:lpstr>Four feminist international relations theories</vt:lpstr>
      <vt:lpstr>Four feminist international relations theories (con.)</vt:lpstr>
      <vt:lpstr>Case Study 10.1 Women’s International League of Peace and Freedom</vt:lpstr>
      <vt:lpstr>Case Study 10.2 The Revolutionary Association of the Women of Afghanistan</vt:lpstr>
      <vt:lpstr>Opposing Opinions: Feminist foreign policy changes states’ foreign policy decisions</vt:lpstr>
    </vt:vector>
  </TitlesOfParts>
  <Company>Oxford University Press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Interplay</dc:title>
  <dc:creator>CUNNINGHAM, Emily</dc:creator>
  <cp:lastModifiedBy>Laura Torres Carrera</cp:lastModifiedBy>
  <cp:revision>49</cp:revision>
  <dcterms:created xsi:type="dcterms:W3CDTF">2019-06-11T10:29:49Z</dcterms:created>
  <dcterms:modified xsi:type="dcterms:W3CDTF">2022-09-26T09:34:56Z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-146020371</vt:i4>
  </property>
  <property fmtid="{D5CDD505-2E9C-101B-9397-08002B2CF9AE}" pid="3" name="_NewReviewCycle">
    <vt:lpwstr/>
  </property>
  <property fmtid="{D5CDD505-2E9C-101B-9397-08002B2CF9AE}" pid="4" name="_EmailSubject">
    <vt:lpwstr>ARC PowerPoint Template</vt:lpwstr>
  </property>
  <property fmtid="{D5CDD505-2E9C-101B-9397-08002B2CF9AE}" pid="5" name="_AuthorEmail">
    <vt:lpwstr>Emily.Cunningham2@oup.com</vt:lpwstr>
  </property>
  <property fmtid="{D5CDD505-2E9C-101B-9397-08002B2CF9AE}" pid="6" name="_AuthorEmailDisplayName">
    <vt:lpwstr>CUNNINGHAM, Emily</vt:lpwstr>
  </property>
  <property fmtid="{D5CDD505-2E9C-101B-9397-08002B2CF9AE}" pid="7" name="MSIP_Label_be5cb09a-2992-49d6-8ac9-5f63e7b1ad2f_Enabled">
    <vt:lpwstr>true</vt:lpwstr>
  </property>
  <property fmtid="{D5CDD505-2E9C-101B-9397-08002B2CF9AE}" pid="8" name="MSIP_Label_be5cb09a-2992-49d6-8ac9-5f63e7b1ad2f_SetDate">
    <vt:lpwstr>2022-09-26T09:34:39Z</vt:lpwstr>
  </property>
  <property fmtid="{D5CDD505-2E9C-101B-9397-08002B2CF9AE}" pid="9" name="MSIP_Label_be5cb09a-2992-49d6-8ac9-5f63e7b1ad2f_Method">
    <vt:lpwstr>Standard</vt:lpwstr>
  </property>
  <property fmtid="{D5CDD505-2E9C-101B-9397-08002B2CF9AE}" pid="10" name="MSIP_Label_be5cb09a-2992-49d6-8ac9-5f63e7b1ad2f_Name">
    <vt:lpwstr>Controlled</vt:lpwstr>
  </property>
  <property fmtid="{D5CDD505-2E9C-101B-9397-08002B2CF9AE}" pid="11" name="MSIP_Label_be5cb09a-2992-49d6-8ac9-5f63e7b1ad2f_SiteId">
    <vt:lpwstr>91761b62-4c45-43f5-9f0e-be8ad9b551ff</vt:lpwstr>
  </property>
  <property fmtid="{D5CDD505-2E9C-101B-9397-08002B2CF9AE}" pid="12" name="MSIP_Label_be5cb09a-2992-49d6-8ac9-5f63e7b1ad2f_ActionId">
    <vt:lpwstr>73a699c9-b13b-46d5-8946-542108759437</vt:lpwstr>
  </property>
  <property fmtid="{D5CDD505-2E9C-101B-9397-08002B2CF9AE}" pid="13" name="MSIP_Label_be5cb09a-2992-49d6-8ac9-5f63e7b1ad2f_ContentBits">
    <vt:lpwstr>0</vt:lpwstr>
  </property>
</Properties>
</file>