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1" r:id="rId2"/>
    <p:sldMasterId id="2147483673" r:id="rId3"/>
    <p:sldMasterId id="2147483678" r:id="rId4"/>
  </p:sldMasterIdLst>
  <p:notesMasterIdLst>
    <p:notesMasterId r:id="rId24"/>
  </p:notesMasterIdLst>
  <p:sldIdLst>
    <p:sldId id="389" r:id="rId5"/>
    <p:sldId id="301" r:id="rId6"/>
    <p:sldId id="274" r:id="rId7"/>
    <p:sldId id="368" r:id="rId8"/>
    <p:sldId id="374" r:id="rId9"/>
    <p:sldId id="376" r:id="rId10"/>
    <p:sldId id="378" r:id="rId11"/>
    <p:sldId id="379" r:id="rId12"/>
    <p:sldId id="380" r:id="rId13"/>
    <p:sldId id="377" r:id="rId14"/>
    <p:sldId id="375" r:id="rId15"/>
    <p:sldId id="382" r:id="rId16"/>
    <p:sldId id="383" r:id="rId17"/>
    <p:sldId id="384" r:id="rId18"/>
    <p:sldId id="385" r:id="rId19"/>
    <p:sldId id="386" r:id="rId20"/>
    <p:sldId id="388" r:id="rId21"/>
    <p:sldId id="381" r:id="rId22"/>
    <p:sldId id="37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8363D-A4DC-4E4A-A123-FAD35E352675}" v="1" dt="2022-10-05T14:42:12.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77661" autoAdjust="0"/>
  </p:normalViewPr>
  <p:slideViewPr>
    <p:cSldViewPr snapToGrid="0" snapToObjects="1">
      <p:cViewPr varScale="1">
        <p:scale>
          <a:sx n="88" d="100"/>
          <a:sy n="88" d="100"/>
        </p:scale>
        <p:origin x="47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Lacey" userId="2c2aa462-51ab-44fe-ae6f-2d07ff65bee7" providerId="ADAL" clId="{1C1F94B6-8BC1-4EAC-B037-61287CACC3E9}"/>
    <pc:docChg chg="addSld delSld modSld">
      <pc:chgData name="Peter Lacey" userId="2c2aa462-51ab-44fe-ae6f-2d07ff65bee7" providerId="ADAL" clId="{1C1F94B6-8BC1-4EAC-B037-61287CACC3E9}" dt="2022-08-30T13:48:34.561" v="1" actId="47"/>
      <pc:docMkLst>
        <pc:docMk/>
      </pc:docMkLst>
      <pc:sldChg chg="del">
        <pc:chgData name="Peter Lacey" userId="2c2aa462-51ab-44fe-ae6f-2d07ff65bee7" providerId="ADAL" clId="{1C1F94B6-8BC1-4EAC-B037-61287CACC3E9}" dt="2022-08-30T13:48:34.561" v="1" actId="47"/>
        <pc:sldMkLst>
          <pc:docMk/>
          <pc:sldMk cId="233017587" sldId="295"/>
        </pc:sldMkLst>
      </pc:sldChg>
      <pc:sldChg chg="add">
        <pc:chgData name="Peter Lacey" userId="2c2aa462-51ab-44fe-ae6f-2d07ff65bee7" providerId="ADAL" clId="{1C1F94B6-8BC1-4EAC-B037-61287CACC3E9}" dt="2022-08-30T13:48:32.543" v="0"/>
        <pc:sldMkLst>
          <pc:docMk/>
          <pc:sldMk cId="1432459572" sldId="389"/>
        </pc:sldMkLst>
      </pc:sldChg>
    </pc:docChg>
  </pc:docChgLst>
  <pc:docChgLst>
    <pc:chgData name="Peter Lacey" userId="2c2aa462-51ab-44fe-ae6f-2d07ff65bee7" providerId="ADAL" clId="{4361E65D-9131-4501-A493-19E713C4529C}"/>
    <pc:docChg chg="modSld modMainMaster">
      <pc:chgData name="Peter Lacey" userId="2c2aa462-51ab-44fe-ae6f-2d07ff65bee7" providerId="ADAL" clId="{4361E65D-9131-4501-A493-19E713C4529C}" dt="2022-08-31T14:11:46.129" v="681" actId="962"/>
      <pc:docMkLst>
        <pc:docMk/>
      </pc:docMkLst>
      <pc:sldChg chg="modNotesTx">
        <pc:chgData name="Peter Lacey" userId="2c2aa462-51ab-44fe-ae6f-2d07ff65bee7" providerId="ADAL" clId="{4361E65D-9131-4501-A493-19E713C4529C}" dt="2022-08-31T12:59:53.658" v="4"/>
        <pc:sldMkLst>
          <pc:docMk/>
          <pc:sldMk cId="827287319" sldId="374"/>
        </pc:sldMkLst>
      </pc:sldChg>
      <pc:sldChg chg="modSp mod">
        <pc:chgData name="Peter Lacey" userId="2c2aa462-51ab-44fe-ae6f-2d07ff65bee7" providerId="ADAL" clId="{4361E65D-9131-4501-A493-19E713C4529C}" dt="2022-08-31T13:02:27.298" v="13" actId="962"/>
        <pc:sldMkLst>
          <pc:docMk/>
          <pc:sldMk cId="1889649038" sldId="378"/>
        </pc:sldMkLst>
        <pc:spChg chg="mod">
          <ac:chgData name="Peter Lacey" userId="2c2aa462-51ab-44fe-ae6f-2d07ff65bee7" providerId="ADAL" clId="{4361E65D-9131-4501-A493-19E713C4529C}" dt="2022-08-31T13:02:27.298" v="13" actId="962"/>
          <ac:spMkLst>
            <pc:docMk/>
            <pc:sldMk cId="1889649038" sldId="378"/>
            <ac:spMk id="7" creationId="{8E0C1886-4A98-BC48-AAD1-FE7ED4D01603}"/>
          </ac:spMkLst>
        </pc:spChg>
      </pc:sldChg>
      <pc:sldChg chg="modSp mod">
        <pc:chgData name="Peter Lacey" userId="2c2aa462-51ab-44fe-ae6f-2d07ff65bee7" providerId="ADAL" clId="{4361E65D-9131-4501-A493-19E713C4529C}" dt="2022-08-31T13:03:52.606" v="517" actId="962"/>
        <pc:sldMkLst>
          <pc:docMk/>
          <pc:sldMk cId="2438020741" sldId="379"/>
        </pc:sldMkLst>
        <pc:spChg chg="mod">
          <ac:chgData name="Peter Lacey" userId="2c2aa462-51ab-44fe-ae6f-2d07ff65bee7" providerId="ADAL" clId="{4361E65D-9131-4501-A493-19E713C4529C}" dt="2022-08-31T13:02:42.492" v="14" actId="962"/>
          <ac:spMkLst>
            <pc:docMk/>
            <pc:sldMk cId="2438020741" sldId="379"/>
            <ac:spMk id="7" creationId="{8E0C1886-4A98-BC48-AAD1-FE7ED4D01603}"/>
          </ac:spMkLst>
        </pc:spChg>
        <pc:picChg chg="mod">
          <ac:chgData name="Peter Lacey" userId="2c2aa462-51ab-44fe-ae6f-2d07ff65bee7" providerId="ADAL" clId="{4361E65D-9131-4501-A493-19E713C4529C}" dt="2022-08-31T13:03:52.606" v="517" actId="962"/>
          <ac:picMkLst>
            <pc:docMk/>
            <pc:sldMk cId="2438020741" sldId="379"/>
            <ac:picMk id="10" creationId="{B4E726EC-089C-EB96-BADD-9E2E67238BA7}"/>
          </ac:picMkLst>
        </pc:picChg>
      </pc:sldChg>
      <pc:sldChg chg="modSp mod">
        <pc:chgData name="Peter Lacey" userId="2c2aa462-51ab-44fe-ae6f-2d07ff65bee7" providerId="ADAL" clId="{4361E65D-9131-4501-A493-19E713C4529C}" dt="2022-08-31T13:02:46.374" v="15" actId="962"/>
        <pc:sldMkLst>
          <pc:docMk/>
          <pc:sldMk cId="154111945" sldId="380"/>
        </pc:sldMkLst>
        <pc:spChg chg="mod">
          <ac:chgData name="Peter Lacey" userId="2c2aa462-51ab-44fe-ae6f-2d07ff65bee7" providerId="ADAL" clId="{4361E65D-9131-4501-A493-19E713C4529C}" dt="2022-08-31T13:02:46.374" v="15" actId="962"/>
          <ac:spMkLst>
            <pc:docMk/>
            <pc:sldMk cId="154111945" sldId="380"/>
            <ac:spMk id="7" creationId="{8E0C1886-4A98-BC48-AAD1-FE7ED4D01603}"/>
          </ac:spMkLst>
        </pc:spChg>
      </pc:sldChg>
      <pc:sldChg chg="modNotesTx">
        <pc:chgData name="Peter Lacey" userId="2c2aa462-51ab-44fe-ae6f-2d07ff65bee7" providerId="ADAL" clId="{4361E65D-9131-4501-A493-19E713C4529C}" dt="2022-08-31T13:00:42.620" v="9"/>
        <pc:sldMkLst>
          <pc:docMk/>
          <pc:sldMk cId="222703782" sldId="381"/>
        </pc:sldMkLst>
      </pc:sldChg>
      <pc:sldChg chg="modNotesTx">
        <pc:chgData name="Peter Lacey" userId="2c2aa462-51ab-44fe-ae6f-2d07ff65bee7" providerId="ADAL" clId="{4361E65D-9131-4501-A493-19E713C4529C}" dt="2022-08-31T13:00:17.586" v="7"/>
        <pc:sldMkLst>
          <pc:docMk/>
          <pc:sldMk cId="1933116821" sldId="383"/>
        </pc:sldMkLst>
      </pc:sldChg>
      <pc:sldChg chg="modSp mod">
        <pc:chgData name="Peter Lacey" userId="2c2aa462-51ab-44fe-ae6f-2d07ff65bee7" providerId="ADAL" clId="{4361E65D-9131-4501-A493-19E713C4529C}" dt="2022-08-31T13:01:58.833" v="12" actId="255"/>
        <pc:sldMkLst>
          <pc:docMk/>
          <pc:sldMk cId="484538070" sldId="388"/>
        </pc:sldMkLst>
        <pc:spChg chg="mod">
          <ac:chgData name="Peter Lacey" userId="2c2aa462-51ab-44fe-ae6f-2d07ff65bee7" providerId="ADAL" clId="{4361E65D-9131-4501-A493-19E713C4529C}" dt="2022-08-31T13:01:58.833" v="12" actId="255"/>
          <ac:spMkLst>
            <pc:docMk/>
            <pc:sldMk cId="484538070" sldId="388"/>
            <ac:spMk id="2" creationId="{00000000-0000-0000-0000-000000000000}"/>
          </ac:spMkLst>
        </pc:spChg>
      </pc:sldChg>
      <pc:sldChg chg="modSp mod">
        <pc:chgData name="Peter Lacey" userId="2c2aa462-51ab-44fe-ae6f-2d07ff65bee7" providerId="ADAL" clId="{4361E65D-9131-4501-A493-19E713C4529C}" dt="2022-08-31T14:11:46.129" v="681" actId="962"/>
        <pc:sldMkLst>
          <pc:docMk/>
          <pc:sldMk cId="1432459572" sldId="389"/>
        </pc:sldMkLst>
        <pc:picChg chg="mod">
          <ac:chgData name="Peter Lacey" userId="2c2aa462-51ab-44fe-ae6f-2d07ff65bee7" providerId="ADAL" clId="{4361E65D-9131-4501-A493-19E713C4529C}" dt="2022-08-31T14:11:46.129" v="681" actId="962"/>
          <ac:picMkLst>
            <pc:docMk/>
            <pc:sldMk cId="1432459572" sldId="389"/>
            <ac:picMk id="14" creationId="{28328CAD-F821-4480-85BE-5A08E9700E35}"/>
          </ac:picMkLst>
        </pc:picChg>
      </pc:sldChg>
      <pc:sldMasterChg chg="modSp mod">
        <pc:chgData name="Peter Lacey" userId="2c2aa462-51ab-44fe-ae6f-2d07ff65bee7" providerId="ADAL" clId="{4361E65D-9131-4501-A493-19E713C4529C}" dt="2022-08-31T12:59:41.192" v="3" actId="20577"/>
        <pc:sldMasterMkLst>
          <pc:docMk/>
          <pc:sldMasterMk cId="839490661" sldId="2147483650"/>
        </pc:sldMasterMkLst>
        <pc:spChg chg="mod">
          <ac:chgData name="Peter Lacey" userId="2c2aa462-51ab-44fe-ae6f-2d07ff65bee7" providerId="ADAL" clId="{4361E65D-9131-4501-A493-19E713C4529C}" dt="2022-08-31T12:59:41.192" v="3" actId="20577"/>
          <ac:spMkLst>
            <pc:docMk/>
            <pc:sldMasterMk cId="839490661" sldId="2147483650"/>
            <ac:spMk id="7" creationId="{00000000-0000-0000-0000-000000000000}"/>
          </ac:spMkLst>
        </pc:spChg>
      </pc:sldMasterChg>
    </pc:docChg>
  </pc:docChgLst>
  <pc:docChgLst>
    <pc:chgData name="Jaime Burns" userId="f4aae868-0f83-4328-8754-6788ac9ed0e1" providerId="ADAL" clId="{B478363D-A4DC-4E4A-A123-FAD35E352675}"/>
    <pc:docChg chg="custSel modSld">
      <pc:chgData name="Jaime Burns" userId="f4aae868-0f83-4328-8754-6788ac9ed0e1" providerId="ADAL" clId="{B478363D-A4DC-4E4A-A123-FAD35E352675}" dt="2022-10-05T14:42:25.753" v="6" actId="1076"/>
      <pc:docMkLst>
        <pc:docMk/>
      </pc:docMkLst>
      <pc:sldChg chg="addSp delSp modSp mod">
        <pc:chgData name="Jaime Burns" userId="f4aae868-0f83-4328-8754-6788ac9ed0e1" providerId="ADAL" clId="{B478363D-A4DC-4E4A-A123-FAD35E352675}" dt="2022-10-05T14:42:25.753" v="6" actId="1076"/>
        <pc:sldMkLst>
          <pc:docMk/>
          <pc:sldMk cId="2438020741" sldId="379"/>
        </pc:sldMkLst>
        <pc:spChg chg="mod">
          <ac:chgData name="Jaime Burns" userId="f4aae868-0f83-4328-8754-6788ac9ed0e1" providerId="ADAL" clId="{B478363D-A4DC-4E4A-A123-FAD35E352675}" dt="2022-10-05T14:42:23.042" v="5" actId="1076"/>
          <ac:spMkLst>
            <pc:docMk/>
            <pc:sldMk cId="2438020741" sldId="379"/>
            <ac:spMk id="2" creationId="{00000000-0000-0000-0000-000000000000}"/>
          </ac:spMkLst>
        </pc:spChg>
        <pc:picChg chg="add mod">
          <ac:chgData name="Jaime Burns" userId="f4aae868-0f83-4328-8754-6788ac9ed0e1" providerId="ADAL" clId="{B478363D-A4DC-4E4A-A123-FAD35E352675}" dt="2022-10-05T14:42:25.753" v="6" actId="1076"/>
          <ac:picMkLst>
            <pc:docMk/>
            <pc:sldMk cId="2438020741" sldId="379"/>
            <ac:picMk id="6" creationId="{C7943448-EE33-4DE1-9E4C-A8073608D968}"/>
          </ac:picMkLst>
        </pc:picChg>
        <pc:picChg chg="del">
          <ac:chgData name="Jaime Burns" userId="f4aae868-0f83-4328-8754-6788ac9ed0e1" providerId="ADAL" clId="{B478363D-A4DC-4E4A-A123-FAD35E352675}" dt="2022-10-05T14:42:12.476" v="0" actId="478"/>
          <ac:picMkLst>
            <pc:docMk/>
            <pc:sldMk cId="2438020741" sldId="379"/>
            <ac:picMk id="10" creationId="{B4E726EC-089C-EB96-BADD-9E2E67238B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220222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possible Big Foot is real, but don’t bet your life savings on it. Claims of possibility are worthless because they do not distinguish between strong</a:t>
            </a:r>
            <a:r>
              <a:rPr lang="en-US" baseline="0" dirty="0"/>
              <a:t> and weak arguments. If anything is possible what distinguishes one argument as stronger than another?</a:t>
            </a:r>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39000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Based on data from NASA’s planet-hunting Kepler spacecraft, the Milky Way alone may have 60 billion habitable planets that could support alien life forms (see: http://</a:t>
            </a:r>
            <a:r>
              <a:rPr lang="en-US" dirty="0" err="1"/>
              <a:t>www.huffingtonpost.com</a:t>
            </a:r>
            <a:r>
              <a:rPr lang="en-US" dirty="0"/>
              <a:t>/2013/07/02/alien-planets-life-60-billion-kepler-spacecraft_n_3532940.html). There are at least 100 billion galaxies in the universe. It is plausible that organic</a:t>
            </a:r>
            <a:r>
              <a:rPr lang="en-US" baseline="0" dirty="0"/>
              <a:t> life forms could exist somewhere besides this fly speck in the universe that we call Earth. Plausibility, however, does not equal true or proven! It can serve as a basis for exploration, however.</a:t>
            </a:r>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226452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students contrast the plausibility cases made for gun control</a:t>
            </a:r>
            <a:br>
              <a:rPr lang="en-US" dirty="0"/>
            </a:br>
            <a:br>
              <a:rPr lang="en-US" dirty="0"/>
            </a:br>
            <a:r>
              <a:rPr lang="en-US" dirty="0"/>
              <a:t>Note that video clips may not be fully accessible for all viewers.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342866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Vaccines are not perfect, but their effectiveness in combating most childhood diseases varies between 90% and 99%, according to the American Academy of Pediatrics (see: http://www2.aap.org/immunization/families/vaccinesafety_parenthandout.pdf)</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16021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few certainties in this world: death is inevitable and you can’t be “sort of pregnant” both come to mind. Claims of certainty, however, provide a weak defensive position because only a single exception defeats the argument. Why claim certainty when high probability is far more defensible and reasonable?</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373428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Huffington Post, Reuters story retrieved from:  http://</a:t>
            </a:r>
            <a:r>
              <a:rPr lang="en-US" dirty="0" err="1"/>
              <a:t>www.huffingtonpost.com</a:t>
            </a:r>
            <a:r>
              <a:rPr lang="en-US" dirty="0"/>
              <a:t>/2013/02/19/tressa-Montalvo-identical-twins_n_2714020.html.</a:t>
            </a:r>
          </a:p>
          <a:p>
            <a:r>
              <a:rPr lang="en-US" dirty="0"/>
              <a:t>With a large enough sample (every couple in the world), a wildly improbable event will happen to someone, somewhere, someplace. We call it “news of the weird” because it is so unlikely,</a:t>
            </a:r>
            <a:r>
              <a:rPr lang="en-US" baseline="0" dirty="0"/>
              <a:t> but strange things do occur. That does not provide sufficient justification for any claim based only on the “anything is possible” assertion. It’s called news of the weird because it is highly unlikely. This is why arguing from anecdotes is discouraged.</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3966178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351761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on 2</a:t>
            </a:r>
            <a:r>
              <a:rPr lang="en-US" b="1" baseline="30000" dirty="0"/>
              <a:t>nd</a:t>
            </a:r>
            <a:r>
              <a:rPr lang="en-US" b="1" dirty="0"/>
              <a:t> link</a:t>
            </a:r>
            <a:r>
              <a:rPr lang="en-US" dirty="0"/>
              <a:t>. The Daily Show satirically illustrates contradictions but individuals maintain beliefs despite those contradictions. It demonstrates the problem</a:t>
            </a:r>
            <a:r>
              <a:rPr lang="en-US" baseline="0" dirty="0"/>
              <a:t> of maintaining “Make America Great Again” when evidence doesn’t dictate beliefs. Cleary, a liberal bias shows in this segment, but it can generate robust discussion.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video clips may not be fully accessible for all viewers.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307762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282373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420218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video clips may not be fully accessible for all viewers.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259602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273119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Great, short article</a:t>
            </a:r>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27832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Harold Camping’s inaccurate prediction of the Rapture in 2011.</a:t>
            </a:r>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87208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Harold Camping’s inaccurate prediction of the Rapture in 2011.</a:t>
            </a:r>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355350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called the Probability Model because the goal is to establish the highest degree of probability, not to establish certainty. Science is based on probabilities not certainties. Skepticism is the logical process underlying the scientific method and credible reasoning. The </a:t>
            </a:r>
            <a:r>
              <a:rPr lang="en-US" b="1" dirty="0"/>
              <a:t>2014 Scarlett Johannsen movie, Lucy</a:t>
            </a:r>
            <a:r>
              <a:rPr lang="en-US" dirty="0"/>
              <a:t>, promulgates the widely believed myth that humans use, on average, only </a:t>
            </a:r>
            <a:r>
              <a:rPr lang="en-US" b="1" dirty="0"/>
              <a:t>10% of their brain</a:t>
            </a:r>
            <a:r>
              <a:rPr lang="en-US" dirty="0"/>
              <a:t>. Nonsense. Click on link for a brief refutation. See especially the link to Scientific American 2008</a:t>
            </a:r>
            <a:r>
              <a:rPr lang="en-US" baseline="0" dirty="0"/>
              <a:t> interview.</a:t>
            </a:r>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21487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600365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9766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74ED4-9F4B-419D-860C-1298080DDD50}"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2557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274ED4-9F4B-419D-860C-1298080DDD50}"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572867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274ED4-9F4B-419D-860C-1298080DDD50}"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2383373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274ED4-9F4B-419D-860C-1298080DDD50}"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51363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74ED4-9F4B-419D-860C-1298080DDD50}"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78227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749028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74ED4-9F4B-419D-860C-1298080DDD50}"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747118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548602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74ED4-9F4B-419D-860C-1298080DDD50}"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333876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3708137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080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410300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7998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751066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r>
              <a:rPr lang="en-US"/>
              <a:t>Click icon to add picture</a:t>
            </a:r>
          </a:p>
        </p:txBody>
      </p:sp>
    </p:spTree>
    <p:extLst>
      <p:ext uri="{BB962C8B-B14F-4D97-AF65-F5344CB8AC3E}">
        <p14:creationId xmlns:p14="http://schemas.microsoft.com/office/powerpoint/2010/main" val="793752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6805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6CEAED55-5527-4FC3-B0D9-1BC4E0FB944D}" type="datetimeFigureOut">
              <a:rPr lang="en-US" smtClean="0"/>
              <a:t>10/6/2022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048496" y="6356351"/>
            <a:ext cx="28448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410148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CEAED55-5527-4FC3-B0D9-1BC4E0FB944D}" type="datetimeFigureOut">
              <a:rPr lang="en-US" smtClean="0"/>
              <a:t>10/6/2022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048496" y="6356351"/>
            <a:ext cx="28448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24811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CEAED55-5527-4FC3-B0D9-1BC4E0FB944D}" type="datetimeFigureOut">
              <a:rPr lang="en-US" smtClean="0"/>
              <a:t>10/6/2022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048496" y="6356351"/>
            <a:ext cx="28448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174439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CEAED55-5527-4FC3-B0D9-1BC4E0FB944D}" type="datetimeFigureOut">
              <a:rPr lang="en-US" smtClean="0"/>
              <a:t>10/6/2022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048496" y="6356351"/>
            <a:ext cx="2844800" cy="365125"/>
          </a:xfrm>
          <a:prstGeom prst="rect">
            <a:avLst/>
          </a:prstGeom>
        </p:spPr>
        <p:txBody>
          <a:bodyPr/>
          <a:lstStyle/>
          <a:p>
            <a:fld id="{C695C86C-B749-4A3B-89DA-65173622BE54}" type="slidenum">
              <a:rPr lang="en-US" smtClean="0"/>
              <a:t>‹#›</a:t>
            </a:fld>
            <a:endParaRPr lang="en-US"/>
          </a:p>
        </p:txBody>
      </p:sp>
    </p:spTree>
    <p:extLst>
      <p:ext uri="{BB962C8B-B14F-4D97-AF65-F5344CB8AC3E}">
        <p14:creationId xmlns:p14="http://schemas.microsoft.com/office/powerpoint/2010/main" val="379351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600201"/>
            <a:ext cx="1097280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43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274ED4-9F4B-419D-860C-1298080DDD50}"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AD481-5BB6-4F80-BDB5-1CA862C1E2D4}" type="slidenum">
              <a:rPr lang="en-US" smtClean="0"/>
              <a:t>‹#›</a:t>
            </a:fld>
            <a:endParaRPr lang="en-US"/>
          </a:p>
        </p:txBody>
      </p:sp>
    </p:spTree>
    <p:extLst>
      <p:ext uri="{BB962C8B-B14F-4D97-AF65-F5344CB8AC3E}">
        <p14:creationId xmlns:p14="http://schemas.microsoft.com/office/powerpoint/2010/main" val="1230662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ti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0" y="0"/>
            <a:ext cx="12185400" cy="68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7" name="Footer Placeholder 3"/>
          <p:cNvSpPr txBox="1">
            <a:spLocks/>
          </p:cNvSpPr>
          <p:nvPr/>
        </p:nvSpPr>
        <p:spPr>
          <a:xfrm>
            <a:off x="9490509" y="6423728"/>
            <a:ext cx="2091891"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bg1"/>
                </a:solidFill>
              </a:rPr>
              <a:t>© 2023</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 id="2147483658" r:id="rId6"/>
    <p:sldLayoutId id="2147483659" r:id="rId7"/>
    <p:sldLayoutId id="2147483660" r:id="rId8"/>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74ED4-9F4B-419D-860C-1298080DDD50}" type="datetimeFigureOut">
              <a:rPr lang="en-US" smtClean="0"/>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AD481-5BB6-4F80-BDB5-1CA862C1E2D4}" type="slidenum">
              <a:rPr lang="en-US" smtClean="0"/>
              <a:t>‹#›</a:t>
            </a:fld>
            <a:endParaRPr lang="en-US"/>
          </a:p>
        </p:txBody>
      </p:sp>
    </p:spTree>
    <p:extLst>
      <p:ext uri="{BB962C8B-B14F-4D97-AF65-F5344CB8AC3E}">
        <p14:creationId xmlns:p14="http://schemas.microsoft.com/office/powerpoint/2010/main" val="18327626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40670114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49" r:id="rId5"/>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1851040502"/>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hub.jhu.edu/2014/07/24/busting-a-brain-myth/"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alert.com/watch-here-s-what-life-would-be-like-on-a-flat-earth" TargetMode="External"/><Relationship Id="rId7" Type="http://schemas.openxmlformats.org/officeDocument/2006/relationships/hyperlink" Target="https://www.youtube.com/watch?v=vU8dCYocuyI"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youtube.com/watch?v=iusoultZYSs" TargetMode="External"/><Relationship Id="rId5" Type="http://schemas.openxmlformats.org/officeDocument/2006/relationships/hyperlink" Target="https://www.youtube.com/watch?v=0rR9IaXH1M0" TargetMode="External"/><Relationship Id="rId4" Type="http://schemas.openxmlformats.org/officeDocument/2006/relationships/hyperlink" Target="https://www.youtube.com/watch?v=VNqNnUJVcV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lovemoney.com/gallerylist/76987/lottery-jackpot-winners-who-won-more-than-onc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www.cnbc.com/2019/05/31/harvard-prof-on-odds-of-winning-multiple-lotteries-like-these-people.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4Zdx97A63s"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8T_jwq9ph8k"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alert.com/researchers-say-they-ve-figured-out-why-people-reject-science-and-it-s-not-ignorance"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Practically Speaking </a:t>
            </a:r>
          </a:p>
        </p:txBody>
      </p:sp>
      <p:sp>
        <p:nvSpPr>
          <p:cNvPr id="4" name="Text Placeholder 3"/>
          <p:cNvSpPr>
            <a:spLocks noGrp="1"/>
          </p:cNvSpPr>
          <p:nvPr>
            <p:ph type="body" sz="quarter" idx="11"/>
          </p:nvPr>
        </p:nvSpPr>
        <p:spPr/>
        <p:txBody>
          <a:bodyPr/>
          <a:lstStyle/>
          <a:p>
            <a:r>
              <a:rPr lang="en-US" dirty="0"/>
              <a:t>by J. Dan Rothwell</a:t>
            </a:r>
          </a:p>
        </p:txBody>
      </p:sp>
      <p:pic>
        <p:nvPicPr>
          <p:cNvPr id="7" name="Picture 6" descr="Cover of the book Practically Speaking, Fourth Edition, by J. Dan Rothwell&#10;">
            <a:extLst>
              <a:ext uri="{FF2B5EF4-FFF2-40B4-BE49-F238E27FC236}">
                <a16:creationId xmlns:a16="http://schemas.microsoft.com/office/drawing/2014/main" id="{E22BF1B3-8E2B-405E-865B-1DF72105606F}"/>
              </a:ext>
            </a:extLst>
          </p:cNvPr>
          <p:cNvPicPr>
            <a:picLocks noChangeAspect="1"/>
          </p:cNvPicPr>
          <p:nvPr/>
        </p:nvPicPr>
        <p:blipFill>
          <a:blip r:embed="rId3"/>
          <a:stretch>
            <a:fillRect/>
          </a:stretch>
        </p:blipFill>
        <p:spPr>
          <a:xfrm>
            <a:off x="4521830" y="1719055"/>
            <a:ext cx="3148339" cy="4726444"/>
          </a:xfrm>
          <a:prstGeom prst="rect">
            <a:avLst/>
          </a:prstGeom>
        </p:spPr>
      </p:pic>
    </p:spTree>
    <p:extLst>
      <p:ext uri="{BB962C8B-B14F-4D97-AF65-F5344CB8AC3E}">
        <p14:creationId xmlns:p14="http://schemas.microsoft.com/office/powerpoint/2010/main" val="1432459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634182"/>
            <a:ext cx="8937792" cy="1143000"/>
          </a:xfrm>
        </p:spPr>
        <p:txBody>
          <a:bodyPr>
            <a:noAutofit/>
          </a:bodyPr>
          <a:lstStyle/>
          <a:p>
            <a:r>
              <a:rPr lang="en-US" sz="4000" b="1" dirty="0"/>
              <a:t>The Process of Skepticism:</a:t>
            </a:r>
            <a:br>
              <a:rPr lang="en-US" sz="4000" b="1" dirty="0"/>
            </a:br>
            <a:r>
              <a:rPr lang="en-US" sz="4000" dirty="0"/>
              <a:t>The Probability Model</a:t>
            </a:r>
          </a:p>
        </p:txBody>
      </p:sp>
      <p:sp>
        <p:nvSpPr>
          <p:cNvPr id="7" name="Text Placeholder 6">
            <a:extLst>
              <a:ext uri="{FF2B5EF4-FFF2-40B4-BE49-F238E27FC236}">
                <a16:creationId xmlns:a16="http://schemas.microsoft.com/office/drawing/2014/main" id="{CD7580D0-9D72-684F-969C-A04E7A9B9A34}"/>
              </a:ext>
            </a:extLst>
          </p:cNvPr>
          <p:cNvSpPr>
            <a:spLocks noGrp="1"/>
          </p:cNvSpPr>
          <p:nvPr>
            <p:ph type="body" sz="quarter" idx="10"/>
          </p:nvPr>
        </p:nvSpPr>
        <p:spPr>
          <a:xfrm>
            <a:off x="1919416" y="4178685"/>
            <a:ext cx="8394488" cy="4019373"/>
          </a:xfrm>
        </p:spPr>
        <p:txBody>
          <a:bodyPr/>
          <a:lstStyle/>
          <a:p>
            <a:pPr marL="0" indent="0">
              <a:buNone/>
            </a:pPr>
            <a:endParaRPr lang="en-US" dirty="0"/>
          </a:p>
          <a:p>
            <a:pPr marL="0" indent="0" algn="ctr">
              <a:buNone/>
            </a:pPr>
            <a:r>
              <a:rPr lang="en-US" dirty="0"/>
              <a:t>Degrees of </a:t>
            </a:r>
            <a:r>
              <a:rPr lang="en-US" dirty="0">
                <a:solidFill>
                  <a:srgbClr val="0070C0"/>
                </a:solidFill>
                <a:hlinkClick r:id="rId3"/>
              </a:rPr>
              <a:t>likelihood</a:t>
            </a:r>
            <a:r>
              <a:rPr lang="en-US" dirty="0">
                <a:solidFill>
                  <a:srgbClr val="0070C0"/>
                </a:solidFill>
              </a:rPr>
              <a:t> for claims:</a:t>
            </a:r>
          </a:p>
          <a:p>
            <a:pPr marL="0" indent="0" algn="ctr">
              <a:buNone/>
            </a:pPr>
            <a:endParaRPr lang="en-US" sz="500" dirty="0">
              <a:solidFill>
                <a:srgbClr val="0070C0"/>
              </a:solidFill>
            </a:endParaRPr>
          </a:p>
          <a:p>
            <a:pPr marL="0" indent="0">
              <a:buNone/>
            </a:pPr>
            <a:r>
              <a:rPr lang="en-US" sz="3000" dirty="0"/>
              <a:t> Possibility ➔ Plausibility ➔ Probability ➔ Certainty</a:t>
            </a:r>
          </a:p>
        </p:txBody>
      </p:sp>
      <p:pic>
        <p:nvPicPr>
          <p:cNvPr id="3" name="Picture 2" descr="Scarlett Johannsen from the movie Lucy.">
            <a:extLst>
              <a:ext uri="{FF2B5EF4-FFF2-40B4-BE49-F238E27FC236}">
                <a16:creationId xmlns:a16="http://schemas.microsoft.com/office/drawing/2014/main" id="{EFBD68C7-A4C2-6143-B565-FB9CFCED31E1}"/>
              </a:ext>
            </a:extLst>
          </p:cNvPr>
          <p:cNvPicPr>
            <a:picLocks noChangeAspect="1"/>
          </p:cNvPicPr>
          <p:nvPr/>
        </p:nvPicPr>
        <p:blipFill>
          <a:blip r:embed="rId4"/>
          <a:stretch>
            <a:fillRect/>
          </a:stretch>
        </p:blipFill>
        <p:spPr>
          <a:xfrm>
            <a:off x="3605585" y="1981201"/>
            <a:ext cx="5023452" cy="2643922"/>
          </a:xfrm>
          <a:prstGeom prst="rect">
            <a:avLst/>
          </a:prstGeom>
        </p:spPr>
      </p:pic>
    </p:spTree>
    <p:extLst>
      <p:ext uri="{BB962C8B-B14F-4D97-AF65-F5344CB8AC3E}">
        <p14:creationId xmlns:p14="http://schemas.microsoft.com/office/powerpoint/2010/main" val="306565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nSpc>
                <a:spcPct val="90000"/>
              </a:lnSpc>
            </a:pPr>
            <a:r>
              <a:rPr lang="en-US" b="1"/>
              <a:t>The Probability Model: </a:t>
            </a:r>
            <a:br>
              <a:rPr lang="en-US" b="1"/>
            </a:br>
            <a:r>
              <a:rPr lang="en-US"/>
              <a:t>Possibility</a:t>
            </a:r>
          </a:p>
        </p:txBody>
      </p:sp>
      <p:pic>
        <p:nvPicPr>
          <p:cNvPr id="6" name="Content Placeholder 8" descr=" A cartoon image of three people with one saying, you cannot jump without a chute, you will die. The other person says, do not worry, it is entirely possible that I will land on a haystack and survive.">
            <a:extLst>
              <a:ext uri="{FF2B5EF4-FFF2-40B4-BE49-F238E27FC236}">
                <a16:creationId xmlns:a16="http://schemas.microsoft.com/office/drawing/2014/main" id="{0F81765F-5103-5445-B33B-61C4127095CF}"/>
              </a:ext>
            </a:extLst>
          </p:cNvPr>
          <p:cNvPicPr>
            <a:picLocks noChangeAspect="1"/>
          </p:cNvPicPr>
          <p:nvPr/>
        </p:nvPicPr>
        <p:blipFill>
          <a:blip r:embed="rId3" cstate="print"/>
          <a:stretch>
            <a:fillRect/>
          </a:stretch>
        </p:blipFill>
        <p:spPr>
          <a:xfrm>
            <a:off x="3640502" y="1600201"/>
            <a:ext cx="4910996" cy="4525963"/>
          </a:xfrm>
          <a:prstGeom prst="rect">
            <a:avLst/>
          </a:prstGeom>
          <a:noFill/>
        </p:spPr>
      </p:pic>
    </p:spTree>
    <p:extLst>
      <p:ext uri="{BB962C8B-B14F-4D97-AF65-F5344CB8AC3E}">
        <p14:creationId xmlns:p14="http://schemas.microsoft.com/office/powerpoint/2010/main" val="430928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nSpc>
                <a:spcPct val="90000"/>
              </a:lnSpc>
            </a:pPr>
            <a:r>
              <a:rPr lang="en-US" b="1"/>
              <a:t>The Probability Model: </a:t>
            </a:r>
            <a:br>
              <a:rPr lang="en-US" b="1"/>
            </a:br>
            <a:r>
              <a:rPr lang="en-US"/>
              <a:t>Plausibility</a:t>
            </a:r>
          </a:p>
        </p:txBody>
      </p:sp>
      <p:pic>
        <p:nvPicPr>
          <p:cNvPr id="9" name="Picture 8" descr=" A photo of an astronaut with a spacecraft behind him on a surface depicts the moon landing hoax.">
            <a:extLst>
              <a:ext uri="{FF2B5EF4-FFF2-40B4-BE49-F238E27FC236}">
                <a16:creationId xmlns:a16="http://schemas.microsoft.com/office/drawing/2014/main" id="{C01A29E5-6135-5E4C-8A89-8BEED78B4922}"/>
              </a:ext>
            </a:extLst>
          </p:cNvPr>
          <p:cNvPicPr>
            <a:picLocks noChangeAspect="1"/>
          </p:cNvPicPr>
          <p:nvPr/>
        </p:nvPicPr>
        <p:blipFill rotWithShape="1">
          <a:blip r:embed="rId3"/>
          <a:srcRect t="31456" b="10038"/>
          <a:stretch/>
        </p:blipFill>
        <p:spPr>
          <a:xfrm>
            <a:off x="788068" y="1563350"/>
            <a:ext cx="10615863" cy="4378737"/>
          </a:xfrm>
          <a:prstGeom prst="rect">
            <a:avLst/>
          </a:prstGeom>
          <a:noFill/>
        </p:spPr>
      </p:pic>
    </p:spTree>
    <p:extLst>
      <p:ext uri="{BB962C8B-B14F-4D97-AF65-F5344CB8AC3E}">
        <p14:creationId xmlns:p14="http://schemas.microsoft.com/office/powerpoint/2010/main" val="97952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265673"/>
            <a:ext cx="8937792" cy="1143000"/>
          </a:xfrm>
        </p:spPr>
        <p:txBody>
          <a:bodyPr>
            <a:noAutofit/>
          </a:bodyPr>
          <a:lstStyle/>
          <a:p>
            <a:r>
              <a:rPr lang="en-US" sz="4000" b="1" dirty="0"/>
              <a:t>Exploring Plausibility </a:t>
            </a:r>
            <a:endParaRPr lang="en-US" sz="4000" dirty="0"/>
          </a:p>
        </p:txBody>
      </p:sp>
      <p:sp>
        <p:nvSpPr>
          <p:cNvPr id="5" name="Text Placeholder 2">
            <a:extLst>
              <a:ext uri="{FF2B5EF4-FFF2-40B4-BE49-F238E27FC236}">
                <a16:creationId xmlns:a16="http://schemas.microsoft.com/office/drawing/2014/main" id="{CDD43D36-8219-5F47-AC87-20338102E919}"/>
              </a:ext>
            </a:extLst>
          </p:cNvPr>
          <p:cNvSpPr>
            <a:spLocks noGrp="1"/>
          </p:cNvSpPr>
          <p:nvPr>
            <p:ph type="body" sz="quarter" idx="10"/>
          </p:nvPr>
        </p:nvSpPr>
        <p:spPr>
          <a:xfrm>
            <a:off x="2014414" y="1408673"/>
            <a:ext cx="8369381" cy="4794205"/>
          </a:xfrm>
        </p:spPr>
        <p:txBody>
          <a:bodyPr>
            <a:normAutofit fontScale="92500" lnSpcReduction="10000"/>
          </a:bodyPr>
          <a:lstStyle/>
          <a:p>
            <a:r>
              <a:rPr lang="en-US" dirty="0"/>
              <a:t>Implausibility of Flat Earth</a:t>
            </a:r>
          </a:p>
          <a:p>
            <a:pPr lvl="1"/>
            <a:r>
              <a:rPr lang="en-US" dirty="0"/>
              <a:t>“Here’s What Life Would Be Like on a </a:t>
            </a:r>
            <a:r>
              <a:rPr lang="en-US" dirty="0">
                <a:hlinkClick r:id="rId3"/>
              </a:rPr>
              <a:t>Flat Earth</a:t>
            </a:r>
            <a:r>
              <a:rPr lang="en-US" dirty="0"/>
              <a:t>”</a:t>
            </a:r>
          </a:p>
          <a:p>
            <a:pPr lvl="1"/>
            <a:r>
              <a:rPr lang="en-US" dirty="0"/>
              <a:t>See also “Is Earth Actually </a:t>
            </a:r>
            <a:r>
              <a:rPr lang="en-US" dirty="0">
                <a:hlinkClick r:id="rId4"/>
              </a:rPr>
              <a:t>Flat</a:t>
            </a:r>
            <a:r>
              <a:rPr lang="en-US" dirty="0"/>
              <a:t>?”</a:t>
            </a:r>
          </a:p>
          <a:p>
            <a:pPr lvl="1"/>
            <a:endParaRPr lang="en-US" sz="1500" dirty="0"/>
          </a:p>
          <a:p>
            <a:r>
              <a:rPr lang="en-US" dirty="0"/>
              <a:t>Plausibility cases made for gun control</a:t>
            </a:r>
          </a:p>
          <a:p>
            <a:pPr lvl="1"/>
            <a:r>
              <a:rPr lang="en-US" dirty="0"/>
              <a:t>Comedian </a:t>
            </a:r>
            <a:r>
              <a:rPr lang="en-US" dirty="0">
                <a:hlinkClick r:id="rId5"/>
              </a:rPr>
              <a:t>Jim Jefferies </a:t>
            </a:r>
            <a:r>
              <a:rPr lang="en-US" dirty="0"/>
              <a:t>Gun Control Speech versus </a:t>
            </a:r>
            <a:r>
              <a:rPr lang="en-US" dirty="0">
                <a:hlinkClick r:id="rId6"/>
              </a:rPr>
              <a:t>Wayne LaPierre </a:t>
            </a:r>
            <a:r>
              <a:rPr lang="en-US" dirty="0"/>
              <a:t>NRA Gun Control Speech</a:t>
            </a:r>
          </a:p>
          <a:p>
            <a:pPr lvl="1"/>
            <a:endParaRPr lang="en-US" sz="1600" dirty="0"/>
          </a:p>
          <a:p>
            <a:r>
              <a:rPr lang="en-US" dirty="0"/>
              <a:t>Plausibility of Donald Trump’s Wall</a:t>
            </a:r>
          </a:p>
          <a:p>
            <a:pPr lvl="1"/>
            <a:r>
              <a:rPr lang="en-US" dirty="0">
                <a:hlinkClick r:id="rId7"/>
              </a:rPr>
              <a:t>John Oliver </a:t>
            </a:r>
            <a:r>
              <a:rPr lang="en-US" dirty="0"/>
              <a:t>argues implausibility of Donald Trump’s Wall</a:t>
            </a:r>
          </a:p>
          <a:p>
            <a:pPr lvl="1"/>
            <a:endParaRPr lang="en-US" dirty="0"/>
          </a:p>
          <a:p>
            <a:endParaRPr lang="en-US" dirty="0"/>
          </a:p>
        </p:txBody>
      </p:sp>
    </p:spTree>
    <p:extLst>
      <p:ext uri="{BB962C8B-B14F-4D97-AF65-F5344CB8AC3E}">
        <p14:creationId xmlns:p14="http://schemas.microsoft.com/office/powerpoint/2010/main" val="1933116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560172"/>
            <a:ext cx="8937792" cy="1143000"/>
          </a:xfrm>
        </p:spPr>
        <p:txBody>
          <a:bodyPr>
            <a:noAutofit/>
          </a:bodyPr>
          <a:lstStyle/>
          <a:p>
            <a:r>
              <a:rPr lang="en-US" sz="4000" b="1" dirty="0"/>
              <a:t>The Probability Model: </a:t>
            </a:r>
            <a:br>
              <a:rPr lang="en-US" sz="4000" b="1" dirty="0"/>
            </a:br>
            <a:r>
              <a:rPr lang="en-US" sz="4000" dirty="0"/>
              <a:t>Probability</a:t>
            </a:r>
          </a:p>
        </p:txBody>
      </p:sp>
      <p:pic>
        <p:nvPicPr>
          <p:cNvPr id="3" name="Picture 2" descr="A baby receives a vaccine.">
            <a:extLst>
              <a:ext uri="{FF2B5EF4-FFF2-40B4-BE49-F238E27FC236}">
                <a16:creationId xmlns:a16="http://schemas.microsoft.com/office/drawing/2014/main" id="{3541DDD0-BA51-3E4A-9E65-8DBDE47CA8F3}"/>
              </a:ext>
            </a:extLst>
          </p:cNvPr>
          <p:cNvPicPr>
            <a:picLocks noChangeAspect="1"/>
          </p:cNvPicPr>
          <p:nvPr/>
        </p:nvPicPr>
        <p:blipFill>
          <a:blip r:embed="rId3"/>
          <a:stretch>
            <a:fillRect/>
          </a:stretch>
        </p:blipFill>
        <p:spPr>
          <a:xfrm>
            <a:off x="3880599" y="1860311"/>
            <a:ext cx="4637011" cy="4015556"/>
          </a:xfrm>
          <a:prstGeom prst="rect">
            <a:avLst/>
          </a:prstGeom>
        </p:spPr>
      </p:pic>
    </p:spTree>
    <p:extLst>
      <p:ext uri="{BB962C8B-B14F-4D97-AF65-F5344CB8AC3E}">
        <p14:creationId xmlns:p14="http://schemas.microsoft.com/office/powerpoint/2010/main" val="288573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560172"/>
            <a:ext cx="8937792" cy="1143000"/>
          </a:xfrm>
        </p:spPr>
        <p:txBody>
          <a:bodyPr>
            <a:noAutofit/>
          </a:bodyPr>
          <a:lstStyle/>
          <a:p>
            <a:r>
              <a:rPr lang="en-US" sz="4000" b="1" dirty="0"/>
              <a:t>The Probability Model: </a:t>
            </a:r>
            <a:br>
              <a:rPr lang="en-US" sz="4000" b="1" dirty="0"/>
            </a:br>
            <a:r>
              <a:rPr lang="en-US" sz="4000" dirty="0"/>
              <a:t>Certainty</a:t>
            </a:r>
          </a:p>
        </p:txBody>
      </p:sp>
      <p:pic>
        <p:nvPicPr>
          <p:cNvPr id="3" name="Picture 2" descr="A photo of a graveyard.">
            <a:extLst>
              <a:ext uri="{FF2B5EF4-FFF2-40B4-BE49-F238E27FC236}">
                <a16:creationId xmlns:a16="http://schemas.microsoft.com/office/drawing/2014/main" id="{C3DA3868-A922-F34C-BFD3-910BD6436344}"/>
              </a:ext>
            </a:extLst>
          </p:cNvPr>
          <p:cNvPicPr>
            <a:picLocks noChangeAspect="1"/>
          </p:cNvPicPr>
          <p:nvPr/>
        </p:nvPicPr>
        <p:blipFill>
          <a:blip r:embed="rId3"/>
          <a:stretch>
            <a:fillRect/>
          </a:stretch>
        </p:blipFill>
        <p:spPr>
          <a:xfrm>
            <a:off x="3641256" y="1930400"/>
            <a:ext cx="5115696" cy="3836772"/>
          </a:xfrm>
          <a:prstGeom prst="rect">
            <a:avLst/>
          </a:prstGeom>
        </p:spPr>
      </p:pic>
    </p:spTree>
    <p:extLst>
      <p:ext uri="{BB962C8B-B14F-4D97-AF65-F5344CB8AC3E}">
        <p14:creationId xmlns:p14="http://schemas.microsoft.com/office/powerpoint/2010/main" val="226831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832021"/>
            <a:ext cx="8937792" cy="1143000"/>
          </a:xfrm>
        </p:spPr>
        <p:txBody>
          <a:bodyPr>
            <a:noAutofit/>
          </a:bodyPr>
          <a:lstStyle/>
          <a:p>
            <a:r>
              <a:rPr lang="en-US" sz="4000" b="1" dirty="0"/>
              <a:t>The Probability Model: </a:t>
            </a:r>
            <a:br>
              <a:rPr lang="en-US" sz="4000" b="1" dirty="0"/>
            </a:br>
            <a:r>
              <a:rPr lang="en-US" sz="4000" dirty="0"/>
              <a:t>Law of Truly Large Numbers</a:t>
            </a:r>
          </a:p>
        </p:txBody>
      </p:sp>
      <p:sp>
        <p:nvSpPr>
          <p:cNvPr id="5" name="Text Placeholder 2">
            <a:extLst>
              <a:ext uri="{FF2B5EF4-FFF2-40B4-BE49-F238E27FC236}">
                <a16:creationId xmlns:a16="http://schemas.microsoft.com/office/drawing/2014/main" id="{DD352954-D197-4147-9A5E-22FBA1124E44}"/>
              </a:ext>
            </a:extLst>
          </p:cNvPr>
          <p:cNvSpPr>
            <a:spLocks noGrp="1"/>
          </p:cNvSpPr>
          <p:nvPr>
            <p:ph type="body" sz="quarter" idx="10"/>
          </p:nvPr>
        </p:nvSpPr>
        <p:spPr>
          <a:xfrm>
            <a:off x="1939884" y="2716643"/>
            <a:ext cx="8172450" cy="2275486"/>
          </a:xfrm>
        </p:spPr>
        <p:txBody>
          <a:bodyPr>
            <a:normAutofit/>
          </a:bodyPr>
          <a:lstStyle/>
          <a:p>
            <a:pPr marL="0" indent="0" algn="ctr">
              <a:buNone/>
            </a:pPr>
            <a:r>
              <a:rPr lang="en-US" dirty="0"/>
              <a:t>Valentine’s Day, 2013, a Texas woman, Tressa Montalvo, gave birth to 2 sets of identical twins—not quadruplets, but two separate sets of twins. This is a 1 in 70 million chance event. </a:t>
            </a:r>
          </a:p>
          <a:p>
            <a:endParaRPr lang="en-US" dirty="0"/>
          </a:p>
        </p:txBody>
      </p:sp>
    </p:spTree>
    <p:extLst>
      <p:ext uri="{BB962C8B-B14F-4D97-AF65-F5344CB8AC3E}">
        <p14:creationId xmlns:p14="http://schemas.microsoft.com/office/powerpoint/2010/main" val="268004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634313"/>
            <a:ext cx="8937792" cy="1143000"/>
          </a:xfrm>
        </p:spPr>
        <p:txBody>
          <a:bodyPr>
            <a:noAutofit/>
          </a:bodyPr>
          <a:lstStyle/>
          <a:p>
            <a:r>
              <a:rPr lang="en-US" sz="4000" b="1" dirty="0"/>
              <a:t>The Probability Model: </a:t>
            </a:r>
            <a:br>
              <a:rPr lang="en-US" sz="4000" b="1" dirty="0"/>
            </a:br>
            <a:r>
              <a:rPr lang="en-US" sz="4000" dirty="0"/>
              <a:t>Law of Truly Large Numbers	</a:t>
            </a:r>
            <a:r>
              <a:rPr lang="en-US" sz="1200" dirty="0"/>
              <a:t>2</a:t>
            </a:r>
          </a:p>
        </p:txBody>
      </p:sp>
      <p:sp>
        <p:nvSpPr>
          <p:cNvPr id="4" name="Content Placeholder 2">
            <a:extLst>
              <a:ext uri="{FF2B5EF4-FFF2-40B4-BE49-F238E27FC236}">
                <a16:creationId xmlns:a16="http://schemas.microsoft.com/office/drawing/2014/main" id="{A546F076-9998-5E4F-B02D-0E5F82D71DAD}"/>
              </a:ext>
            </a:extLst>
          </p:cNvPr>
          <p:cNvSpPr txBox="1">
            <a:spLocks/>
          </p:cNvSpPr>
          <p:nvPr/>
        </p:nvSpPr>
        <p:spPr>
          <a:xfrm>
            <a:off x="2084304" y="2109615"/>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hlinkClick r:id="rId3"/>
              </a:rPr>
              <a:t>Multiple lottery winners </a:t>
            </a:r>
            <a:r>
              <a:rPr lang="en-US" dirty="0"/>
              <a:t>are improbable, but there have been a few such winners. </a:t>
            </a:r>
          </a:p>
          <a:p>
            <a:r>
              <a:rPr lang="en-US" dirty="0"/>
              <a:t>The odds of winning the June 1, 2019, $350 million </a:t>
            </a:r>
            <a:r>
              <a:rPr lang="en-US" dirty="0">
                <a:hlinkClick r:id="rId4"/>
              </a:rPr>
              <a:t>Powerball lottery </a:t>
            </a:r>
            <a:r>
              <a:rPr lang="en-US" dirty="0"/>
              <a:t>was 1 in 292 million.</a:t>
            </a:r>
          </a:p>
          <a:p>
            <a:r>
              <a:rPr lang="en-US" dirty="0"/>
              <a:t>Note: The odds were not 0 in 292 million. There is always a minuscule chance that you could win.</a:t>
            </a:r>
          </a:p>
        </p:txBody>
      </p:sp>
    </p:spTree>
    <p:extLst>
      <p:ext uri="{BB962C8B-B14F-4D97-AF65-F5344CB8AC3E}">
        <p14:creationId xmlns:p14="http://schemas.microsoft.com/office/powerpoint/2010/main" val="48453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683606"/>
            <a:ext cx="8937792" cy="1143000"/>
          </a:xfrm>
        </p:spPr>
        <p:txBody>
          <a:bodyPr>
            <a:noAutofit/>
          </a:bodyPr>
          <a:lstStyle/>
          <a:p>
            <a:r>
              <a:rPr lang="en-US" sz="4000" b="1" dirty="0"/>
              <a:t>Skepticism and Open-Mindedness:</a:t>
            </a:r>
            <a:br>
              <a:rPr lang="en-US" sz="4000" b="1" dirty="0"/>
            </a:br>
            <a:r>
              <a:rPr lang="en-US" sz="4000" dirty="0"/>
              <a:t>Inquiring Minds, Not Empty Minds</a:t>
            </a:r>
            <a:endParaRPr lang="en-US" sz="4000" b="1" dirty="0"/>
          </a:p>
        </p:txBody>
      </p:sp>
      <p:sp>
        <p:nvSpPr>
          <p:cNvPr id="4" name="Content Placeholder 2">
            <a:extLst>
              <a:ext uri="{FF2B5EF4-FFF2-40B4-BE49-F238E27FC236}">
                <a16:creationId xmlns:a16="http://schemas.microsoft.com/office/drawing/2014/main" id="{5B364B44-4208-0D46-A8D0-C24F8548ACA0}"/>
              </a:ext>
            </a:extLst>
          </p:cNvPr>
          <p:cNvSpPr txBox="1">
            <a:spLocks/>
          </p:cNvSpPr>
          <p:nvPr/>
        </p:nvSpPr>
        <p:spPr>
          <a:xfrm>
            <a:off x="2001860" y="2197312"/>
            <a:ext cx="8394488"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Open-mindedness</a:t>
            </a:r>
            <a:r>
              <a:rPr lang="en-US" dirty="0"/>
              <a:t> is the willingness to follow where the evidence leads.</a:t>
            </a:r>
          </a:p>
          <a:p>
            <a:pPr marL="0" indent="0" algn="ctr">
              <a:buNone/>
            </a:pPr>
            <a:endParaRPr lang="en-US" sz="1500" dirty="0"/>
          </a:p>
          <a:p>
            <a:pPr marL="0" indent="0" algn="ctr">
              <a:buNone/>
            </a:pPr>
            <a:r>
              <a:rPr lang="en-US" dirty="0"/>
              <a:t>Vs.</a:t>
            </a:r>
          </a:p>
          <a:p>
            <a:pPr marL="0" indent="0" algn="ctr">
              <a:buNone/>
            </a:pPr>
            <a:endParaRPr lang="en-US" sz="1500" dirty="0"/>
          </a:p>
          <a:p>
            <a:pPr marL="0" indent="0" algn="ctr">
              <a:buNone/>
            </a:pPr>
            <a:r>
              <a:rPr lang="en-US" dirty="0">
                <a:solidFill>
                  <a:srgbClr val="0070C0"/>
                </a:solidFill>
                <a:hlinkClick r:id="rId3"/>
              </a:rPr>
              <a:t>Closed-mindedness</a:t>
            </a:r>
            <a:r>
              <a:rPr lang="en-US" dirty="0">
                <a:solidFill>
                  <a:srgbClr val="0070C0"/>
                </a:solidFill>
              </a:rPr>
              <a:t> is the u</a:t>
            </a:r>
            <a:r>
              <a:rPr lang="en-US" dirty="0"/>
              <a:t>nwillingness to alter attitudes, beliefs, and behavior no matter what the evidence dictates.</a:t>
            </a:r>
          </a:p>
          <a:p>
            <a:pPr marL="0" indent="0" algn="ctr">
              <a:buNone/>
            </a:pPr>
            <a:endParaRPr lang="en-US" dirty="0"/>
          </a:p>
        </p:txBody>
      </p:sp>
    </p:spTree>
    <p:extLst>
      <p:ext uri="{BB962C8B-B14F-4D97-AF65-F5344CB8AC3E}">
        <p14:creationId xmlns:p14="http://schemas.microsoft.com/office/powerpoint/2010/main" val="222703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4294"/>
            <a:ext cx="8229600" cy="1143000"/>
          </a:xfrm>
        </p:spPr>
        <p:txBody>
          <a:bodyPr>
            <a:noAutofit/>
          </a:bodyPr>
          <a:lstStyle/>
          <a:p>
            <a:r>
              <a:rPr lang="en-US" b="1" dirty="0"/>
              <a:t>Review of Chapter 12 Learning Objectives</a:t>
            </a:r>
          </a:p>
        </p:txBody>
      </p:sp>
      <p:sp>
        <p:nvSpPr>
          <p:cNvPr id="4" name="Text Placeholder 2">
            <a:extLst>
              <a:ext uri="{FF2B5EF4-FFF2-40B4-BE49-F238E27FC236}">
                <a16:creationId xmlns:a16="http://schemas.microsoft.com/office/drawing/2014/main" id="{50C683B9-A18C-AF46-9B12-F51E5349ACF7}"/>
              </a:ext>
            </a:extLst>
          </p:cNvPr>
          <p:cNvSpPr txBox="1">
            <a:spLocks/>
          </p:cNvSpPr>
          <p:nvPr/>
        </p:nvSpPr>
        <p:spPr>
          <a:xfrm>
            <a:off x="1741467" y="1345691"/>
            <a:ext cx="8709067" cy="405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t>12.1 Identify strategies for and dangers of associated with using skepticism as a critically thinking public speaker. </a:t>
            </a:r>
          </a:p>
          <a:p>
            <a:pPr lvl="0"/>
            <a:r>
              <a:rPr lang="en-US" sz="2800" dirty="0"/>
              <a:t>12.2 Identify strategies for and dangers of true believing as a critically thinking public speaker. </a:t>
            </a:r>
          </a:p>
          <a:p>
            <a:pPr lvl="0"/>
            <a:r>
              <a:rPr lang="en-US" sz="2800" dirty="0"/>
              <a:t>12.3 Identify the process of skepticism that a critically thinking public speaker must consider when constructing content for a given speech situation. </a:t>
            </a:r>
          </a:p>
          <a:p>
            <a:pPr lvl="0"/>
            <a:r>
              <a:rPr lang="en-US" sz="2800" dirty="0"/>
              <a:t>12.4 Determine the steps to become a skeptic as a speaker and an audience member. </a:t>
            </a:r>
          </a:p>
          <a:p>
            <a:pPr marL="0" indent="0">
              <a:buNone/>
            </a:pPr>
            <a:r>
              <a:rPr lang="en-US" sz="2400" dirty="0"/>
              <a:t> </a:t>
            </a:r>
          </a:p>
        </p:txBody>
      </p:sp>
    </p:spTree>
    <p:extLst>
      <p:ext uri="{BB962C8B-B14F-4D97-AF65-F5344CB8AC3E}">
        <p14:creationId xmlns:p14="http://schemas.microsoft.com/office/powerpoint/2010/main" val="367761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63BA-F85A-4342-9B56-53D9B3772CA4}"/>
              </a:ext>
            </a:extLst>
          </p:cNvPr>
          <p:cNvSpPr>
            <a:spLocks noGrp="1"/>
          </p:cNvSpPr>
          <p:nvPr>
            <p:ph type="title"/>
          </p:nvPr>
        </p:nvSpPr>
        <p:spPr>
          <a:xfrm>
            <a:off x="1761067" y="732749"/>
            <a:ext cx="8669866" cy="1143000"/>
          </a:xfrm>
        </p:spPr>
        <p:txBody>
          <a:bodyPr>
            <a:noAutofit/>
          </a:bodyPr>
          <a:lstStyle/>
          <a:p>
            <a:r>
              <a:rPr lang="en-US" sz="3800" b="1" dirty="0"/>
              <a:t>Chapter 12</a:t>
            </a:r>
            <a:br>
              <a:rPr lang="en-US" sz="3800" b="1" dirty="0"/>
            </a:br>
            <a:r>
              <a:rPr lang="en-US" sz="3800" b="1" dirty="0"/>
              <a:t>Skepticism: Becoming Critical Thinking Speakers and Listeners</a:t>
            </a:r>
            <a:endParaRPr lang="en-US" sz="3800" dirty="0"/>
          </a:p>
        </p:txBody>
      </p:sp>
      <p:sp>
        <p:nvSpPr>
          <p:cNvPr id="3" name="Content Placeholder 2">
            <a:extLst>
              <a:ext uri="{FF2B5EF4-FFF2-40B4-BE49-F238E27FC236}">
                <a16:creationId xmlns:a16="http://schemas.microsoft.com/office/drawing/2014/main" id="{67E30FE8-F372-C149-ADE9-E1AD2EF86977}"/>
              </a:ext>
            </a:extLst>
          </p:cNvPr>
          <p:cNvSpPr>
            <a:spLocks noGrp="1"/>
          </p:cNvSpPr>
          <p:nvPr>
            <p:ph idx="1"/>
          </p:nvPr>
        </p:nvSpPr>
        <p:spPr>
          <a:xfrm>
            <a:off x="1862668" y="2188630"/>
            <a:ext cx="8195733" cy="4504270"/>
          </a:xfrm>
        </p:spPr>
        <p:txBody>
          <a:bodyPr>
            <a:normAutofit/>
          </a:bodyPr>
          <a:lstStyle/>
          <a:p>
            <a:pPr>
              <a:lnSpc>
                <a:spcPct val="150000"/>
              </a:lnSpc>
            </a:pPr>
            <a:r>
              <a:rPr lang="en-US" sz="3000" dirty="0"/>
              <a:t>Skepticism, True Belief, and Cynicism</a:t>
            </a:r>
          </a:p>
          <a:p>
            <a:pPr>
              <a:lnSpc>
                <a:spcPct val="150000"/>
              </a:lnSpc>
            </a:pPr>
            <a:r>
              <a:rPr lang="en-US" sz="3000" dirty="0"/>
              <a:t>Dangers of True Belief</a:t>
            </a:r>
          </a:p>
          <a:p>
            <a:pPr>
              <a:lnSpc>
                <a:spcPct val="150000"/>
              </a:lnSpc>
            </a:pPr>
            <a:r>
              <a:rPr lang="en-US" sz="3000" dirty="0"/>
              <a:t>The Process of True Believing</a:t>
            </a:r>
          </a:p>
          <a:p>
            <a:pPr>
              <a:lnSpc>
                <a:spcPct val="150000"/>
              </a:lnSpc>
            </a:pPr>
            <a:r>
              <a:rPr lang="en-US" sz="3000" dirty="0"/>
              <a:t>The Process of Skepticism: Inquiring Minds Want to Know</a:t>
            </a:r>
          </a:p>
        </p:txBody>
      </p:sp>
    </p:spTree>
    <p:extLst>
      <p:ext uri="{BB962C8B-B14F-4D97-AF65-F5344CB8AC3E}">
        <p14:creationId xmlns:p14="http://schemas.microsoft.com/office/powerpoint/2010/main" val="268027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6991"/>
            <a:ext cx="8229600" cy="1143000"/>
          </a:xfrm>
        </p:spPr>
        <p:txBody>
          <a:bodyPr>
            <a:noAutofit/>
          </a:bodyPr>
          <a:lstStyle/>
          <a:p>
            <a:r>
              <a:rPr lang="en-US" b="1" dirty="0"/>
              <a:t>Chapter 12</a:t>
            </a:r>
            <a:br>
              <a:rPr lang="en-US" b="1" dirty="0"/>
            </a:br>
            <a:r>
              <a:rPr lang="en-US" b="1" dirty="0"/>
              <a:t>Learning Objectives</a:t>
            </a:r>
          </a:p>
        </p:txBody>
      </p:sp>
      <p:sp>
        <p:nvSpPr>
          <p:cNvPr id="6" name="Text Placeholder 2">
            <a:extLst>
              <a:ext uri="{FF2B5EF4-FFF2-40B4-BE49-F238E27FC236}">
                <a16:creationId xmlns:a16="http://schemas.microsoft.com/office/drawing/2014/main" id="{9D3C533E-F305-FE49-9080-C3F68BC9E9A6}"/>
              </a:ext>
            </a:extLst>
          </p:cNvPr>
          <p:cNvSpPr txBox="1">
            <a:spLocks/>
          </p:cNvSpPr>
          <p:nvPr/>
        </p:nvSpPr>
        <p:spPr>
          <a:xfrm>
            <a:off x="1741467" y="1459991"/>
            <a:ext cx="8709067" cy="405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t>12.1 Identify strategies for and dangers of associated with using skepticism as a critically thinking public speaker. </a:t>
            </a:r>
          </a:p>
          <a:p>
            <a:pPr lvl="0"/>
            <a:r>
              <a:rPr lang="en-US" sz="2800" dirty="0"/>
              <a:t>12.2 Identify strategies for and dangers of true believing as a critically thinking public speaker. </a:t>
            </a:r>
          </a:p>
          <a:p>
            <a:pPr lvl="0"/>
            <a:r>
              <a:rPr lang="en-US" sz="2800" dirty="0"/>
              <a:t>12.3 Identify the process of skepticism that a critically thinking public speaker must consider when constructing content for a given speech situation. </a:t>
            </a:r>
          </a:p>
          <a:p>
            <a:pPr lvl="0"/>
            <a:r>
              <a:rPr lang="en-US" sz="2800" dirty="0"/>
              <a:t>12.4 Determine the steps to become a skeptic as a speaker and an audience member. </a:t>
            </a:r>
          </a:p>
          <a:p>
            <a:pPr marL="0" indent="0">
              <a:buNone/>
            </a:pPr>
            <a:r>
              <a:rPr lang="en-US" sz="2400" dirty="0"/>
              <a:t> </a:t>
            </a:r>
          </a:p>
        </p:txBody>
      </p:sp>
    </p:spTree>
    <p:extLst>
      <p:ext uri="{BB962C8B-B14F-4D97-AF65-F5344CB8AC3E}">
        <p14:creationId xmlns:p14="http://schemas.microsoft.com/office/powerpoint/2010/main" val="1460686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510963"/>
            <a:ext cx="8937792" cy="1143000"/>
          </a:xfrm>
        </p:spPr>
        <p:txBody>
          <a:bodyPr>
            <a:noAutofit/>
          </a:bodyPr>
          <a:lstStyle/>
          <a:p>
            <a:r>
              <a:rPr lang="en-US" b="1" dirty="0"/>
              <a:t>What is the Difference Between Skepticism, True Belief, and Cynicism?</a:t>
            </a:r>
          </a:p>
        </p:txBody>
      </p:sp>
      <p:sp>
        <p:nvSpPr>
          <p:cNvPr id="7" name="Content Placeholder 2">
            <a:extLst>
              <a:ext uri="{FF2B5EF4-FFF2-40B4-BE49-F238E27FC236}">
                <a16:creationId xmlns:a16="http://schemas.microsoft.com/office/drawing/2014/main" id="{EBE117B9-87F3-D34E-9C9E-F843D4E82CE7}"/>
              </a:ext>
            </a:extLst>
          </p:cNvPr>
          <p:cNvSpPr txBox="1">
            <a:spLocks/>
          </p:cNvSpPr>
          <p:nvPr/>
        </p:nvSpPr>
        <p:spPr>
          <a:xfrm>
            <a:off x="2084304" y="1678676"/>
            <a:ext cx="8229600" cy="4525963"/>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rgbClr val="0070C0"/>
                </a:solidFill>
              </a:rPr>
              <a:t>Skepticism</a:t>
            </a:r>
          </a:p>
          <a:p>
            <a:pPr marL="0" indent="0">
              <a:buNone/>
            </a:pPr>
            <a:r>
              <a:rPr lang="en-US" sz="2800" dirty="0"/>
              <a:t>	1.  Process of inquiry</a:t>
            </a:r>
          </a:p>
          <a:p>
            <a:pPr marL="0" indent="0">
              <a:buNone/>
            </a:pPr>
            <a:r>
              <a:rPr lang="en-US" sz="2800" dirty="0"/>
              <a:t>	2.  Rigorous examination of evidence/ reasoning</a:t>
            </a:r>
          </a:p>
          <a:p>
            <a:pPr marL="0" indent="0">
              <a:buNone/>
            </a:pPr>
            <a:endParaRPr lang="en-US" sz="500" dirty="0"/>
          </a:p>
          <a:p>
            <a:pPr marL="0" indent="0">
              <a:buNone/>
            </a:pPr>
            <a:r>
              <a:rPr lang="en-US" b="1" dirty="0">
                <a:solidFill>
                  <a:srgbClr val="0070C0"/>
                </a:solidFill>
              </a:rPr>
              <a:t>True Belief</a:t>
            </a:r>
          </a:p>
          <a:p>
            <a:pPr marL="0" indent="0">
              <a:buNone/>
            </a:pPr>
            <a:r>
              <a:rPr lang="en-US" sz="2800" dirty="0"/>
              <a:t>	1.  Tenacious embrace of beliefs</a:t>
            </a:r>
          </a:p>
          <a:p>
            <a:pPr marL="0" indent="0">
              <a:buNone/>
            </a:pPr>
            <a:r>
              <a:rPr lang="en-US" sz="2800" dirty="0"/>
              <a:t>	2.  Reasoning and evidence irrelevant</a:t>
            </a:r>
          </a:p>
          <a:p>
            <a:pPr marL="0" indent="0">
              <a:buNone/>
            </a:pPr>
            <a:endParaRPr lang="en-US" sz="500" dirty="0"/>
          </a:p>
          <a:p>
            <a:pPr marL="0" indent="0">
              <a:buNone/>
            </a:pPr>
            <a:r>
              <a:rPr lang="en-US" b="1" dirty="0">
                <a:solidFill>
                  <a:srgbClr val="0070C0"/>
                </a:solidFill>
              </a:rPr>
              <a:t>Cynicism</a:t>
            </a:r>
          </a:p>
          <a:p>
            <a:pPr marL="0" indent="0">
              <a:buNone/>
            </a:pPr>
            <a:r>
              <a:rPr lang="en-US" sz="2800" dirty="0"/>
              <a:t>	1.  Nay-saying and fault-finding</a:t>
            </a:r>
          </a:p>
          <a:p>
            <a:pPr marL="0" indent="0">
              <a:buNone/>
            </a:pPr>
            <a:r>
              <a:rPr lang="en-US" sz="2800" dirty="0"/>
              <a:t>	2.  Don’t seek truth; seek next target to mock</a:t>
            </a:r>
          </a:p>
        </p:txBody>
      </p:sp>
    </p:spTree>
    <p:extLst>
      <p:ext uri="{BB962C8B-B14F-4D97-AF65-F5344CB8AC3E}">
        <p14:creationId xmlns:p14="http://schemas.microsoft.com/office/powerpoint/2010/main" val="304463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457200"/>
            <a:ext cx="8937792" cy="1143000"/>
          </a:xfrm>
        </p:spPr>
        <p:txBody>
          <a:bodyPr>
            <a:noAutofit/>
          </a:bodyPr>
          <a:lstStyle/>
          <a:p>
            <a:r>
              <a:rPr lang="en-US" sz="4000" b="1" dirty="0"/>
              <a:t>Three Dangers of True Belief</a:t>
            </a:r>
          </a:p>
        </p:txBody>
      </p:sp>
      <p:sp>
        <p:nvSpPr>
          <p:cNvPr id="6" name="Content Placeholder 2">
            <a:extLst>
              <a:ext uri="{FF2B5EF4-FFF2-40B4-BE49-F238E27FC236}">
                <a16:creationId xmlns:a16="http://schemas.microsoft.com/office/drawing/2014/main" id="{71A2C6B8-955A-6F41-9972-1A26B0A3A6A3}"/>
              </a:ext>
            </a:extLst>
          </p:cNvPr>
          <p:cNvSpPr txBox="1">
            <a:spLocks noGrp="1"/>
          </p:cNvSpPr>
          <p:nvPr>
            <p:ph type="body" sz="quarter" idx="10"/>
          </p:nvPr>
        </p:nvSpPr>
        <p:spPr>
          <a:xfrm>
            <a:off x="1981200" y="1600201"/>
            <a:ext cx="8229600" cy="3441357"/>
          </a:xfrm>
          <a:prstGeom prst="rect">
            <a:avLst/>
          </a:prstGeom>
        </p:spPr>
        <p:txBody>
          <a:bodyPr vert="horz" lIns="91440" tIns="45720" rIns="91440" bIns="45720" rtlCol="0">
            <a:normAutofit/>
          </a:bodyPr>
          <a:lstStyle/>
          <a:p>
            <a:pPr marL="514350" indent="-514350">
              <a:buAutoNum type="arabicPeriod"/>
              <a:defRPr/>
            </a:pPr>
            <a:r>
              <a:rPr lang="en-US" dirty="0"/>
              <a:t>Danger to individual well-being including death</a:t>
            </a:r>
          </a:p>
          <a:p>
            <a:pPr marL="514350" indent="-514350">
              <a:buAutoNum type="arabicPeriod"/>
              <a:defRPr/>
            </a:pPr>
            <a:endParaRPr lang="en-US" sz="1500" dirty="0"/>
          </a:p>
          <a:p>
            <a:pPr marL="514350" indent="-514350">
              <a:buAutoNum type="arabicPeriod"/>
              <a:defRPr/>
            </a:pPr>
            <a:r>
              <a:rPr lang="en-US" dirty="0"/>
              <a:t>Significant monetary losses</a:t>
            </a:r>
          </a:p>
          <a:p>
            <a:pPr marL="514350" indent="-514350">
              <a:buAutoNum type="arabicPeriod"/>
              <a:defRPr/>
            </a:pPr>
            <a:endParaRPr lang="en-US" sz="1500" dirty="0"/>
          </a:p>
          <a:p>
            <a:pPr marL="514350" indent="-514350">
              <a:buAutoNum type="arabicPeriod"/>
              <a:defRPr/>
            </a:pPr>
            <a:r>
              <a:rPr lang="en-US" dirty="0"/>
              <a:t>Serious threat to the maintenance and well-being of our democratic society.</a:t>
            </a:r>
            <a:endParaRPr lang="en-US" sz="2800" dirty="0">
              <a:solidFill>
                <a:schemeClr val="tx1"/>
              </a:solidFill>
            </a:endParaRPr>
          </a:p>
          <a:p>
            <a:pPr marL="514350" indent="-514350">
              <a:buFont typeface="Arial" pitchFamily="34" charset="0"/>
              <a:buAutoNum type="arabicPeriod"/>
              <a:defRPr/>
            </a:pPr>
            <a:endParaRPr lang="en-US" sz="2800" dirty="0">
              <a:solidFill>
                <a:schemeClr val="tx1"/>
              </a:solidFill>
            </a:endParaRPr>
          </a:p>
        </p:txBody>
      </p:sp>
      <p:sp>
        <p:nvSpPr>
          <p:cNvPr id="7" name="Content Placeholder 2">
            <a:extLst>
              <a:ext uri="{FF2B5EF4-FFF2-40B4-BE49-F238E27FC236}">
                <a16:creationId xmlns:a16="http://schemas.microsoft.com/office/drawing/2014/main" id="{C9428861-3F7F-0341-BE6E-5F6864EBACD8}"/>
              </a:ext>
            </a:extLst>
          </p:cNvPr>
          <p:cNvSpPr txBox="1">
            <a:spLocks/>
          </p:cNvSpPr>
          <p:nvPr/>
        </p:nvSpPr>
        <p:spPr>
          <a:xfrm>
            <a:off x="3247768" y="5385488"/>
            <a:ext cx="5696465" cy="6198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i="1" dirty="0">
                <a:hlinkClick r:id="rId3"/>
              </a:rPr>
              <a:t>Why People Believe Weird Things</a:t>
            </a:r>
            <a:endParaRPr lang="en-US" sz="2800" dirty="0">
              <a:solidFill>
                <a:schemeClr val="tx1"/>
              </a:solidFill>
            </a:endParaRPr>
          </a:p>
          <a:p>
            <a:pPr marL="514350" indent="-514350">
              <a:buFont typeface="Arial" pitchFamily="34" charset="0"/>
              <a:buAutoNum type="arabicPeriod"/>
              <a:defRPr/>
            </a:pPr>
            <a:endParaRPr lang="en-US" sz="2800" dirty="0">
              <a:solidFill>
                <a:schemeClr val="tx1"/>
              </a:solidFill>
            </a:endParaRPr>
          </a:p>
        </p:txBody>
      </p:sp>
    </p:spTree>
    <p:extLst>
      <p:ext uri="{BB962C8B-B14F-4D97-AF65-F5344CB8AC3E}">
        <p14:creationId xmlns:p14="http://schemas.microsoft.com/office/powerpoint/2010/main" val="82728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387046"/>
            <a:ext cx="8937792" cy="1143000"/>
          </a:xfrm>
        </p:spPr>
        <p:txBody>
          <a:bodyPr>
            <a:noAutofit/>
          </a:bodyPr>
          <a:lstStyle/>
          <a:p>
            <a:r>
              <a:rPr lang="en-US" sz="4000" b="1" dirty="0"/>
              <a:t>The Process of True Believing</a:t>
            </a:r>
          </a:p>
        </p:txBody>
      </p:sp>
      <p:sp>
        <p:nvSpPr>
          <p:cNvPr id="4" name="Content Placeholder 2">
            <a:extLst>
              <a:ext uri="{FF2B5EF4-FFF2-40B4-BE49-F238E27FC236}">
                <a16:creationId xmlns:a16="http://schemas.microsoft.com/office/drawing/2014/main" id="{7145B102-6AF6-904B-A6F3-72C93EF398C5}"/>
              </a:ext>
            </a:extLst>
          </p:cNvPr>
          <p:cNvSpPr txBox="1">
            <a:spLocks/>
          </p:cNvSpPr>
          <p:nvPr/>
        </p:nvSpPr>
        <p:spPr>
          <a:xfrm>
            <a:off x="1981200" y="1600201"/>
            <a:ext cx="8192530" cy="398505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b="1" dirty="0">
                <a:solidFill>
                  <a:srgbClr val="0070C0"/>
                </a:solidFill>
              </a:rPr>
              <a:t>Confirmation bias: </a:t>
            </a:r>
            <a:r>
              <a:rPr lang="en-US" dirty="0"/>
              <a:t>Searching for support</a:t>
            </a:r>
          </a:p>
          <a:p>
            <a:pPr marL="514350" indent="-514350">
              <a:buFont typeface="+mj-lt"/>
              <a:buAutoNum type="arabicPeriod"/>
            </a:pPr>
            <a:endParaRPr lang="en-US" sz="1500" dirty="0"/>
          </a:p>
          <a:p>
            <a:pPr marL="514350" indent="-514350">
              <a:buFont typeface="+mj-lt"/>
              <a:buAutoNum type="arabicPeriod"/>
            </a:pPr>
            <a:r>
              <a:rPr lang="en-US" b="1" dirty="0">
                <a:solidFill>
                  <a:srgbClr val="0070C0"/>
                </a:solidFill>
              </a:rPr>
              <a:t>Rationalization of disconfirmation: </a:t>
            </a:r>
            <a:r>
              <a:rPr lang="en-US" dirty="0"/>
              <a:t>Clinging to falsehoods</a:t>
            </a:r>
          </a:p>
          <a:p>
            <a:pPr marL="514350" indent="-514350">
              <a:buFont typeface="+mj-lt"/>
              <a:buAutoNum type="arabicPeriod"/>
            </a:pPr>
            <a:endParaRPr lang="en-US" sz="1500" dirty="0"/>
          </a:p>
          <a:p>
            <a:pPr marL="514350" indent="-514350">
              <a:buFont typeface="+mj-lt"/>
              <a:buAutoNum type="arabicPeriod"/>
            </a:pPr>
            <a:r>
              <a:rPr lang="en-US" b="1" dirty="0">
                <a:solidFill>
                  <a:srgbClr val="0070C0"/>
                </a:solidFill>
              </a:rPr>
              <a:t>Shifting the burden of proof: </a:t>
            </a:r>
            <a:r>
              <a:rPr lang="en-US" dirty="0"/>
              <a:t>Making others disprove an unsupported claim</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Arial" pitchFamily="34" charset="0"/>
              <a:buAutoNum type="arabicPeriod"/>
            </a:pPr>
            <a:endParaRPr lang="en-US" dirty="0"/>
          </a:p>
        </p:txBody>
      </p:sp>
    </p:spTree>
    <p:extLst>
      <p:ext uri="{BB962C8B-B14F-4D97-AF65-F5344CB8AC3E}">
        <p14:creationId xmlns:p14="http://schemas.microsoft.com/office/powerpoint/2010/main" val="3536707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387046"/>
            <a:ext cx="8937792" cy="1143000"/>
          </a:xfrm>
        </p:spPr>
        <p:txBody>
          <a:bodyPr>
            <a:noAutofit/>
          </a:bodyPr>
          <a:lstStyle/>
          <a:p>
            <a:r>
              <a:rPr lang="en-US" sz="4000" b="1" dirty="0"/>
              <a:t>Confirmation Bias</a:t>
            </a:r>
          </a:p>
        </p:txBody>
      </p:sp>
      <p:sp>
        <p:nvSpPr>
          <p:cNvPr id="4" name="Content Placeholder 2">
            <a:extLst>
              <a:ext uri="{FF2B5EF4-FFF2-40B4-BE49-F238E27FC236}">
                <a16:creationId xmlns:a16="http://schemas.microsoft.com/office/drawing/2014/main" id="{7145B102-6AF6-904B-A6F3-72C93EF398C5}"/>
              </a:ext>
            </a:extLst>
          </p:cNvPr>
          <p:cNvSpPr txBox="1">
            <a:spLocks/>
          </p:cNvSpPr>
          <p:nvPr/>
        </p:nvSpPr>
        <p:spPr>
          <a:xfrm>
            <a:off x="1981200" y="1600201"/>
            <a:ext cx="8192530" cy="398505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t>Confirmation bias</a:t>
            </a:r>
            <a:r>
              <a:rPr lang="en-US" dirty="0"/>
              <a:t> is the tendency to seek information that supports one’s beliefs and to ignore information that contradicts those beliefs</a:t>
            </a:r>
          </a:p>
          <a:p>
            <a:pPr marL="0" indent="0" algn="ctr">
              <a:buNone/>
            </a:pPr>
            <a:endParaRPr lang="en-US" b="1" dirty="0"/>
          </a:p>
          <a:p>
            <a:pPr algn="ctr"/>
            <a:endParaRPr lang="en-US" dirty="0"/>
          </a:p>
          <a:p>
            <a:pPr marL="0" indent="0" algn="ctr">
              <a:buNone/>
            </a:pPr>
            <a:r>
              <a:rPr lang="en-US" dirty="0"/>
              <a:t>“</a:t>
            </a:r>
            <a:r>
              <a:rPr lang="en-US" dirty="0">
                <a:hlinkClick r:id="rId3"/>
              </a:rPr>
              <a:t>Researchers</a:t>
            </a:r>
            <a:r>
              <a:rPr lang="en-US" dirty="0"/>
              <a:t> say they’ve figured out why people reject science, and it’s not ignorance”</a:t>
            </a:r>
          </a:p>
          <a:p>
            <a:pPr marL="0" indent="0">
              <a:buNone/>
            </a:pPr>
            <a:endParaRPr lang="en-US" b="1" dirty="0"/>
          </a:p>
          <a:p>
            <a:pPr marL="514350" indent="-514350">
              <a:buFont typeface="+mj-lt"/>
              <a:buAutoNum type="arabicPeriod"/>
            </a:pPr>
            <a:endParaRPr lang="en-US" dirty="0"/>
          </a:p>
          <a:p>
            <a:pPr marL="514350" indent="-514350">
              <a:buFont typeface="Arial" pitchFamily="34" charset="0"/>
              <a:buAutoNum type="arabicPeriod"/>
            </a:pPr>
            <a:endParaRPr lang="en-US" dirty="0"/>
          </a:p>
        </p:txBody>
      </p:sp>
      <p:sp>
        <p:nvSpPr>
          <p:cNvPr id="7" name="TextBox 6">
            <a:extLst>
              <a:ext uri="{FF2B5EF4-FFF2-40B4-BE49-F238E27FC236}">
                <a16:creationId xmlns:a16="http://schemas.microsoft.com/office/drawing/2014/main" id="{8E0C1886-4A98-BC48-AAD1-FE7ED4D01603}"/>
              </a:ext>
              <a:ext uri="{C183D7F6-B498-43B3-948B-1728B52AA6E4}">
                <adec:decorative xmlns:adec="http://schemas.microsoft.com/office/drawing/2017/decorative" val="1"/>
              </a:ext>
            </a:extLst>
          </p:cNvPr>
          <p:cNvSpPr txBox="1"/>
          <p:nvPr/>
        </p:nvSpPr>
        <p:spPr>
          <a:xfrm>
            <a:off x="-1087395" y="40530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964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1143000"/>
          </a:xfrm>
        </p:spPr>
        <p:txBody>
          <a:bodyPr anchor="ctr">
            <a:normAutofit/>
          </a:bodyPr>
          <a:lstStyle/>
          <a:p>
            <a:pPr>
              <a:lnSpc>
                <a:spcPct val="90000"/>
              </a:lnSpc>
            </a:pPr>
            <a:r>
              <a:rPr lang="en-US" b="1" dirty="0"/>
              <a:t>Rationalization of Disconfirmation:</a:t>
            </a:r>
            <a:br>
              <a:rPr lang="en-US" b="1" dirty="0"/>
            </a:br>
            <a:r>
              <a:rPr lang="en-US" dirty="0"/>
              <a:t>Clinging to Falsehoods</a:t>
            </a:r>
            <a:endParaRPr lang="en-US" b="1" dirty="0"/>
          </a:p>
        </p:txBody>
      </p:sp>
      <p:sp>
        <p:nvSpPr>
          <p:cNvPr id="11" name="Content Placeholder 10">
            <a:extLst>
              <a:ext uri="{FF2B5EF4-FFF2-40B4-BE49-F238E27FC236}">
                <a16:creationId xmlns:a16="http://schemas.microsoft.com/office/drawing/2014/main" id="{9FD1DF4F-072D-66D2-72F3-40F937CEF822}"/>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en-US" dirty="0"/>
              <a:t>Using a rationalization of disconfirmation occurs when true believers hold firmly to unwarranted beliefs by inventing superficial, alternative explanations for contradictory evidence.</a:t>
            </a:r>
            <a:endParaRPr lang="en-US"/>
          </a:p>
          <a:p>
            <a:pPr marL="0" indent="0">
              <a:lnSpc>
                <a:spcPct val="90000"/>
              </a:lnSpc>
              <a:buNone/>
            </a:pPr>
            <a:endParaRPr lang="en-US"/>
          </a:p>
          <a:p>
            <a:pPr marL="0" indent="0">
              <a:lnSpc>
                <a:spcPct val="90000"/>
              </a:lnSpc>
              <a:buNone/>
            </a:pPr>
            <a:r>
              <a:rPr lang="en-US" dirty="0"/>
              <a:t>What are some modern examples of groups organizing around a rationalization of disconfirmation? </a:t>
            </a:r>
            <a:endParaRPr lang="en-US"/>
          </a:p>
          <a:p>
            <a:pPr marL="0" indent="0">
              <a:lnSpc>
                <a:spcPct val="90000"/>
              </a:lnSpc>
              <a:buNone/>
            </a:pPr>
            <a:endParaRPr lang="en-US"/>
          </a:p>
        </p:txBody>
      </p:sp>
      <p:sp>
        <p:nvSpPr>
          <p:cNvPr id="7" name="TextBox 6">
            <a:extLst>
              <a:ext uri="{FF2B5EF4-FFF2-40B4-BE49-F238E27FC236}">
                <a16:creationId xmlns:a16="http://schemas.microsoft.com/office/drawing/2014/main" id="{8E0C1886-4A98-BC48-AAD1-FE7ED4D01603}"/>
              </a:ext>
              <a:ext uri="{C183D7F6-B498-43B3-948B-1728B52AA6E4}">
                <adec:decorative xmlns:adec="http://schemas.microsoft.com/office/drawing/2017/decorative" val="1"/>
              </a:ext>
            </a:extLst>
          </p:cNvPr>
          <p:cNvSpPr txBox="1"/>
          <p:nvPr/>
        </p:nvSpPr>
        <p:spPr>
          <a:xfrm>
            <a:off x="-1087395" y="4053016"/>
            <a:ext cx="184731" cy="369332"/>
          </a:xfrm>
          <a:prstGeom prst="rect">
            <a:avLst/>
          </a:prstGeom>
          <a:noFill/>
        </p:spPr>
        <p:txBody>
          <a:bodyPr wrap="none" rtlCol="0">
            <a:spAutoFit/>
          </a:bodyPr>
          <a:lstStyle/>
          <a:p>
            <a:endParaRPr lang="en-US" dirty="0"/>
          </a:p>
        </p:txBody>
      </p:sp>
      <p:pic>
        <p:nvPicPr>
          <p:cNvPr id="6" name="Picture 5" descr=" A photo of two people wearing a stickered hoodie of Joseph P Kennedy Senior, John F Kennedy, and John F Kennedy Junior.  A photo of a big gathering at a public place with a display of two different hands holding two banners each, one reads, make America great again and another is a photo of John F Kennedy Junior.">
            <a:extLst>
              <a:ext uri="{FF2B5EF4-FFF2-40B4-BE49-F238E27FC236}">
                <a16:creationId xmlns:a16="http://schemas.microsoft.com/office/drawing/2014/main" id="{C7943448-EE33-4DE1-9E4C-A8073608D968}"/>
              </a:ext>
            </a:extLst>
          </p:cNvPr>
          <p:cNvPicPr>
            <a:picLocks noChangeAspect="1"/>
          </p:cNvPicPr>
          <p:nvPr/>
        </p:nvPicPr>
        <p:blipFill>
          <a:blip r:embed="rId3"/>
          <a:stretch>
            <a:fillRect/>
          </a:stretch>
        </p:blipFill>
        <p:spPr>
          <a:xfrm>
            <a:off x="8268868" y="1028701"/>
            <a:ext cx="3652390" cy="5037593"/>
          </a:xfrm>
          <a:prstGeom prst="rect">
            <a:avLst/>
          </a:prstGeom>
        </p:spPr>
      </p:pic>
    </p:spTree>
    <p:extLst>
      <p:ext uri="{BB962C8B-B14F-4D97-AF65-F5344CB8AC3E}">
        <p14:creationId xmlns:p14="http://schemas.microsoft.com/office/powerpoint/2010/main" val="243802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208" y="560042"/>
            <a:ext cx="8937792" cy="1143000"/>
          </a:xfrm>
        </p:spPr>
        <p:txBody>
          <a:bodyPr>
            <a:noAutofit/>
          </a:bodyPr>
          <a:lstStyle/>
          <a:p>
            <a:r>
              <a:rPr lang="en-US" sz="4000" b="1" dirty="0"/>
              <a:t>Burden of Proof:</a:t>
            </a:r>
            <a:br>
              <a:rPr lang="en-US" sz="4000" b="1" dirty="0"/>
            </a:br>
            <a:r>
              <a:rPr lang="en-US" sz="4000" dirty="0"/>
              <a:t>Whose Obligation Is It?</a:t>
            </a:r>
            <a:endParaRPr lang="en-US" sz="4000" b="1" dirty="0"/>
          </a:p>
        </p:txBody>
      </p:sp>
      <p:sp>
        <p:nvSpPr>
          <p:cNvPr id="4" name="Content Placeholder 2">
            <a:extLst>
              <a:ext uri="{FF2B5EF4-FFF2-40B4-BE49-F238E27FC236}">
                <a16:creationId xmlns:a16="http://schemas.microsoft.com/office/drawing/2014/main" id="{7145B102-6AF6-904B-A6F3-72C93EF398C5}"/>
              </a:ext>
            </a:extLst>
          </p:cNvPr>
          <p:cNvSpPr txBox="1">
            <a:spLocks/>
          </p:cNvSpPr>
          <p:nvPr/>
        </p:nvSpPr>
        <p:spPr>
          <a:xfrm>
            <a:off x="1730209" y="2024964"/>
            <a:ext cx="8565161" cy="405610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baseline="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When you make a claim, you assume the </a:t>
            </a:r>
            <a:r>
              <a:rPr lang="en-US" b="1" dirty="0"/>
              <a:t>burden of proof</a:t>
            </a:r>
            <a:r>
              <a:rPr lang="en-US" dirty="0"/>
              <a:t>, or your obligation to presenting compelling reasoning and evidence to support your claim.</a:t>
            </a:r>
          </a:p>
          <a:p>
            <a:pPr marL="0" indent="0" algn="ctr">
              <a:buNone/>
            </a:pPr>
            <a:endParaRPr lang="en-US" b="1" dirty="0"/>
          </a:p>
          <a:p>
            <a:pPr marL="0" indent="0" algn="ctr">
              <a:buNone/>
            </a:pPr>
            <a:r>
              <a:rPr lang="en-US" i="1" dirty="0"/>
              <a:t>What does it mean when you </a:t>
            </a:r>
            <a:r>
              <a:rPr lang="en-US" b="1" i="1" dirty="0"/>
              <a:t>shift</a:t>
            </a:r>
            <a:r>
              <a:rPr lang="en-US" i="1" dirty="0"/>
              <a:t> the burden of proof? </a:t>
            </a:r>
          </a:p>
          <a:p>
            <a:pPr marL="0" indent="0">
              <a:buNone/>
            </a:pPr>
            <a:endParaRPr lang="en-US" b="1" dirty="0"/>
          </a:p>
          <a:p>
            <a:pPr marL="514350" indent="-514350">
              <a:buFont typeface="+mj-lt"/>
              <a:buAutoNum type="arabicPeriod"/>
            </a:pPr>
            <a:endParaRPr lang="en-US" dirty="0"/>
          </a:p>
          <a:p>
            <a:pPr marL="514350" indent="-514350">
              <a:buFont typeface="Arial" pitchFamily="34" charset="0"/>
              <a:buAutoNum type="arabicPeriod"/>
            </a:pPr>
            <a:endParaRPr lang="en-US" dirty="0"/>
          </a:p>
        </p:txBody>
      </p:sp>
      <p:sp>
        <p:nvSpPr>
          <p:cNvPr id="7" name="TextBox 6">
            <a:extLst>
              <a:ext uri="{FF2B5EF4-FFF2-40B4-BE49-F238E27FC236}">
                <a16:creationId xmlns:a16="http://schemas.microsoft.com/office/drawing/2014/main" id="{8E0C1886-4A98-BC48-AAD1-FE7ED4D01603}"/>
              </a:ext>
              <a:ext uri="{C183D7F6-B498-43B3-948B-1728B52AA6E4}">
                <adec:decorative xmlns:adec="http://schemas.microsoft.com/office/drawing/2017/decorative" val="1"/>
              </a:ext>
            </a:extLst>
          </p:cNvPr>
          <p:cNvSpPr txBox="1"/>
          <p:nvPr/>
        </p:nvSpPr>
        <p:spPr>
          <a:xfrm>
            <a:off x="-1087395" y="40530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411194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7B1EB30-3ADC-469C-A3E1-2CDE7A2AB996}" vid="{13131A9E-ECB2-4DCA-8240-A54DC39B6D23}"/>
    </a:ext>
  </a:extLst>
</a:theme>
</file>

<file path=ppt/theme/theme4.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17B1EB30-3ADC-469C-A3E1-2CDE7A2AB996}" vid="{07371BA2-3218-4E23-961A-2B9DDBE95E1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Oxford template (TH)</Template>
  <TotalTime>973</TotalTime>
  <Words>1336</Words>
  <Application>Microsoft Office PowerPoint</Application>
  <PresentationFormat>Widescreen</PresentationFormat>
  <Paragraphs>123</Paragraphs>
  <Slides>19</Slides>
  <Notes>17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19</vt:i4>
      </vt:variant>
    </vt:vector>
  </HeadingPairs>
  <TitlesOfParts>
    <vt:vector size="25" baseType="lpstr">
      <vt:lpstr>Arial</vt:lpstr>
      <vt:lpstr>Calibri</vt:lpstr>
      <vt:lpstr>Custom Design</vt:lpstr>
      <vt:lpstr>1_Custom Design</vt:lpstr>
      <vt:lpstr>Text Content Templates</vt:lpstr>
      <vt:lpstr>Figure-Only Templates</vt:lpstr>
      <vt:lpstr>Practically Speaking </vt:lpstr>
      <vt:lpstr>Chapter 12 Skepticism: Becoming Critical Thinking Speakers and Listeners</vt:lpstr>
      <vt:lpstr>Chapter 12 Learning Objectives</vt:lpstr>
      <vt:lpstr>What is the Difference Between Skepticism, True Belief, and Cynicism?</vt:lpstr>
      <vt:lpstr>Three Dangers of True Belief</vt:lpstr>
      <vt:lpstr>The Process of True Believing</vt:lpstr>
      <vt:lpstr>Confirmation Bias</vt:lpstr>
      <vt:lpstr>Rationalization of Disconfirmation: Clinging to Falsehoods</vt:lpstr>
      <vt:lpstr>Burden of Proof: Whose Obligation Is It?</vt:lpstr>
      <vt:lpstr>The Process of Skepticism: The Probability Model</vt:lpstr>
      <vt:lpstr>The Probability Model:  Possibility</vt:lpstr>
      <vt:lpstr>The Probability Model:  Plausibility</vt:lpstr>
      <vt:lpstr>Exploring Plausibility </vt:lpstr>
      <vt:lpstr>The Probability Model:  Probability</vt:lpstr>
      <vt:lpstr>The Probability Model:  Certainty</vt:lpstr>
      <vt:lpstr>The Probability Model:  Law of Truly Large Numbers</vt:lpstr>
      <vt:lpstr>The Probability Model:  Law of Truly Large Numbers 2</vt:lpstr>
      <vt:lpstr>Skepticism and Open-Mindedness: Inquiring Minds, Not Empty Minds</vt:lpstr>
      <vt:lpstr>Review of Chapter 12 Learning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Courtney Hook</dc:creator>
  <cp:lastModifiedBy>RajKumar Shanmugam</cp:lastModifiedBy>
  <cp:revision>130</cp:revision>
  <dcterms:created xsi:type="dcterms:W3CDTF">2019-07-17T18:27:45Z</dcterms:created>
  <dcterms:modified xsi:type="dcterms:W3CDTF">2022-10-06T05:46:13Z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2022-08-11T20:20:08Z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44cb8dd7-2abf-4fa0-8568-6fb22146406a</vt:lpwstr>
  </property>
  <property fmtid="{D5CDD505-2E9C-101B-9397-08002B2CF9AE}" pid="8" name="MSIP_Label_be5cb09a-2992-49d6-8ac9-5f63e7b1ad2f_ContentBits">
    <vt:lpwstr>0</vt:lpwstr>
  </property>
</Properties>
</file>