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57E375-83D4-4ECB-84E8-ADC1B4214BB7}" v="27" dt="2022-09-10T17:02:04.80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/>
          <p:cNvSpPr txBox="1">
            <a:spLocks noGrp="1"/>
          </p:cNvSpPr>
          <p:nvPr>
            <p:ph type="title" hasCustomPrompt="1"/>
          </p:nvPr>
        </p:nvSpPr>
        <p:spPr>
          <a:xfrm>
            <a:off x="450575" y="586409"/>
            <a:ext cx="11317356" cy="566531"/>
          </a:xfrm>
          <a:prstGeom prst="rect">
            <a:avLst/>
          </a:prstGeom>
        </p:spPr>
        <p:txBody>
          <a:bodyPr anchor="t"/>
          <a:lstStyle>
            <a:lvl1pPr>
              <a:defRPr b="1" i="1"/>
            </a:lvl1pPr>
          </a:lstStyle>
          <a:p>
            <a:r>
              <a:t>Title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0851" y="1152525"/>
            <a:ext cx="11317817" cy="47783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500"/>
              </a:spcBef>
              <a:buSzTx/>
              <a:buFontTx/>
              <a:buNone/>
              <a:defRPr sz="2400">
                <a:solidFill>
                  <a:srgbClr val="1F497D"/>
                </a:solidFill>
              </a:defRPr>
            </a:lvl1pPr>
            <a:lvl2pPr marL="702128" indent="-244928" algn="ctr">
              <a:spcBef>
                <a:spcPts val="500"/>
              </a:spcBef>
              <a:buFontTx/>
              <a:defRPr sz="2400">
                <a:solidFill>
                  <a:srgbClr val="1F497D"/>
                </a:solidFill>
              </a:defRPr>
            </a:lvl2pPr>
            <a:lvl3pPr marL="1143000" indent="-228600" algn="ctr">
              <a:spcBef>
                <a:spcPts val="500"/>
              </a:spcBef>
              <a:buFontTx/>
              <a:defRPr sz="2400">
                <a:solidFill>
                  <a:srgbClr val="1F497D"/>
                </a:solidFill>
              </a:defRPr>
            </a:lvl3pPr>
            <a:lvl4pPr marL="1645920" indent="-274320" algn="ctr">
              <a:spcBef>
                <a:spcPts val="500"/>
              </a:spcBef>
              <a:buFontTx/>
              <a:defRPr sz="2400">
                <a:solidFill>
                  <a:srgbClr val="1F497D"/>
                </a:solidFill>
              </a:defRPr>
            </a:lvl4pPr>
            <a:lvl5pPr marL="2103120" indent="-274320" algn="ctr">
              <a:spcBef>
                <a:spcPts val="500"/>
              </a:spcBef>
              <a:buFontTx/>
              <a:defRPr sz="2400">
                <a:solidFill>
                  <a:srgbClr val="1F497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3710609" y="1808920"/>
            <a:ext cx="4770785" cy="4283768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6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6151"/>
            <a:ext cx="2505812" cy="88184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525964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66837" y="5973510"/>
            <a:ext cx="9759951" cy="5034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ig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"/>
          <p:cNvSpPr txBox="1"/>
          <p:nvPr/>
        </p:nvSpPr>
        <p:spPr>
          <a:xfrm>
            <a:off x="10423990" y="6605738"/>
            <a:ext cx="1721468" cy="22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000"/>
            </a:lvl1pPr>
          </a:lstStyle>
          <a:p>
            <a:r>
              <a:t>© 2022 Oxford University Press</a:t>
            </a:r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369333"/>
          </a:xfrm>
          <a:prstGeom prst="rect">
            <a:avLst/>
          </a:prstGeom>
          <a:solidFill>
            <a:srgbClr val="001A47"/>
          </a:solidFill>
        </p:spPr>
        <p:txBody>
          <a:bodyPr anchor="t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Picture Placeholder 3"/>
          <p:cNvSpPr>
            <a:spLocks noGrp="1"/>
          </p:cNvSpPr>
          <p:nvPr>
            <p:ph type="pic" idx="21"/>
          </p:nvPr>
        </p:nvSpPr>
        <p:spPr>
          <a:xfrm>
            <a:off x="111096" y="512748"/>
            <a:ext cx="11947021" cy="607605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5"/>
          <p:cNvSpPr txBox="1"/>
          <p:nvPr/>
        </p:nvSpPr>
        <p:spPr>
          <a:xfrm>
            <a:off x="10423990" y="6605738"/>
            <a:ext cx="1721468" cy="22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000"/>
            </a:lvl1pPr>
          </a:lstStyle>
          <a:p>
            <a:r>
              <a:t>© 2022 Oxford University Press</a:t>
            </a:r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369333"/>
          </a:xfrm>
          <a:prstGeom prst="rect">
            <a:avLst/>
          </a:prstGeom>
          <a:solidFill>
            <a:srgbClr val="001A47"/>
          </a:solidFill>
        </p:spPr>
        <p:txBody>
          <a:bodyPr anchor="t"/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66837" y="5973510"/>
            <a:ext cx="9759951" cy="50349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" y="2792"/>
            <a:ext cx="12191180" cy="68581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8"/>
          <p:cNvSpPr txBox="1"/>
          <p:nvPr/>
        </p:nvSpPr>
        <p:spPr>
          <a:xfrm>
            <a:off x="10423990" y="6605738"/>
            <a:ext cx="1721468" cy="22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r">
              <a:defRPr sz="1000"/>
            </a:lvl1pPr>
          </a:lstStyle>
          <a:p>
            <a:r>
              <a:t>© 2022 Oxford University Press</a:t>
            </a:r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1F497D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/>
          <p:cNvSpPr txBox="1">
            <a:spLocks noGrp="1"/>
          </p:cNvSpPr>
          <p:nvPr>
            <p:ph type="title"/>
          </p:nvPr>
        </p:nvSpPr>
        <p:spPr>
          <a:xfrm>
            <a:off x="450574" y="586409"/>
            <a:ext cx="11317358" cy="56653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A People’s History of the World</a:t>
            </a:r>
          </a:p>
        </p:txBody>
      </p:sp>
      <p:sp>
        <p:nvSpPr>
          <p:cNvPr id="74" name="Text Placeholder 3"/>
          <p:cNvSpPr txBox="1">
            <a:spLocks noGrp="1"/>
          </p:cNvSpPr>
          <p:nvPr>
            <p:ph type="body" sz="quarter" idx="1"/>
          </p:nvPr>
        </p:nvSpPr>
        <p:spPr>
          <a:xfrm>
            <a:off x="450850" y="1152525"/>
            <a:ext cx="11317818" cy="477838"/>
          </a:xfrm>
          <a:prstGeom prst="rect">
            <a:avLst/>
          </a:prstGeom>
        </p:spPr>
        <p:txBody>
          <a:bodyPr/>
          <a:lstStyle/>
          <a:p>
            <a:r>
              <a:t>Jeff Horn</a:t>
            </a:r>
          </a:p>
        </p:txBody>
      </p:sp>
      <p:pic>
        <p:nvPicPr>
          <p:cNvPr id="75" name="Cover Image.tif" descr="Cover Image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255" y="1623050"/>
            <a:ext cx="4025996" cy="49840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he Green Rev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Green Revolution </a:t>
            </a:r>
          </a:p>
        </p:txBody>
      </p:sp>
      <p:sp>
        <p:nvSpPr>
          <p:cNvPr id="107" name="Development of agriculture to address food shortages in less developed parts of the world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6239329" cy="4525964"/>
          </a:xfrm>
          <a:prstGeom prst="rect">
            <a:avLst/>
          </a:prstGeom>
        </p:spPr>
        <p:txBody>
          <a:bodyPr/>
          <a:lstStyle/>
          <a:p>
            <a:r>
              <a:t>Development of agriculture to address food shortages in less developed parts of the world</a:t>
            </a:r>
          </a:p>
          <a:p>
            <a:r>
              <a:t>High-yield wheat and rice</a:t>
            </a:r>
          </a:p>
          <a:p>
            <a:r>
              <a:t>Antibiotics and vaccines limited the spread of disease in herd animals</a:t>
            </a:r>
          </a:p>
          <a:p>
            <a:r>
              <a:t>Chemical pesticides, insecticides</a:t>
            </a:r>
          </a:p>
          <a:p>
            <a:r>
              <a:t>DDT</a:t>
            </a:r>
          </a:p>
          <a:p>
            <a:r>
              <a:t>Improved technology is expensive </a:t>
            </a:r>
          </a:p>
        </p:txBody>
      </p:sp>
      <p:pic>
        <p:nvPicPr>
          <p:cNvPr id="108" name="Horn Map 10.2.ai" descr="Horn Map 10.2.ai"/>
          <p:cNvPicPr>
            <a:picLocks noChangeAspect="1"/>
          </p:cNvPicPr>
          <p:nvPr/>
        </p:nvPicPr>
        <p:blipFill>
          <a:blip r:embed="rId2"/>
          <a:srcRect l="7570" t="1531" r="4396" b="47580"/>
          <a:stretch>
            <a:fillRect/>
          </a:stretch>
        </p:blipFill>
        <p:spPr>
          <a:xfrm>
            <a:off x="7106412" y="1683940"/>
            <a:ext cx="4965761" cy="3489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Labor and Land Tenu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Labor and Land Tenure </a:t>
            </a:r>
          </a:p>
        </p:txBody>
      </p:sp>
      <p:sp>
        <p:nvSpPr>
          <p:cNvPr id="111" name="Transformation in the agricultural use of land and labor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sz="3200" dirty="0"/>
              <a:t>Transformation in the agricultural use of land and labor</a:t>
            </a:r>
            <a:endParaRPr lang="en-US" sz="3200" dirty="0"/>
          </a:p>
          <a:p>
            <a:r>
              <a:rPr sz="3200" dirty="0"/>
              <a:t>Gains in productivity, consumption</a:t>
            </a:r>
          </a:p>
          <a:p>
            <a:r>
              <a:rPr sz="3200" dirty="0"/>
              <a:t>Contributions to global warming</a:t>
            </a:r>
          </a:p>
          <a:p>
            <a:r>
              <a:rPr sz="3200" dirty="0"/>
              <a:t>Changes in the nature of the landholding system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Unfree Labor and Mig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Unfree Labor and Migration </a:t>
            </a:r>
          </a:p>
        </p:txBody>
      </p:sp>
      <p:sp>
        <p:nvSpPr>
          <p:cNvPr id="114" name="Large landowners used unfree labor to create surpluses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10606740" cy="4525964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sz="3200" dirty="0"/>
              <a:t>Large landowners used unfree labor to create surpluses</a:t>
            </a:r>
            <a:endParaRPr lang="en-US" sz="3200" dirty="0"/>
          </a:p>
          <a:p>
            <a:r>
              <a:rPr sz="3200" dirty="0"/>
              <a:t>Globalization</a:t>
            </a:r>
          </a:p>
          <a:p>
            <a:r>
              <a:rPr sz="3200" dirty="0"/>
              <a:t>Labor migration</a:t>
            </a:r>
          </a:p>
          <a:p>
            <a:r>
              <a:rPr sz="3200" dirty="0"/>
              <a:t>Enslaved labor, indentured servants</a:t>
            </a:r>
          </a:p>
          <a:p>
            <a:r>
              <a:rPr sz="3200" dirty="0"/>
              <a:t>Migrant farm workers keep food prices low, agricultural profits high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Asian Overseas Mig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Asian Overseas Migrations </a:t>
            </a:r>
          </a:p>
        </p:txBody>
      </p:sp>
      <p:pic>
        <p:nvPicPr>
          <p:cNvPr id="117" name="Horn Map 10.3.ai" descr="Horn Map 10.3.ai"/>
          <p:cNvPicPr>
            <a:picLocks noChangeAspect="1"/>
          </p:cNvPicPr>
          <p:nvPr/>
        </p:nvPicPr>
        <p:blipFill>
          <a:blip r:embed="rId2"/>
          <a:srcRect l="8130" t="5951" r="5373" b="36141"/>
          <a:stretch>
            <a:fillRect/>
          </a:stretch>
        </p:blipFill>
        <p:spPr>
          <a:xfrm>
            <a:off x="1294804" y="1327269"/>
            <a:ext cx="9602562" cy="51943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Agriculture in the Islamic Worl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Agriculture in the Islamic World</a:t>
            </a:r>
          </a:p>
        </p:txBody>
      </p:sp>
      <p:sp>
        <p:nvSpPr>
          <p:cNvPr id="120" name="Land is private property, viewed as a trust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6102409" cy="4525964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dirty="0"/>
              <a:t>Land is private property, viewed as a trust</a:t>
            </a:r>
          </a:p>
          <a:p>
            <a:r>
              <a:rPr dirty="0"/>
              <a:t>State appropriated land in the Ottoman Empire</a:t>
            </a:r>
          </a:p>
          <a:p>
            <a:r>
              <a:rPr dirty="0"/>
              <a:t>European imperial intervention led to cultivation of commodities</a:t>
            </a:r>
          </a:p>
          <a:p>
            <a:r>
              <a:rPr dirty="0"/>
              <a:t>Serfdom in </a:t>
            </a:r>
            <a:r>
              <a:rPr lang="en-US" dirty="0"/>
              <a:t>Eastern </a:t>
            </a:r>
            <a:r>
              <a:rPr dirty="0"/>
              <a:t>Europe</a:t>
            </a:r>
            <a:r>
              <a:rPr lang="en-US" dirty="0"/>
              <a:t> </a:t>
            </a:r>
            <a:endParaRPr dirty="0"/>
          </a:p>
          <a:p>
            <a:r>
              <a:rPr dirty="0"/>
              <a:t>US Homestead Act</a:t>
            </a:r>
          </a:p>
        </p:txBody>
      </p:sp>
      <p:pic>
        <p:nvPicPr>
          <p:cNvPr id="121" name="Photo 10.6 Irrigation in Nineteenth-Century Egypt.jpg" descr="Photo 10.6 Irrigation in Nineteenth-Century Egyp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947" y="2107646"/>
            <a:ext cx="5384801" cy="38080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Land Refor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Land Reform</a:t>
            </a:r>
          </a:p>
        </p:txBody>
      </p:sp>
      <p:sp>
        <p:nvSpPr>
          <p:cNvPr id="124" name="Concentration of agricultural landholdings is often unpopular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6252317" cy="4525964"/>
          </a:xfrm>
          <a:prstGeom prst="rect">
            <a:avLst/>
          </a:prstGeom>
        </p:spPr>
        <p:txBody>
          <a:bodyPr/>
          <a:lstStyle/>
          <a:p>
            <a:pPr marL="332613" indent="-332613" defTabSz="886968">
              <a:defRPr sz="2716"/>
            </a:pPr>
            <a:r>
              <a:t>Concentration of agricultural landholdings is often unpopular</a:t>
            </a:r>
          </a:p>
          <a:p>
            <a:pPr marL="332613" indent="-332613" defTabSz="886968">
              <a:defRPr sz="2716"/>
            </a:pPr>
            <a:r>
              <a:t>Socialism, populism promote agrarian reform</a:t>
            </a:r>
          </a:p>
          <a:p>
            <a:pPr marL="332613" indent="-332613" defTabSz="886968">
              <a:defRPr sz="2716"/>
            </a:pPr>
            <a:r>
              <a:t>Latin America</a:t>
            </a:r>
          </a:p>
          <a:p>
            <a:pPr marL="332613" indent="-332613" defTabSz="886968">
              <a:defRPr sz="2716"/>
            </a:pPr>
            <a:r>
              <a:t>Provide people with opportunities to own land, credit, education </a:t>
            </a:r>
          </a:p>
          <a:p>
            <a:pPr marL="332613" indent="-332613" defTabSz="886968">
              <a:defRPr sz="2716"/>
            </a:pPr>
            <a:r>
              <a:t>Former colonies succeeded at land reform at the expense of foreign interests</a:t>
            </a:r>
          </a:p>
        </p:txBody>
      </p:sp>
      <p:pic>
        <p:nvPicPr>
          <p:cNvPr id="125" name="Photo 10.7 Limits of Land Reform.jpg" descr="Photo 10.7 Limits of Land Refor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923" y="1809821"/>
            <a:ext cx="5014232" cy="32383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Entrepreneurship and State A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Entrepreneurship and State Action</a:t>
            </a:r>
          </a:p>
        </p:txBody>
      </p:sp>
      <p:sp>
        <p:nvSpPr>
          <p:cNvPr id="128" name="Governments play important roles in developing agricultural methods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4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sz="3000" dirty="0"/>
              <a:t>Governments play important roles in developing agricultural methods</a:t>
            </a:r>
            <a:r>
              <a:rPr lang="en-US" sz="3000" dirty="0"/>
              <a:t> </a:t>
            </a:r>
          </a:p>
          <a:p>
            <a:r>
              <a:rPr sz="3000" dirty="0"/>
              <a:t>Tax incentives, subsidies of seeds, machinery, credit promoted the Columbian Exchange, the agricultural revolution, the Green Revolution</a:t>
            </a:r>
          </a:p>
          <a:p>
            <a:r>
              <a:rPr sz="3000" dirty="0"/>
              <a:t>States ensured the dominance of landlords</a:t>
            </a:r>
          </a:p>
          <a:p>
            <a:r>
              <a:rPr sz="3000" dirty="0"/>
              <a:t>Agricultural education</a:t>
            </a:r>
          </a:p>
          <a:p>
            <a:r>
              <a:rPr sz="3000" dirty="0"/>
              <a:t>In Africa, palm oil replaced enslaved people as a commodity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African Agricultural Entrepreneurialis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African Agricultural Entrepreneurialism</a:t>
            </a:r>
          </a:p>
        </p:txBody>
      </p:sp>
      <p:sp>
        <p:nvSpPr>
          <p:cNvPr id="131" name="Growth of cocoa as a commodity in West Africa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5995167" cy="4525964"/>
          </a:xfrm>
          <a:prstGeom prst="rect">
            <a:avLst/>
          </a:prstGeom>
        </p:spPr>
        <p:txBody>
          <a:bodyPr/>
          <a:lstStyle/>
          <a:p>
            <a:r>
              <a:t>Growth of cocoa as a commodity in West Africa</a:t>
            </a:r>
          </a:p>
          <a:p>
            <a:r>
              <a:t>Gold Coast</a:t>
            </a:r>
          </a:p>
          <a:p>
            <a:r>
              <a:t>Grown by small farmers, migrant laborers</a:t>
            </a:r>
          </a:p>
          <a:p>
            <a:r>
              <a:t>British wars with the Ashanti led to control of cocoa fields</a:t>
            </a:r>
          </a:p>
          <a:p>
            <a:r>
              <a:t>Cooperatives pooled credit, tools, maintained prices</a:t>
            </a:r>
          </a:p>
        </p:txBody>
      </p:sp>
      <p:pic>
        <p:nvPicPr>
          <p:cNvPr id="132" name="Horn_Photo 10.8_Drying Cocoa.jpg" descr="Horn_Photo 10.8_Drying Coco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388" y="2073550"/>
            <a:ext cx="5225670" cy="3584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he New Constrai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New Constraints</a:t>
            </a:r>
          </a:p>
        </p:txBody>
      </p:sp>
      <p:sp>
        <p:nvSpPr>
          <p:cNvPr id="135" name="Global population increases wold have been impossible without high-level agricultural transformation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0"/>
            <a:ext cx="6203152" cy="4525964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dirty="0"/>
              <a:t>Global population increases </a:t>
            </a:r>
            <a:r>
              <a:rPr lang="en-US" dirty="0"/>
              <a:t>would </a:t>
            </a:r>
            <a:r>
              <a:rPr dirty="0"/>
              <a:t>have been impossible without high-level agricultural transformation</a:t>
            </a:r>
            <a:r>
              <a:rPr lang="en-US" dirty="0"/>
              <a:t> </a:t>
            </a:r>
            <a:endParaRPr/>
          </a:p>
          <a:p>
            <a:r>
              <a:rPr dirty="0"/>
              <a:t>Substitution of capital for labor</a:t>
            </a:r>
          </a:p>
          <a:p>
            <a:r>
              <a:rPr dirty="0"/>
              <a:t>Chemicals, mechanization</a:t>
            </a:r>
            <a:r>
              <a:rPr lang="en-US" dirty="0"/>
              <a:t> </a:t>
            </a:r>
            <a:endParaRPr dirty="0"/>
          </a:p>
          <a:p>
            <a:r>
              <a:rPr dirty="0"/>
              <a:t>Will improvements stay ahead of population growth?</a:t>
            </a:r>
          </a:p>
          <a:p>
            <a:r>
              <a:rPr dirty="0"/>
              <a:t>Availability of water is a critical limitation</a:t>
            </a:r>
          </a:p>
        </p:txBody>
      </p:sp>
      <p:pic>
        <p:nvPicPr>
          <p:cNvPr id="136" name="Horn_Photo 10.9_Silk rearing.jpg" descr="Horn_Photo 10.9_Silk rear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698" y="1737704"/>
            <a:ext cx="5073887" cy="3382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Chapter 10</a:t>
            </a:r>
          </a:p>
          <a:p>
            <a:r>
              <a:t>From Scarcity to Surplus: Modern Agriculture</a:t>
            </a:r>
          </a:p>
        </p:txBody>
      </p:sp>
      <p:sp>
        <p:nvSpPr>
          <p:cNvPr id="78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609599" y="1600201"/>
            <a:ext cx="5897397" cy="4525963"/>
          </a:xfrm>
          <a:prstGeom prst="rect">
            <a:avLst/>
          </a:prstGeom>
        </p:spPr>
        <p:txBody>
          <a:bodyPr/>
          <a:lstStyle/>
          <a:p>
            <a:pPr marL="329184" indent="-329184" defTabSz="877823">
              <a:defRPr sz="3072"/>
            </a:pPr>
            <a:r>
              <a:t>Systems, Traditions, and Innovation</a:t>
            </a:r>
          </a:p>
          <a:p>
            <a:pPr marL="329184" indent="-329184" defTabSz="877823">
              <a:defRPr sz="3072"/>
            </a:pPr>
            <a:r>
              <a:t>Technique, Technology, the Emergence of Industrial Agriculture, and Beyond</a:t>
            </a:r>
          </a:p>
          <a:p>
            <a:pPr marL="329184" indent="-329184" defTabSz="877823">
              <a:defRPr sz="3072"/>
            </a:pPr>
            <a:r>
              <a:t>Labor and Land Tenure</a:t>
            </a:r>
          </a:p>
          <a:p>
            <a:pPr marL="329184" indent="-329184" defTabSz="877823">
              <a:defRPr sz="3072"/>
            </a:pPr>
            <a:r>
              <a:t>Entrepreneurship and State Action</a:t>
            </a:r>
          </a:p>
          <a:p>
            <a:pPr marL="329184" indent="-329184" defTabSz="877823">
              <a:defRPr sz="3072"/>
            </a:pPr>
            <a:r>
              <a:t>The New Constraints </a:t>
            </a:r>
          </a:p>
        </p:txBody>
      </p:sp>
      <p:pic>
        <p:nvPicPr>
          <p:cNvPr id="79" name="CO10 Incan Agricultural Terraces.jpg" descr="CO10 Incan Agricultural Terrac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992" y="2097556"/>
            <a:ext cx="5307234" cy="35312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Chapter 10 Learning Objectives</a:t>
            </a:r>
          </a:p>
        </p:txBody>
      </p:sp>
      <p:sp>
        <p:nvSpPr>
          <p:cNvPr id="82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20" rIns="45719" bIns="45720" anchor="t">
            <a:normAutofit lnSpcReduction="10000"/>
          </a:bodyPr>
          <a:lstStyle/>
          <a:p>
            <a:pPr marL="320675" indent="-320675">
              <a:buFontTx/>
            </a:pPr>
            <a:r>
              <a:rPr dirty="0"/>
              <a:t>What innovative agriculture techniques emerged as a result of globalization after 1400?</a:t>
            </a:r>
            <a:endParaRPr lang="en-US" dirty="0"/>
          </a:p>
          <a:p>
            <a:pPr marL="320675" indent="-320675">
              <a:buFontTx/>
            </a:pPr>
            <a:endParaRPr lang="en-US" dirty="0"/>
          </a:p>
          <a:p>
            <a:pPr marL="320675" indent="-320675">
              <a:buFontTx/>
            </a:pPr>
            <a:r>
              <a:rPr dirty="0"/>
              <a:t>What effects did industrialization have on world agriculture? How did agricultural production change as a result of industrialization after 1750?</a:t>
            </a:r>
          </a:p>
          <a:p>
            <a:pPr marL="320675" indent="-320675">
              <a:buFontTx/>
            </a:pPr>
            <a:endParaRPr lang="en-US" dirty="0"/>
          </a:p>
          <a:p>
            <a:pPr marL="320675" indent="-320675">
              <a:buFontTx/>
            </a:pPr>
            <a:r>
              <a:rPr dirty="0"/>
              <a:t>How did the rising productivity of agricultural lands impact land use and agricultural labor after 1750?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Chapter 10 Learning Objectives</a:t>
            </a:r>
          </a:p>
        </p:txBody>
      </p:sp>
      <p:sp>
        <p:nvSpPr>
          <p:cNvPr id="85" name="Text Placeholder 2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pPr marL="320675" indent="-320675">
              <a:buFontTx/>
            </a:pPr>
            <a:r>
              <a:rPr dirty="0"/>
              <a:t>How did state intervention influence agricultural development and innovation?</a:t>
            </a:r>
            <a:r>
              <a:rPr lang="en-US" dirty="0"/>
              <a:t> </a:t>
            </a:r>
            <a:r>
              <a:rPr dirty="0"/>
              <a:t> How did various states benefit from such changes?</a:t>
            </a:r>
            <a:endParaRPr lang="en-US" dirty="0"/>
          </a:p>
          <a:p>
            <a:pPr marL="320675" indent="-320675">
              <a:buFontTx/>
            </a:pPr>
            <a:endParaRPr lang="en-US" dirty="0"/>
          </a:p>
          <a:p>
            <a:pPr marL="320675" indent="-320675">
              <a:buFontTx/>
            </a:pPr>
            <a:r>
              <a:rPr dirty="0"/>
              <a:t>What present-day conditions are the most significant and pressing factors influencing further agricultural development and productivity?</a:t>
            </a:r>
            <a:r>
              <a:rPr lang="en-US" dirty="0"/>
              <a:t> </a:t>
            </a:r>
            <a:r>
              <a:rPr dirty="0"/>
              <a:t> Why?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Systems, Traditions, and Innovation</a:t>
            </a:r>
          </a:p>
        </p:txBody>
      </p:sp>
      <p:sp>
        <p:nvSpPr>
          <p:cNvPr id="88" name="Text Placeholder 2"/>
          <p:cNvSpPr txBox="1">
            <a:spLocks noGrp="1"/>
          </p:cNvSpPr>
          <p:nvPr>
            <p:ph type="body" sz="half" idx="1"/>
          </p:nvPr>
        </p:nvSpPr>
        <p:spPr>
          <a:xfrm>
            <a:off x="609599" y="1600201"/>
            <a:ext cx="5685685" cy="4525963"/>
          </a:xfrm>
          <a:prstGeom prst="rect">
            <a:avLst/>
          </a:prstGeom>
        </p:spPr>
        <p:txBody>
          <a:bodyPr/>
          <a:lstStyle/>
          <a:p>
            <a:r>
              <a:t>Agricultural improvements accelerated because of globalization</a:t>
            </a:r>
          </a:p>
          <a:p>
            <a:r>
              <a:t>Three sisters</a:t>
            </a:r>
          </a:p>
          <a:p>
            <a:r>
              <a:t>Organized infrastructure</a:t>
            </a:r>
          </a:p>
        </p:txBody>
      </p:sp>
      <p:pic>
        <p:nvPicPr>
          <p:cNvPr id="89" name="Photo 10.1 The “Three Sisters”- Maize, squash, and beans.jpg" descr="Photo 10.1 The “Three Sisters”- Maize, squash, and bean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912" y="1784897"/>
            <a:ext cx="5492247" cy="36478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hina’s Good P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China’s Good Production</a:t>
            </a:r>
          </a:p>
        </p:txBody>
      </p:sp>
      <p:sp>
        <p:nvSpPr>
          <p:cNvPr id="92" name="Wet-field rice…"/>
          <p:cNvSpPr txBox="1">
            <a:spLocks noGrp="1"/>
          </p:cNvSpPr>
          <p:nvPr>
            <p:ph type="body" sz="half" idx="1"/>
          </p:nvPr>
        </p:nvSpPr>
        <p:spPr>
          <a:xfrm>
            <a:off x="609599" y="1600200"/>
            <a:ext cx="5922269" cy="4525964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pPr marL="339090" indent="-339090" defTabSz="905255">
              <a:defRPr sz="2772"/>
            </a:pPr>
            <a:r>
              <a:rPr sz="2750" dirty="0"/>
              <a:t>Wet-field rice</a:t>
            </a:r>
            <a:r>
              <a:rPr lang="en-US" sz="2750" dirty="0"/>
              <a:t> </a:t>
            </a:r>
            <a:endParaRPr lang="en-US"/>
          </a:p>
          <a:p>
            <a:pPr marL="339090" indent="-339090" defTabSz="905255">
              <a:defRPr sz="2772"/>
            </a:pPr>
            <a:r>
              <a:rPr sz="2750" dirty="0"/>
              <a:t>New tools, fertilizers, new seed strains</a:t>
            </a:r>
          </a:p>
          <a:p>
            <a:pPr marL="339090" indent="-339090" defTabSz="905255">
              <a:defRPr sz="2772"/>
            </a:pPr>
            <a:r>
              <a:rPr sz="2750" dirty="0"/>
              <a:t>Improved irrigation, greater specialization, new transportation and commercial networks</a:t>
            </a:r>
          </a:p>
          <a:p>
            <a:pPr marL="339090" indent="-339090" defTabSz="905255">
              <a:defRPr sz="2772"/>
            </a:pPr>
            <a:r>
              <a:rPr sz="2750" dirty="0"/>
              <a:t>Grand Canal</a:t>
            </a:r>
          </a:p>
          <a:p>
            <a:pPr marL="339090" indent="-339090" defTabSz="905255">
              <a:defRPr sz="2772"/>
            </a:pPr>
            <a:r>
              <a:rPr sz="2750" dirty="0"/>
              <a:t>Population increased by 50%</a:t>
            </a:r>
          </a:p>
          <a:p>
            <a:pPr marL="339090" indent="-339090" defTabSz="905255">
              <a:defRPr sz="2772"/>
            </a:pPr>
            <a:r>
              <a:rPr sz="2750" dirty="0"/>
              <a:t>Improvement in Europe, </a:t>
            </a:r>
            <a:r>
              <a:rPr lang="en-US" sz="2750" dirty="0"/>
              <a:t>Western</a:t>
            </a:r>
            <a:r>
              <a:rPr sz="2750" dirty="0"/>
              <a:t> Asia was </a:t>
            </a:r>
            <a:r>
              <a:rPr lang="en-US" sz="2750" dirty="0"/>
              <a:t>slower</a:t>
            </a:r>
            <a:endParaRPr sz="2750" dirty="0"/>
          </a:p>
        </p:txBody>
      </p:sp>
      <p:pic>
        <p:nvPicPr>
          <p:cNvPr id="93" name="Photo 10.2 Rice Paddies.jpg" descr="Photo 10.2 Rice Paddi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538" y="1992314"/>
            <a:ext cx="5384801" cy="34139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Agricultural Regions in 150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Agricultural Regions in 1500</a:t>
            </a:r>
          </a:p>
        </p:txBody>
      </p:sp>
      <p:pic>
        <p:nvPicPr>
          <p:cNvPr id="96" name="Horn Map 10.1.ai" descr="Horn Map 10.1.ai"/>
          <p:cNvPicPr>
            <a:picLocks noChangeAspect="1"/>
          </p:cNvPicPr>
          <p:nvPr/>
        </p:nvPicPr>
        <p:blipFill>
          <a:blip r:embed="rId2"/>
          <a:srcRect l="9994" b="59213"/>
          <a:stretch>
            <a:fillRect/>
          </a:stretch>
        </p:blipFill>
        <p:spPr>
          <a:xfrm>
            <a:off x="1217215" y="1080538"/>
            <a:ext cx="9757391" cy="54435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he Agricultural Rev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Agricultural Revolution </a:t>
            </a:r>
          </a:p>
        </p:txBody>
      </p:sp>
      <p:sp>
        <p:nvSpPr>
          <p:cNvPr id="99" name="Europe adapted farming, animal husbandry techniques from the Muslim world…"/>
          <p:cNvSpPr txBox="1">
            <a:spLocks noGrp="1"/>
          </p:cNvSpPr>
          <p:nvPr>
            <p:ph type="body" sz="half" idx="1"/>
          </p:nvPr>
        </p:nvSpPr>
        <p:spPr>
          <a:xfrm>
            <a:off x="609599" y="1600200"/>
            <a:ext cx="5849139" cy="4525964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sz="3000" dirty="0"/>
              <a:t>Europe adapted farming, animal husbandry techniques from the Muslim world</a:t>
            </a:r>
            <a:endParaRPr lang="en-US" sz="3000" dirty="0"/>
          </a:p>
          <a:p>
            <a:r>
              <a:rPr sz="3000" dirty="0"/>
              <a:t>Improvements after 1750 facilitated the Industrial Revolution</a:t>
            </a:r>
          </a:p>
          <a:p>
            <a:r>
              <a:rPr sz="3000" dirty="0"/>
              <a:t>Intensification in Great Britain</a:t>
            </a:r>
          </a:p>
          <a:p>
            <a:r>
              <a:rPr sz="3000" dirty="0"/>
              <a:t>Elimination of the Corn Laws in Britain in 1846</a:t>
            </a:r>
          </a:p>
        </p:txBody>
      </p:sp>
      <p:pic>
        <p:nvPicPr>
          <p:cNvPr id="100" name="Horn_Photo 10.3_The Harvesters.jpg" descr="Horn_Photo 10.3_The Harveste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385" y="1878676"/>
            <a:ext cx="5384801" cy="39690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chnique, Technology, the Emergence of Industrial Agriculture, and Beyond"/>
          <p:cNvSpPr txBox="1">
            <a:spLocks noGrp="1"/>
          </p:cNvSpPr>
          <p:nvPr>
            <p:ph type="title"/>
          </p:nvPr>
        </p:nvSpPr>
        <p:spPr>
          <a:xfrm>
            <a:off x="609600" y="459365"/>
            <a:ext cx="10972800" cy="1143001"/>
          </a:xfrm>
          <a:prstGeom prst="rect">
            <a:avLst/>
          </a:prstGeom>
        </p:spPr>
        <p:txBody>
          <a:bodyPr/>
          <a:lstStyle/>
          <a:p>
            <a:r>
              <a:t>Technique, Technology, the Emergence of Industrial Agriculture, and Beyond</a:t>
            </a:r>
          </a:p>
        </p:txBody>
      </p:sp>
      <p:sp>
        <p:nvSpPr>
          <p:cNvPr id="103" name="Impact of the plantation economy…"/>
          <p:cNvSpPr txBox="1">
            <a:spLocks noGrp="1"/>
          </p:cNvSpPr>
          <p:nvPr>
            <p:ph type="body" sz="half" idx="1"/>
          </p:nvPr>
        </p:nvSpPr>
        <p:spPr>
          <a:xfrm>
            <a:off x="628072" y="1711037"/>
            <a:ext cx="5384801" cy="4525964"/>
          </a:xfrm>
          <a:prstGeom prst="rect">
            <a:avLst/>
          </a:prstGeom>
        </p:spPr>
        <p:txBody>
          <a:bodyPr lIns="45719" tIns="45720" rIns="45719" bIns="45720" anchor="t">
            <a:normAutofit/>
          </a:bodyPr>
          <a:lstStyle/>
          <a:p>
            <a:r>
              <a:rPr sz="3000" dirty="0"/>
              <a:t>Impact of the plantation economy</a:t>
            </a:r>
            <a:endParaRPr lang="en-US" sz="3000" dirty="0"/>
          </a:p>
          <a:p>
            <a:r>
              <a:rPr sz="3000" dirty="0"/>
              <a:t>Technologies transformed industry, agriculture</a:t>
            </a:r>
          </a:p>
          <a:p>
            <a:r>
              <a:rPr sz="3000" dirty="0"/>
              <a:t>Reapers, tractors</a:t>
            </a:r>
          </a:p>
          <a:p>
            <a:r>
              <a:rPr sz="3000" dirty="0"/>
              <a:t>Mechanization was resisted by some</a:t>
            </a:r>
          </a:p>
          <a:p>
            <a:r>
              <a:rPr sz="3000" dirty="0"/>
              <a:t>Captain Swing riots</a:t>
            </a:r>
          </a:p>
        </p:txBody>
      </p:sp>
      <p:pic>
        <p:nvPicPr>
          <p:cNvPr id="104" name="Horn_Photo 10.4_tractor pulling.jpg" descr="Horn_Photo 10.4_tractor pull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7094" y="1897430"/>
            <a:ext cx="5681553" cy="44132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xt Content Templates">
  <a:themeElements>
    <a:clrScheme name="Text Content Templat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xt Content Template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xt Content Templat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xt Content Templates">
  <a:themeElements>
    <a:clrScheme name="Text Content Templat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xt Content Templates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xt Content Templat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Text Content Templates</vt:lpstr>
      <vt:lpstr>A People’s History of the World</vt:lpstr>
      <vt:lpstr>Chapter 10 From Scarcity to Surplus: Modern Agriculture</vt:lpstr>
      <vt:lpstr>Chapter 10 Learning Objectives</vt:lpstr>
      <vt:lpstr>Chapter 10 Learning Objectives</vt:lpstr>
      <vt:lpstr>Systems, Traditions, and Innovation</vt:lpstr>
      <vt:lpstr>China’s Good Production</vt:lpstr>
      <vt:lpstr>Agricultural Regions in 1500</vt:lpstr>
      <vt:lpstr>The Agricultural Revolution </vt:lpstr>
      <vt:lpstr>Technique, Technology, the Emergence of Industrial Agriculture, and Beyond</vt:lpstr>
      <vt:lpstr>The Green Revolution </vt:lpstr>
      <vt:lpstr>Labor and Land Tenure </vt:lpstr>
      <vt:lpstr>Unfree Labor and Migration </vt:lpstr>
      <vt:lpstr>Asian Overseas Migrations </vt:lpstr>
      <vt:lpstr>Agriculture in the Islamic World</vt:lpstr>
      <vt:lpstr>Land Reform</vt:lpstr>
      <vt:lpstr>Entrepreneurship and State Action</vt:lpstr>
      <vt:lpstr>African Agricultural Entrepreneurialism</vt:lpstr>
      <vt:lpstr>The New Constraints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People’s History of the World</dc:title>
  <cp:revision>21</cp:revision>
  <dcterms:modified xsi:type="dcterms:W3CDTF">2022-09-10T17:02:06Z</dcterms:modified>
</cp:coreProperties>
</file>