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0" r:id="rId2"/>
  </p:sldMasterIdLst>
  <p:notesMasterIdLst>
    <p:notesMasterId r:id="rId21"/>
  </p:notesMasterIdLst>
  <p:handoutMasterIdLst>
    <p:handoutMasterId r:id="rId22"/>
  </p:handoutMasterIdLst>
  <p:sldIdLst>
    <p:sldId id="281" r:id="rId3"/>
    <p:sldId id="279" r:id="rId4"/>
    <p:sldId id="257" r:id="rId5"/>
    <p:sldId id="264" r:id="rId6"/>
    <p:sldId id="276" r:id="rId7"/>
    <p:sldId id="282" r:id="rId8"/>
    <p:sldId id="265" r:id="rId9"/>
    <p:sldId id="268" r:id="rId10"/>
    <p:sldId id="266" r:id="rId11"/>
    <p:sldId id="269" r:id="rId12"/>
    <p:sldId id="270" r:id="rId13"/>
    <p:sldId id="271" r:id="rId14"/>
    <p:sldId id="272" r:id="rId15"/>
    <p:sldId id="277" r:id="rId16"/>
    <p:sldId id="278" r:id="rId17"/>
    <p:sldId id="261" r:id="rId18"/>
    <p:sldId id="263" r:id="rId19"/>
    <p:sldId id="280" r:id="rId2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iversity Computing" initials="UC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85149" autoAdjust="0"/>
  </p:normalViewPr>
  <p:slideViewPr>
    <p:cSldViewPr>
      <p:cViewPr varScale="1">
        <p:scale>
          <a:sx n="74" d="100"/>
          <a:sy n="74" d="100"/>
        </p:scale>
        <p:origin x="1085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44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A143C4D-3D26-4018-93CE-6707CBC886A7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ABCA2CA-C114-4778-B694-CCB645979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08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D61959B-532D-4377-929B-4CCDBF613B87}" type="datetimeFigureOut">
              <a:rPr lang="en-US" smtClean="0"/>
              <a:pPr/>
              <a:t>7/25/2022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EAEF5F4-DB01-4763-8FA2-722B590A2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78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54255-BABF-40C0-9C3A-29D14838F9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 Case in Context: The State in the United Kingdom</a:t>
            </a:r>
          </a:p>
          <a:p>
            <a:r>
              <a:rPr lang="en-US" dirty="0"/>
              <a:t>Read Insights: North, Wallis, and </a:t>
            </a:r>
            <a:r>
              <a:rPr lang="en-US" dirty="0" err="1"/>
              <a:t>Weingast</a:t>
            </a:r>
            <a:r>
              <a:rPr lang="en-US" dirty="0"/>
              <a:t>: </a:t>
            </a:r>
            <a:r>
              <a:rPr lang="en-US" i="1" dirty="0"/>
              <a:t>Violence and Social Orders: A Conceptual Framework for Interpreting Recorded Human History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EF5F4-DB01-4763-8FA2-722B590A25E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81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 Insights: Gorski: The Disciplinary Revolution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EF5F4-DB01-4763-8FA2-722B590A25E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2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 Case in Context: What is A Weak State, and Can It Be Changed? The Case of Nigeria</a:t>
            </a:r>
          </a:p>
          <a:p>
            <a:r>
              <a:rPr lang="en-US" dirty="0"/>
              <a:t>Read Insights: </a:t>
            </a:r>
            <a:r>
              <a:rPr lang="en-US" dirty="0" err="1"/>
              <a:t>Spruyt</a:t>
            </a:r>
            <a:r>
              <a:rPr lang="en-US" dirty="0"/>
              <a:t>: </a:t>
            </a:r>
            <a:r>
              <a:rPr lang="en-US" i="1" dirty="0"/>
              <a:t>The Sovereign State and Its Competitors</a:t>
            </a:r>
          </a:p>
          <a:p>
            <a:r>
              <a:rPr lang="en-US" dirty="0"/>
              <a:t>Read Insights: Meyer, Thomas, and Ramirez: </a:t>
            </a:r>
            <a:r>
              <a:rPr lang="en-US" i="1" dirty="0"/>
              <a:t>World Society and the Nation-State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EF5F4-DB01-4763-8FA2-722B590A25E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18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EF5F4-DB01-4763-8FA2-722B590A25E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3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EF5F4-DB01-4763-8FA2-722B590A25E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99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EF5F4-DB01-4763-8FA2-722B590A25E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69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EF5F4-DB01-4763-8FA2-722B590A25E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34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EF5F4-DB01-4763-8FA2-722B590A25E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875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EF5F4-DB01-4763-8FA2-722B590A25E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17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EF5F4-DB01-4763-8FA2-722B590A25E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88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Case in Context: The Mexican State and the Rule of Law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EF5F4-DB01-4763-8FA2-722B590A25E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86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EF5F4-DB01-4763-8FA2-722B590A25E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48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/>
            <a:r>
              <a:rPr lang="en-US" dirty="0"/>
              <a:t>Read The Case in Context: The State In France</a:t>
            </a:r>
          </a:p>
          <a:p>
            <a:pPr marL="0" lvl="1"/>
            <a:r>
              <a:rPr lang="en-US" dirty="0"/>
              <a:t>Read Insights: Charles Tilly: </a:t>
            </a:r>
            <a:r>
              <a:rPr lang="en-US" i="1" dirty="0"/>
              <a:t>Coercion, Capital, and European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EF5F4-DB01-4763-8FA2-722B590A25E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0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0575" y="586409"/>
            <a:ext cx="11317356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b="1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0851" y="1152525"/>
            <a:ext cx="11317816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0609" y="1808921"/>
            <a:ext cx="4770784" cy="4283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 descr="Oxford University Press logo">
            <a:extLst>
              <a:ext uri="{FF2B5EF4-FFF2-40B4-BE49-F238E27FC236}">
                <a16:creationId xmlns:a16="http://schemas.microsoft.com/office/drawing/2014/main" id="{8590439F-3AAE-4FE6-B28E-69B3789AD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6152"/>
            <a:ext cx="2505812" cy="8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8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876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749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21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A7EB-3577-43FD-9B2D-BCEA4F83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4AFEAB-6CC2-4F6A-8644-10935AED3A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096" y="512748"/>
            <a:ext cx="11947020" cy="60760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0486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086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61D60-431D-4A54-BAD5-CA1C8D6D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" y="2792"/>
            <a:ext cx="12191178" cy="6858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264790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A47"/>
          </a:solidFill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CD7AE-E6DE-4592-894F-F3E075B9E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52107"/>
            <a:ext cx="10515600" cy="522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52A1-3B59-4F46-8B27-7104614BE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80437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Comparative Politics, Fourth Edition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by J. Tyler </a:t>
            </a:r>
            <a:r>
              <a:rPr lang="en-US" dirty="0" err="1"/>
              <a:t>Dickovick</a:t>
            </a:r>
            <a:r>
              <a:rPr lang="en-US" dirty="0"/>
              <a:t>, Jonathan Eastwood, Robin M. LeBlanc, and Zoila Ponce de Leon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pic>
        <p:nvPicPr>
          <p:cNvPr id="6" name="Picture 5" descr="Cover of Comparative Politics, 4th Edition">
            <a:extLst>
              <a:ext uri="{FF2B5EF4-FFF2-40B4-BE49-F238E27FC236}">
                <a16:creationId xmlns:a16="http://schemas.microsoft.com/office/drawing/2014/main" id="{B0AC8D59-2D75-63FA-E02E-124706E81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06" y="1889566"/>
            <a:ext cx="3550188" cy="43769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/>
          <a:p>
            <a:r>
              <a:rPr lang="en-US" dirty="0"/>
              <a:t>Political/Conflict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/>
              <a:t>a.k.a. “</a:t>
            </a:r>
            <a:r>
              <a:rPr lang="en-US" b="1" dirty="0"/>
              <a:t>bellicist theory of the state</a:t>
            </a:r>
            <a:r>
              <a:rPr lang="en-US" dirty="0"/>
              <a:t>”</a:t>
            </a:r>
          </a:p>
          <a:p>
            <a:r>
              <a:rPr lang="en-US" dirty="0"/>
              <a:t>“War made the state” (Charles Tilly)</a:t>
            </a:r>
          </a:p>
          <a:p>
            <a:r>
              <a:rPr lang="en-US" dirty="0"/>
              <a:t>For states to emerge, several factors needed:</a:t>
            </a:r>
          </a:p>
          <a:p>
            <a:pPr lvl="1"/>
            <a:r>
              <a:rPr lang="en-US" dirty="0"/>
              <a:t>Centralized authority</a:t>
            </a:r>
          </a:p>
          <a:p>
            <a:pPr lvl="1"/>
            <a:r>
              <a:rPr lang="en-US" dirty="0"/>
              <a:t>Ability to tax population to raise revenue</a:t>
            </a:r>
          </a:p>
          <a:p>
            <a:pPr lvl="1"/>
            <a:r>
              <a:rPr lang="en-US" dirty="0"/>
              <a:t>Ability to mobilize population for collective projects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/>
          <a:p>
            <a:r>
              <a:rPr lang="en-US" dirty="0"/>
              <a:t>Economic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/>
              <a:t>States are a reflection of underlying economic interests </a:t>
            </a:r>
          </a:p>
          <a:p>
            <a:pPr lvl="1"/>
            <a:r>
              <a:rPr lang="en-US" dirty="0"/>
              <a:t>Capitalist classes may favor rise of states because stable state maximizes profit potential  (e.g., allowing exploitation of labor)</a:t>
            </a:r>
          </a:p>
          <a:p>
            <a:pPr lvl="2"/>
            <a:r>
              <a:rPr lang="en-US" dirty="0"/>
              <a:t>Karl Marx, Perry Anderson</a:t>
            </a:r>
          </a:p>
          <a:p>
            <a:pPr lvl="1"/>
            <a:r>
              <a:rPr lang="en-US" dirty="0"/>
              <a:t>Elite coalitions may craft new institutions like modern states to ensure their own rights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/>
          <a:p>
            <a:r>
              <a:rPr lang="en-US" dirty="0"/>
              <a:t>Cultural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/>
              <a:t>Ideas and cultural forces in peoples’ lives led to favoring the state as an organization</a:t>
            </a:r>
          </a:p>
          <a:p>
            <a:pPr lvl="1"/>
            <a:r>
              <a:rPr lang="en-US" dirty="0"/>
              <a:t>Theory: religious changes with Protestantism reshaped attitudes toward role of institutions in daily life (Philip Gorski)</a:t>
            </a:r>
          </a:p>
          <a:p>
            <a:pPr lvl="1"/>
            <a:r>
              <a:rPr lang="en-US" dirty="0"/>
              <a:t>Theory: emergence of nationalism led people to accept the nation-state as a “natural” and legitimate form of organization (Liah </a:t>
            </a:r>
            <a:r>
              <a:rPr lang="en-US" dirty="0" err="1"/>
              <a:t>Greenfeld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/>
          <a:p>
            <a:r>
              <a:rPr lang="en-US" dirty="0"/>
              <a:t>Diffusion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/>
              <a:t>Why did the state as a form of organization spread around the world?</a:t>
            </a:r>
          </a:p>
          <a:p>
            <a:pPr lvl="1"/>
            <a:r>
              <a:rPr lang="en-US" dirty="0"/>
              <a:t>Theory: states had military advantages over non-states and thus came to dominate</a:t>
            </a:r>
          </a:p>
          <a:p>
            <a:pPr lvl="1"/>
            <a:r>
              <a:rPr lang="en-US" dirty="0"/>
              <a:t>Theory: states reflected needs of economic interests that pushed for state creation everywhere</a:t>
            </a:r>
          </a:p>
          <a:p>
            <a:pPr lvl="1"/>
            <a:r>
              <a:rPr lang="en-US" dirty="0"/>
              <a:t>Theory: state organization became an important idea or cultural reality that took root everywhere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8403D-58C8-1E31-A8BB-87F15FBFB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Key Methodological Tool</a:t>
            </a:r>
            <a:r>
              <a:rPr lang="en-US" dirty="0"/>
              <a:t>: Thinking Through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0FB6B-F598-0082-BA50-79A3A28AE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simplest tool in the comparativist’s toolbox is the single case study</a:t>
            </a:r>
          </a:p>
          <a:p>
            <a:pPr lvl="1"/>
            <a:r>
              <a:rPr lang="en-US" dirty="0"/>
              <a:t>Gather information to develop one or more hypotheses</a:t>
            </a:r>
          </a:p>
          <a:p>
            <a:pPr lvl="1"/>
            <a:r>
              <a:rPr lang="en-US" dirty="0"/>
              <a:t>Can help us identify key mechanisms and define general relationships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544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E511D-3E05-9C10-2D3E-9E5561CC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/>
              <a:t>Thinking Comparatively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9C44A-1793-EB82-972F-1673950ED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Great Britain, the United Kingdom, or Neither? State and Nation in England and Scotland</a:t>
            </a:r>
          </a:p>
          <a:p>
            <a:pPr lvl="1"/>
            <a:r>
              <a:rPr lang="en-US" dirty="0"/>
              <a:t>We can use all three theories studied in the chapter to consider how they each explain this case.</a:t>
            </a:r>
          </a:p>
          <a:p>
            <a:pPr lvl="1"/>
            <a:r>
              <a:rPr lang="en-US" dirty="0"/>
              <a:t>Bellicist: The prevalence of war, the alliances and taxes needed prepared the island for state-building</a:t>
            </a:r>
          </a:p>
          <a:p>
            <a:pPr lvl="1"/>
            <a:r>
              <a:rPr lang="en-US" dirty="0"/>
              <a:t>Economic: The elite, giving up their privileges, accepting rule of law, and property protection contributed to the establishment of economic growth and well-being</a:t>
            </a:r>
          </a:p>
          <a:p>
            <a:pPr lvl="1"/>
            <a:r>
              <a:rPr lang="en-US" dirty="0"/>
              <a:t>Cultural: Calvinism and was one of the first states to develop modern nationalism </a:t>
            </a:r>
          </a:p>
        </p:txBody>
      </p:sp>
    </p:spTree>
    <p:extLst>
      <p:ext uri="{BB962C8B-B14F-4D97-AF65-F5344CB8AC3E}">
        <p14:creationId xmlns:p14="http://schemas.microsoft.com/office/powerpoint/2010/main" val="2016417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/>
              <a:t>Cases in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/>
              <a:t>The Mexican State and Rule of Law </a:t>
            </a:r>
          </a:p>
          <a:p>
            <a:r>
              <a:rPr lang="en-US" dirty="0"/>
              <a:t>The State in France </a:t>
            </a:r>
          </a:p>
          <a:p>
            <a:r>
              <a:rPr lang="en-US" dirty="0"/>
              <a:t>The State in the United Kingdom </a:t>
            </a:r>
          </a:p>
          <a:p>
            <a:r>
              <a:rPr lang="en-US" dirty="0"/>
              <a:t>Great Britain, the United Kingdom, or Neither? State and Nation in England and Scotland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/>
          <a:p>
            <a:r>
              <a:rPr lang="en-US" dirty="0"/>
              <a:t>Why Did States Emerge and Spread?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820371"/>
              </p:ext>
            </p:extLst>
          </p:nvPr>
        </p:nvGraphicFramePr>
        <p:xfrm>
          <a:off x="1333500" y="1981200"/>
          <a:ext cx="9525000" cy="334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8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6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78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Author</a:t>
                      </a:r>
                    </a:p>
                  </a:txBody>
                  <a:tcPr>
                    <a:solidFill>
                      <a:srgbClr val="001A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Theoretical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Perspective Best Known For What?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1A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786"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</a:rPr>
                        <a:t>Charles Tilly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</a:rPr>
                        <a:t>Bellicist theory (war made the state)</a:t>
                      </a:r>
                      <a:endParaRPr lang="en-US" sz="180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2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</a:rPr>
                        <a:t>Perry Anderson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</a:rPr>
                        <a:t>D. North, J. Wallis, B. Weingast </a:t>
                      </a:r>
                      <a:endParaRPr lang="en-US" sz="1800" i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</a:rPr>
                        <a:t>Economic theory (economic interests)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</a:rPr>
                        <a:t>Economic theory (elite incentives)</a:t>
                      </a:r>
                      <a:endParaRPr lang="en-US" sz="180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</a:rPr>
                        <a:t>Philip Gorski</a:t>
                      </a:r>
                      <a:endParaRPr lang="en-US" sz="1800" i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Cultural</a:t>
                      </a:r>
                      <a:r>
                        <a:rPr lang="en-US" baseline="0" dirty="0"/>
                        <a:t> theory (religion and state emergence)</a:t>
                      </a:r>
                      <a:endParaRPr lang="en-US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6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</a:rPr>
                        <a:t>Hendrik Spruyt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</a:rPr>
                        <a:t>Immanuel Wallerstein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</a:rPr>
                        <a:t>John Meyer, et al. </a:t>
                      </a:r>
                      <a:endParaRPr lang="en-US" sz="1800" i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Diffusion (state advantages</a:t>
                      </a:r>
                      <a:r>
                        <a:rPr lang="en-US" baseline="0" dirty="0"/>
                        <a:t> over non-states)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</a:rPr>
                        <a:t>Diffusion (economic elites use state to dominate world)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Diffusion (state as cultural norm)</a:t>
                      </a:r>
                      <a:endParaRPr lang="en-US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F6C8E-5BE0-3CAE-1FF5-9734599E8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DFB653-FA5F-8A4D-93AF-8E47737BA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The Modern State</a:t>
            </a:r>
          </a:p>
          <a:p>
            <a:pPr lvl="0"/>
            <a:r>
              <a:rPr lang="en-US" dirty="0"/>
              <a:t>State Capacity</a:t>
            </a:r>
          </a:p>
          <a:p>
            <a:pPr lvl="0"/>
            <a:r>
              <a:rPr lang="en-US" dirty="0"/>
              <a:t>Fragile States</a:t>
            </a:r>
          </a:p>
          <a:p>
            <a:pPr lvl="0"/>
            <a:r>
              <a:rPr lang="en-US" dirty="0"/>
              <a:t>The State–Society Relationship</a:t>
            </a:r>
          </a:p>
          <a:p>
            <a:pPr lvl="1"/>
            <a:r>
              <a:rPr lang="en-US" dirty="0"/>
              <a:t>Civil Society</a:t>
            </a:r>
          </a:p>
          <a:p>
            <a:pPr lvl="0"/>
            <a:r>
              <a:rPr lang="en-US" dirty="0"/>
              <a:t>Characteristics of Modern States</a:t>
            </a:r>
          </a:p>
          <a:p>
            <a:pPr lvl="1"/>
            <a:r>
              <a:rPr lang="en-US" dirty="0"/>
              <a:t>Bureaucracy</a:t>
            </a:r>
          </a:p>
          <a:p>
            <a:pPr lvl="1"/>
            <a:r>
              <a:rPr lang="en-US" dirty="0"/>
              <a:t>Impersonality</a:t>
            </a:r>
          </a:p>
          <a:p>
            <a:pPr lvl="1"/>
            <a:r>
              <a:rPr lang="en-US" dirty="0"/>
              <a:t>Sovereignty</a:t>
            </a:r>
          </a:p>
          <a:p>
            <a:pPr lvl="0"/>
            <a:r>
              <a:rPr lang="en-US" dirty="0"/>
              <a:t>Traditional Functions of States</a:t>
            </a:r>
          </a:p>
          <a:p>
            <a:pPr lvl="1"/>
            <a:r>
              <a:rPr lang="en-US" dirty="0"/>
              <a:t>Defense</a:t>
            </a:r>
          </a:p>
          <a:p>
            <a:pPr lvl="1"/>
            <a:r>
              <a:rPr lang="en-US" dirty="0"/>
              <a:t>Policing</a:t>
            </a:r>
          </a:p>
          <a:p>
            <a:pPr lvl="1"/>
            <a:r>
              <a:rPr lang="en-US" dirty="0"/>
              <a:t>Taxation</a:t>
            </a:r>
          </a:p>
          <a:p>
            <a:pPr lvl="1"/>
            <a:r>
              <a:rPr lang="en-US" dirty="0"/>
              <a:t>Order, Administration, and “Legibility”</a:t>
            </a:r>
          </a:p>
          <a:p>
            <a:pPr lvl="1"/>
            <a:r>
              <a:rPr lang="en-US" dirty="0"/>
              <a:t>Why States Emerged and Expanded</a:t>
            </a:r>
          </a:p>
        </p:txBody>
      </p:sp>
    </p:spTree>
    <p:extLst>
      <p:ext uri="{BB962C8B-B14F-4D97-AF65-F5344CB8AC3E}">
        <p14:creationId xmlns:p14="http://schemas.microsoft.com/office/powerpoint/2010/main" val="396500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3D32-FB9F-EC3D-8815-A7CF10B18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3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72BCB-CB1A-D04F-46C4-CD31EA636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Explain how political scientists think about and define the state.</a:t>
            </a:r>
          </a:p>
          <a:p>
            <a:pPr lvl="0"/>
            <a:r>
              <a:rPr lang="en-US" dirty="0"/>
              <a:t>Explain the basic roles and activities of modern states.</a:t>
            </a:r>
          </a:p>
          <a:p>
            <a:pPr lvl="0"/>
            <a:r>
              <a:rPr lang="en-US" dirty="0"/>
              <a:t>Describe the major theories of state formation produced by comparative analysts.</a:t>
            </a:r>
          </a:p>
          <a:p>
            <a:pPr lvl="0"/>
            <a:r>
              <a:rPr lang="en-US" dirty="0"/>
              <a:t>Practice an understanding of how hypotheses can be developed using case studies in comparative politics.</a:t>
            </a:r>
          </a:p>
        </p:txBody>
      </p:sp>
    </p:spTree>
    <p:extLst>
      <p:ext uri="{BB962C8B-B14F-4D97-AF65-F5344CB8AC3E}">
        <p14:creationId xmlns:p14="http://schemas.microsoft.com/office/powerpoint/2010/main" val="318463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Chapter 3: The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/>
              <a:t>Concepts </a:t>
            </a:r>
          </a:p>
          <a:p>
            <a:r>
              <a:rPr lang="en-US" dirty="0"/>
              <a:t>Types </a:t>
            </a:r>
          </a:p>
          <a:p>
            <a:r>
              <a:rPr lang="en-US" dirty="0"/>
              <a:t>Causes and Effects: Why Did Modern States Emerge and Expand?  </a:t>
            </a:r>
          </a:p>
          <a:p>
            <a:r>
              <a:rPr lang="en-US" cap="small" dirty="0"/>
              <a:t>Thinking Comparatively</a:t>
            </a:r>
            <a:r>
              <a:rPr lang="en-US" dirty="0"/>
              <a:t>: Great Britain, the United Kingdom, or Neither? State and Nation in England and Scotland</a:t>
            </a:r>
          </a:p>
          <a:p>
            <a:r>
              <a:rPr lang="en-US" dirty="0"/>
              <a:t>Cases in Context: Mexico, France, United Kingdom, Nigeria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 </a:t>
            </a:r>
            <a:r>
              <a:rPr lang="en-US" sz="1000" dirty="0"/>
              <a:t>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Modern State </a:t>
            </a:r>
          </a:p>
          <a:p>
            <a:pPr lvl="1"/>
            <a:r>
              <a:rPr lang="en-US" dirty="0"/>
              <a:t>The most important form of political organization in modern politics</a:t>
            </a:r>
          </a:p>
          <a:p>
            <a:pPr lvl="2"/>
            <a:r>
              <a:rPr lang="en-US" dirty="0"/>
              <a:t>Max Weber: the state exerts a “monopoly on the legitimate use of physical force within a given territory”</a:t>
            </a:r>
          </a:p>
          <a:p>
            <a:pPr lvl="2"/>
            <a:r>
              <a:rPr lang="en-US" dirty="0"/>
              <a:t>In its ideal form, is characterized by centralized control of the use of force, bureaucratic organization, and the provision of public goods</a:t>
            </a:r>
          </a:p>
          <a:p>
            <a:pPr lvl="2"/>
            <a:r>
              <a:rPr lang="en-US" b="1" dirty="0"/>
              <a:t>Rule of law</a:t>
            </a:r>
            <a:r>
              <a:rPr lang="en-US" dirty="0"/>
              <a:t>: system that imposes regularized rules in a polity, with key criteria including equal rights, the regular enforcement of laws, and the relative independence of the judiciary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Concepts </a:t>
            </a:r>
            <a:r>
              <a:rPr lang="en-US" sz="1000" dirty="0"/>
              <a:t>(2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b="1" dirty="0"/>
              <a:t>State capacity </a:t>
            </a:r>
          </a:p>
          <a:p>
            <a:pPr lvl="1"/>
            <a:r>
              <a:rPr lang="en-US" dirty="0"/>
              <a:t>The ability of the state to achieve its objectives:</a:t>
            </a:r>
          </a:p>
          <a:p>
            <a:pPr lvl="2"/>
            <a:r>
              <a:rPr lang="en-US" dirty="0"/>
              <a:t>Control violence</a:t>
            </a:r>
          </a:p>
          <a:p>
            <a:pPr lvl="2"/>
            <a:r>
              <a:rPr lang="en-US" dirty="0"/>
              <a:t>Tax the population (as needed for public functions)</a:t>
            </a:r>
          </a:p>
          <a:p>
            <a:pPr lvl="2"/>
            <a:r>
              <a:rPr lang="en-US" dirty="0"/>
              <a:t>Maintain institutions and rule of law</a:t>
            </a:r>
          </a:p>
          <a:p>
            <a:r>
              <a:rPr lang="en-US" b="1" dirty="0"/>
              <a:t>Fragile states </a:t>
            </a:r>
          </a:p>
          <a:p>
            <a:pPr lvl="1"/>
            <a:r>
              <a:rPr lang="en-US" dirty="0"/>
              <a:t>State that cannot or does not perform its expected functions (also: fundamental lack of state capacity)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Concepts </a:t>
            </a:r>
            <a:r>
              <a:rPr lang="en-US" sz="1000" dirty="0"/>
              <a:t>(3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/>
              <a:t>The State–Society Relationship</a:t>
            </a:r>
          </a:p>
          <a:p>
            <a:pPr lvl="1"/>
            <a:r>
              <a:rPr lang="en-US" dirty="0"/>
              <a:t>Functioning states have autonomy from social institutions yet are responsive to </a:t>
            </a:r>
            <a:r>
              <a:rPr lang="en-US" b="1" dirty="0"/>
              <a:t>civil society </a:t>
            </a:r>
            <a:r>
              <a:rPr lang="en-US" dirty="0"/>
              <a:t>(a space in society outside of the organization of the state in which citizens come together and organize themselves). </a:t>
            </a:r>
          </a:p>
        </p:txBody>
      </p:sp>
    </p:spTree>
    <p:extLst>
      <p:ext uri="{BB962C8B-B14F-4D97-AF65-F5344CB8AC3E}">
        <p14:creationId xmlns:p14="http://schemas.microsoft.com/office/powerpoint/2010/main" val="1398341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Characteristics of Modern States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/>
              <a:t>Characteristics of modern states (in ideal form):</a:t>
            </a:r>
          </a:p>
          <a:p>
            <a:pPr lvl="1"/>
            <a:r>
              <a:rPr lang="en-US" b="1" dirty="0"/>
              <a:t>Bureaucracy</a:t>
            </a:r>
          </a:p>
          <a:p>
            <a:pPr lvl="2"/>
            <a:r>
              <a:rPr lang="en-US" dirty="0"/>
              <a:t>A form of organization that has individuals operating and working under established, specified, and complex rules</a:t>
            </a:r>
          </a:p>
          <a:p>
            <a:pPr lvl="1"/>
            <a:r>
              <a:rPr lang="en-US" b="1" dirty="0"/>
              <a:t>Impersonality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States identified with institutions rather than the personalities of their leaders</a:t>
            </a:r>
          </a:p>
          <a:p>
            <a:pPr lvl="1"/>
            <a:r>
              <a:rPr lang="en-US" b="1" dirty="0"/>
              <a:t>Sovereignty </a:t>
            </a:r>
          </a:p>
          <a:p>
            <a:pPr lvl="2"/>
            <a:r>
              <a:rPr lang="en-US" dirty="0"/>
              <a:t>States are the ultimate authority within their specifically demarcated territories.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Traditional Functions of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/>
              <a:t>Several functions that most modern states perform:</a:t>
            </a:r>
          </a:p>
          <a:p>
            <a:pPr lvl="1"/>
            <a:r>
              <a:rPr lang="en-US" dirty="0"/>
              <a:t>Defense</a:t>
            </a:r>
          </a:p>
          <a:p>
            <a:pPr lvl="1"/>
            <a:r>
              <a:rPr lang="en-US" dirty="0"/>
              <a:t>Policing </a:t>
            </a:r>
          </a:p>
          <a:p>
            <a:pPr lvl="1"/>
            <a:r>
              <a:rPr lang="en-US" dirty="0"/>
              <a:t>Taxation</a:t>
            </a:r>
          </a:p>
          <a:p>
            <a:pPr lvl="1"/>
            <a:r>
              <a:rPr lang="en-US" dirty="0"/>
              <a:t>Order, administration, and “legibility”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States Emerge and Expand?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Political/Conflict Theories </a:t>
            </a:r>
          </a:p>
          <a:p>
            <a:r>
              <a:rPr lang="en-US" dirty="0"/>
              <a:t>Economic Theories </a:t>
            </a:r>
          </a:p>
          <a:p>
            <a:r>
              <a:rPr lang="en-US" dirty="0"/>
              <a:t>Cultural Theories </a:t>
            </a:r>
          </a:p>
          <a:p>
            <a:r>
              <a:rPr lang="en-US" dirty="0"/>
              <a:t>Diffusion Theories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xt Content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P US HE Widescreen Template 3.1 (TH).pptx" id="{38592676-3FE0-4EA4-B873-8CD03AA7ACBC}" vid="{4464F53A-3550-4D7A-B3C8-5443B75EFB8E}"/>
    </a:ext>
  </a:extLst>
</a:theme>
</file>

<file path=ppt/theme/theme2.xml><?xml version="1.0" encoding="utf-8"?>
<a:theme xmlns:a="http://schemas.openxmlformats.org/drawingml/2006/main" name="Figure-Only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P US HE Widescreen Template 3.1 (TH).pptx" id="{38592676-3FE0-4EA4-B873-8CD03AA7ACBC}" vid="{F9F3915A-0F6B-499D-B5A0-C4298438B82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</TotalTime>
  <Words>1095</Words>
  <Application>Microsoft Office PowerPoint</Application>
  <PresentationFormat>Widescreen</PresentationFormat>
  <Paragraphs>143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Text Content Templates</vt:lpstr>
      <vt:lpstr>Figure-Only Templates</vt:lpstr>
      <vt:lpstr>Comparative Politics, Fourth Edition</vt:lpstr>
      <vt:lpstr>Chapter 3 Learning Objectives</vt:lpstr>
      <vt:lpstr>Chapter 3: The State</vt:lpstr>
      <vt:lpstr>Concepts (1 of 3)</vt:lpstr>
      <vt:lpstr>Concepts (2 of 3)</vt:lpstr>
      <vt:lpstr>Concepts (3 of 3)</vt:lpstr>
      <vt:lpstr>Characteristics of Modern States </vt:lpstr>
      <vt:lpstr>Traditional Functions of States</vt:lpstr>
      <vt:lpstr>Why Did States Emerge and Expand? </vt:lpstr>
      <vt:lpstr>Political/Conflict Theories</vt:lpstr>
      <vt:lpstr>Economic Theories</vt:lpstr>
      <vt:lpstr>Cultural Theories</vt:lpstr>
      <vt:lpstr>Diffusion Theories</vt:lpstr>
      <vt:lpstr>Key Methodological Tool: Thinking Through Case Studies</vt:lpstr>
      <vt:lpstr>Thinking Comparatively</vt:lpstr>
      <vt:lpstr>Cases in Context</vt:lpstr>
      <vt:lpstr>Why Did States Emerge and Spread?</vt:lpstr>
      <vt:lpstr>Key Concepts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Politics 4e</dc:title>
  <dc:creator>OUP</dc:creator>
  <cp:lastModifiedBy>Molly Crowell</cp:lastModifiedBy>
  <cp:revision>78</cp:revision>
  <cp:lastPrinted>2014-09-04T15:42:38Z</cp:lastPrinted>
  <dcterms:created xsi:type="dcterms:W3CDTF">2012-10-10T13:38:22Z</dcterms:created>
  <dcterms:modified xsi:type="dcterms:W3CDTF">2022-07-26T14:19:19Z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5cb09a-2992-49d6-8ac9-5f63e7b1ad2f_Enabled">
    <vt:lpwstr>true</vt:lpwstr>
  </property>
  <property fmtid="{D5CDD505-2E9C-101B-9397-08002B2CF9AE}" pid="3" name="MSIP_Label_be5cb09a-2992-49d6-8ac9-5f63e7b1ad2f_SetDate">
    <vt:lpwstr>2022-03-04T20:09:26Z</vt:lpwstr>
  </property>
  <property fmtid="{D5CDD505-2E9C-101B-9397-08002B2CF9AE}" pid="4" name="MSIP_Label_be5cb09a-2992-49d6-8ac9-5f63e7b1ad2f_Method">
    <vt:lpwstr>Standard</vt:lpwstr>
  </property>
  <property fmtid="{D5CDD505-2E9C-101B-9397-08002B2CF9AE}" pid="5" name="MSIP_Label_be5cb09a-2992-49d6-8ac9-5f63e7b1ad2f_Name">
    <vt:lpwstr>Controlled</vt:lpwstr>
  </property>
  <property fmtid="{D5CDD505-2E9C-101B-9397-08002B2CF9AE}" pid="6" name="MSIP_Label_be5cb09a-2992-49d6-8ac9-5f63e7b1ad2f_SiteId">
    <vt:lpwstr>91761b62-4c45-43f5-9f0e-be8ad9b551ff</vt:lpwstr>
  </property>
  <property fmtid="{D5CDD505-2E9C-101B-9397-08002B2CF9AE}" pid="7" name="MSIP_Label_be5cb09a-2992-49d6-8ac9-5f63e7b1ad2f_ActionId">
    <vt:lpwstr>6465b825-ffe0-45df-8111-0000631cecc9</vt:lpwstr>
  </property>
  <property fmtid="{D5CDD505-2E9C-101B-9397-08002B2CF9AE}" pid="8" name="MSIP_Label_be5cb09a-2992-49d6-8ac9-5f63e7b1ad2f_ContentBits">
    <vt:lpwstr>0</vt:lpwstr>
  </property>
</Properties>
</file>