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2"/>
  </p:notesMasterIdLst>
  <p:handoutMasterIdLst>
    <p:handoutMasterId r:id="rId13"/>
  </p:handoutMasterIdLst>
  <p:sldIdLst>
    <p:sldId id="261" r:id="rId6"/>
    <p:sldId id="300" r:id="rId7"/>
    <p:sldId id="278" r:id="rId8"/>
    <p:sldId id="301" r:id="rId9"/>
    <p:sldId id="306" r:id="rId10"/>
    <p:sldId id="30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A47"/>
    <a:srgbClr val="014478"/>
    <a:srgbClr val="001B47"/>
    <a:srgbClr val="1F497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5138" autoAdjust="0"/>
  </p:normalViewPr>
  <p:slideViewPr>
    <p:cSldViewPr snapToGrid="0" snapToObjects="1">
      <p:cViewPr varScale="1">
        <p:scale>
          <a:sx n="48" d="100"/>
          <a:sy n="48" d="100"/>
        </p:scale>
        <p:origin x="72" y="108"/>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9/13/2022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9/13/2022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It"/>
              </a:rPr>
              <a:t>Egyptian police and soldiers outside a voting center in 2011. The military and police shape the development and functioning of the state in critical ways.</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138548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Figure 3.1 </a:t>
            </a:r>
            <a:r>
              <a:rPr lang="en-US" sz="1800" b="0" i="0" u="none" strike="noStrike" baseline="0" dirty="0">
                <a:latin typeface="ProximaNova-Regular"/>
              </a:rPr>
              <a:t>This is a simplified model of how a bureaucratic structure can achieve the coordination of complex tasks carried out by individual officeholders. Imagine that this organization’s mission requires the coordinated performance of nine complex tasks. How</a:t>
            </a:r>
          </a:p>
          <a:p>
            <a:pPr algn="l"/>
            <a:r>
              <a:rPr lang="en-US" sz="1800" b="0" i="0" u="none" strike="noStrike" baseline="0" dirty="0">
                <a:latin typeface="ProximaNova-Regular"/>
              </a:rPr>
              <a:t>difficult might it be to accomplish these tasks in the absence of bureaucratic organization?</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358464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roximaNova-RegularIt"/>
              </a:rPr>
              <a:t>The Arrival of Napoleon Bonaparte at Schloss </a:t>
            </a:r>
            <a:r>
              <a:rPr lang="en-US" sz="1800" b="0" i="0" u="none" strike="noStrike" baseline="0" dirty="0" err="1">
                <a:latin typeface="ProximaNova-RegularIt"/>
              </a:rPr>
              <a:t>Schönbrunn</a:t>
            </a:r>
            <a:r>
              <a:rPr lang="en-US" sz="1800" b="0" i="0" u="none" strike="noStrike" baseline="0" dirty="0">
                <a:latin typeface="ProximaNova-Regular"/>
              </a:rPr>
              <a:t>, engraved by </a:t>
            </a:r>
            <a:r>
              <a:rPr lang="en-US" sz="1800" b="0" i="0" u="none" strike="noStrike" baseline="0" dirty="0" err="1">
                <a:latin typeface="ProximaNova-Regular"/>
              </a:rPr>
              <a:t>Aubertin</a:t>
            </a:r>
            <a:r>
              <a:rPr lang="en-US" sz="1800" b="0" i="0" u="none" strike="noStrike" baseline="0" dirty="0">
                <a:latin typeface="ProximaNova-Regular"/>
              </a:rPr>
              <a:t>, c. 1820. According to conflict theories of the state, under certain conditions war can help states grow stronger. It encourages the state’s ability to extract revenue, its ability to mobilize the population, and its capacity to exert the Weberian monopoly on legitimate force.</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87853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Map 3.1 </a:t>
            </a:r>
            <a:r>
              <a:rPr lang="en-US" sz="1800" b="0" i="0" u="none" strike="noStrike" baseline="0" dirty="0">
                <a:latin typeface="ProximaNova-Regular"/>
              </a:rPr>
              <a:t>(a) The land that became the United Kingdom, c. 900.</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220678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MyriadPro-Bold"/>
              </a:rPr>
              <a:t>Map 3.1 </a:t>
            </a:r>
            <a:r>
              <a:rPr lang="en-US" sz="1800" b="0" i="0" u="none" strike="noStrike" baseline="0" dirty="0">
                <a:latin typeface="ProximaNova-Regular"/>
              </a:rPr>
              <a:t>(b) The United Kingdom today.</a:t>
            </a:r>
            <a:endParaRPr lang="en-IN"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907292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userDrawn="1"/>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871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endParaRPr lang="en-US"/>
          </a:p>
        </p:txBody>
      </p:sp>
    </p:spTree>
    <p:extLst>
      <p:ext uri="{BB962C8B-B14F-4D97-AF65-F5344CB8AC3E}">
        <p14:creationId xmlns:p14="http://schemas.microsoft.com/office/powerpoint/2010/main" val="35443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endParaRPr lang="en-US"/>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531035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 id="2147483678"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dirty="0"/>
              <a:t>Click to edit Master title style</a:t>
            </a:r>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8"/>
            <a:ext cx="11317356" cy="899491"/>
          </a:xfrm>
        </p:spPr>
        <p:txBody>
          <a:bodyPr>
            <a:normAutofit fontScale="90000"/>
          </a:bodyPr>
          <a:lstStyle/>
          <a:p>
            <a:r>
              <a:rPr lang="en-US" b="1" dirty="0"/>
              <a:t>Comparative Politics</a:t>
            </a:r>
            <a:br>
              <a:rPr lang="en-US" b="1" dirty="0"/>
            </a:br>
            <a:endParaRPr lang="en-US" sz="2900" b="1" i="0" dirty="0"/>
          </a:p>
        </p:txBody>
      </p:sp>
      <p:sp>
        <p:nvSpPr>
          <p:cNvPr id="4" name="Text Placeholder 3"/>
          <p:cNvSpPr>
            <a:spLocks noGrp="1"/>
          </p:cNvSpPr>
          <p:nvPr>
            <p:ph type="body" sz="quarter" idx="11"/>
          </p:nvPr>
        </p:nvSpPr>
        <p:spPr>
          <a:xfrm>
            <a:off x="450851" y="1247775"/>
            <a:ext cx="11317816" cy="477838"/>
          </a:xfrm>
        </p:spPr>
        <p:txBody>
          <a:bodyPr/>
          <a:lstStyle/>
          <a:p>
            <a:r>
              <a:rPr lang="en-US" dirty="0"/>
              <a:t>by </a:t>
            </a:r>
            <a:r>
              <a:rPr lang="pt-BR" dirty="0"/>
              <a:t>J. Tyler Dickovick, Jonathan Eastwood, Robin M. LeBlanc and Zoila Ponce de Leon</a:t>
            </a:r>
            <a:endParaRPr lang="en-US" dirty="0"/>
          </a:p>
        </p:txBody>
      </p:sp>
      <p:pic>
        <p:nvPicPr>
          <p:cNvPr id="8" name="Picture Placeholder 7" title="Cover">
            <a:extLst>
              <a:ext uri="{FF2B5EF4-FFF2-40B4-BE49-F238E27FC236}">
                <a16:creationId xmlns:a16="http://schemas.microsoft.com/office/drawing/2014/main" id="{3C56F26D-84E7-4578-9ED6-ACB6F71FF233}"/>
              </a:ext>
            </a:extLst>
          </p:cNvPr>
          <p:cNvPicPr>
            <a:picLocks noGrp="1" noChangeAspect="1"/>
          </p:cNvPicPr>
          <p:nvPr>
            <p:ph type="pic" sz="quarter" idx="10"/>
          </p:nvPr>
        </p:nvPicPr>
        <p:blipFill>
          <a:blip r:embed="rId3"/>
          <a:srcRect/>
          <a:stretch/>
        </p:blipFill>
        <p:spPr>
          <a:xfrm>
            <a:off x="4294304" y="1898293"/>
            <a:ext cx="3603391" cy="4444182"/>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3</a:t>
            </a:r>
            <a:endParaRPr lang="en-IN" dirty="0">
              <a:solidFill>
                <a:schemeClr val="bg1"/>
              </a:solidFill>
            </a:endParaRPr>
          </a:p>
        </p:txBody>
      </p:sp>
      <p:pic>
        <p:nvPicPr>
          <p:cNvPr id="3" name="Picture 2" descr="A young police officer with a rifle and two armed soldiers standing outside a polling booth in Egypt." title="Egyptian police and soldiers outside a voting center in 2011. The military and police shape the development and functioning of the state in critical ways.">
            <a:extLst>
              <a:ext uri="{FF2B5EF4-FFF2-40B4-BE49-F238E27FC236}">
                <a16:creationId xmlns:a16="http://schemas.microsoft.com/office/drawing/2014/main" id="{E8640FBF-8D98-47E2-AFF0-E339941D2C51}"/>
              </a:ext>
            </a:extLst>
          </p:cNvPr>
          <p:cNvPicPr>
            <a:picLocks noChangeAspect="1"/>
          </p:cNvPicPr>
          <p:nvPr/>
        </p:nvPicPr>
        <p:blipFill>
          <a:blip r:embed="rId3"/>
          <a:stretch>
            <a:fillRect/>
          </a:stretch>
        </p:blipFill>
        <p:spPr>
          <a:xfrm>
            <a:off x="3472002" y="538155"/>
            <a:ext cx="5247996" cy="5781690"/>
          </a:xfrm>
          <a:prstGeom prst="rect">
            <a:avLst/>
          </a:prstGeom>
        </p:spPr>
      </p:pic>
    </p:spTree>
    <p:extLst>
      <p:ext uri="{BB962C8B-B14F-4D97-AF65-F5344CB8AC3E}">
        <p14:creationId xmlns:p14="http://schemas.microsoft.com/office/powerpoint/2010/main" val="336197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646331"/>
          </a:xfrm>
        </p:spPr>
        <p:txBody>
          <a:bodyPr/>
          <a:lstStyle/>
          <a:p>
            <a:r>
              <a:rPr lang="en-US" b="1" dirty="0"/>
              <a:t>Figure 3.1 This is a simplified model of how a bureaucratic structure can achieve the coordination of complex tasks carried out by individual officeholders. </a:t>
            </a:r>
          </a:p>
        </p:txBody>
      </p:sp>
      <p:pic>
        <p:nvPicPr>
          <p:cNvPr id="3" name="Picture 2" descr="A model diagram illustrates the structure of a bureaucracy. A leader is in charge of three departments. Each department has three branches. The first department has branches numbered from 1 through 3, the second numbered from 4 through 6, and the third is numbered from 7 through 9." title="Figure 3.1 This is a simplified model of how a bureaucratic structure can achieve the coordination of complex tasks carried out by individual officeholders. ">
            <a:extLst>
              <a:ext uri="{FF2B5EF4-FFF2-40B4-BE49-F238E27FC236}">
                <a16:creationId xmlns:a16="http://schemas.microsoft.com/office/drawing/2014/main" id="{3408E658-A8A2-486A-A014-52650561FA2B}"/>
              </a:ext>
            </a:extLst>
          </p:cNvPr>
          <p:cNvPicPr>
            <a:picLocks noChangeAspect="1"/>
          </p:cNvPicPr>
          <p:nvPr/>
        </p:nvPicPr>
        <p:blipFill>
          <a:blip r:embed="rId3"/>
          <a:stretch>
            <a:fillRect/>
          </a:stretch>
        </p:blipFill>
        <p:spPr>
          <a:xfrm>
            <a:off x="1695581" y="1060548"/>
            <a:ext cx="8800838" cy="4736904"/>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66B0AF-3B4E-4035-A571-513BC2D051C3}"/>
              </a:ext>
            </a:extLst>
          </p:cNvPr>
          <p:cNvSpPr>
            <a:spLocks noGrp="1"/>
          </p:cNvSpPr>
          <p:nvPr>
            <p:ph type="title"/>
          </p:nvPr>
        </p:nvSpPr>
        <p:spPr/>
        <p:txBody>
          <a:bodyPr/>
          <a:lstStyle/>
          <a:p>
            <a:pPr algn="l"/>
            <a:r>
              <a:rPr lang="en-US" dirty="0">
                <a:solidFill>
                  <a:schemeClr val="bg1"/>
                </a:solidFill>
              </a:rPr>
              <a:t>4</a:t>
            </a:r>
            <a:endParaRPr lang="en-IN" dirty="0">
              <a:solidFill>
                <a:schemeClr val="bg1"/>
              </a:solidFill>
            </a:endParaRPr>
          </a:p>
        </p:txBody>
      </p:sp>
      <p:pic>
        <p:nvPicPr>
          <p:cNvPr id="3" name="Picture 2" descr="A painting depicts Napoleon and his soldiers on horseback reaching the huge palace of Schloss Schonbrunn. Armed soldiers are lined in many rows in front of the palace and on the palace grounds." title="The Arrival of Napoleon Bonaparte at Schloss Schönbrunn, engraved by Aubertin, c. 1820. According to conflict theories of the state, under certain conditions war can help states grow stronger. It encourages the state’s ability to extract revenue, its ability to mobilize the population, and its capacity to exert the Weberian monopoly on legitimate force.">
            <a:extLst>
              <a:ext uri="{FF2B5EF4-FFF2-40B4-BE49-F238E27FC236}">
                <a16:creationId xmlns:a16="http://schemas.microsoft.com/office/drawing/2014/main" id="{63389364-323F-46A0-AE1E-76A3A26C7B51}"/>
              </a:ext>
            </a:extLst>
          </p:cNvPr>
          <p:cNvPicPr>
            <a:picLocks noChangeAspect="1"/>
          </p:cNvPicPr>
          <p:nvPr/>
        </p:nvPicPr>
        <p:blipFill>
          <a:blip r:embed="rId3"/>
          <a:stretch>
            <a:fillRect/>
          </a:stretch>
        </p:blipFill>
        <p:spPr>
          <a:xfrm>
            <a:off x="1772679" y="764554"/>
            <a:ext cx="8646643" cy="5328893"/>
          </a:xfrm>
          <a:prstGeom prst="rect">
            <a:avLst/>
          </a:prstGeom>
        </p:spPr>
      </p:pic>
    </p:spTree>
    <p:extLst>
      <p:ext uri="{BB962C8B-B14F-4D97-AF65-F5344CB8AC3E}">
        <p14:creationId xmlns:p14="http://schemas.microsoft.com/office/powerpoint/2010/main" val="222265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Map 3.1 (a) The land that became the United Kingdom, c. 900.</a:t>
            </a:r>
          </a:p>
        </p:txBody>
      </p:sp>
      <p:pic>
        <p:nvPicPr>
          <p:cNvPr id="3" name="Picture 2" descr="A map, scaled from 0 to 50 miles or 0 to 50 kilometers, marks the former regions that make the present-day United Kingdom. The regions include Bamburgh, in the tenth century, in the north, Scandinavian York at the center, which lies to the east of Scandinavian Lancashire, probably part of York, Danelaw 918, in the east, Mercia and Wessex in the south, and Powys, Brycheiniog circa 920, and Gwent in the west." title="Map 3.1 (a) The land that became the United Kingdom, c. 900.">
            <a:extLst>
              <a:ext uri="{FF2B5EF4-FFF2-40B4-BE49-F238E27FC236}">
                <a16:creationId xmlns:a16="http://schemas.microsoft.com/office/drawing/2014/main" id="{3E214D3C-416C-4178-9851-E2664E39AD77}"/>
              </a:ext>
            </a:extLst>
          </p:cNvPr>
          <p:cNvPicPr>
            <a:picLocks noChangeAspect="1"/>
          </p:cNvPicPr>
          <p:nvPr/>
        </p:nvPicPr>
        <p:blipFill>
          <a:blip r:embed="rId3"/>
          <a:stretch>
            <a:fillRect/>
          </a:stretch>
        </p:blipFill>
        <p:spPr>
          <a:xfrm>
            <a:off x="3980774" y="505106"/>
            <a:ext cx="4230452" cy="5847788"/>
          </a:xfrm>
          <a:prstGeom prst="rect">
            <a:avLst/>
          </a:prstGeom>
        </p:spPr>
      </p:pic>
    </p:spTree>
    <p:extLst>
      <p:ext uri="{BB962C8B-B14F-4D97-AF65-F5344CB8AC3E}">
        <p14:creationId xmlns:p14="http://schemas.microsoft.com/office/powerpoint/2010/main" val="209863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0"/>
            <a:ext cx="12192000" cy="369332"/>
          </a:xfrm>
        </p:spPr>
        <p:txBody>
          <a:bodyPr/>
          <a:lstStyle/>
          <a:p>
            <a:r>
              <a:rPr lang="en-US" b="1" dirty="0"/>
              <a:t>Map 3.1 (b) The United Kingdom today.</a:t>
            </a:r>
          </a:p>
        </p:txBody>
      </p:sp>
      <p:pic>
        <p:nvPicPr>
          <p:cNvPr id="3" name="Picture 2" descr="A map, scaled from 0 to 100 miles or 0 to 100 kilometers, marks the regions of the United Kingdom. The regions include northern Ireland, the northeastern part of the island country Ireland, and England. England is bounded by Wales in the west and Scotland in the north." title="Map 3.1 (b) The United Kingdom today.">
            <a:extLst>
              <a:ext uri="{FF2B5EF4-FFF2-40B4-BE49-F238E27FC236}">
                <a16:creationId xmlns:a16="http://schemas.microsoft.com/office/drawing/2014/main" id="{F9A0CC56-B785-4C5E-AB6C-61B89EB8AFEB}"/>
              </a:ext>
            </a:extLst>
          </p:cNvPr>
          <p:cNvPicPr>
            <a:picLocks noChangeAspect="1"/>
          </p:cNvPicPr>
          <p:nvPr/>
        </p:nvPicPr>
        <p:blipFill>
          <a:blip r:embed="rId3"/>
          <a:stretch>
            <a:fillRect/>
          </a:stretch>
        </p:blipFill>
        <p:spPr>
          <a:xfrm>
            <a:off x="3959622" y="472581"/>
            <a:ext cx="4272757" cy="5912839"/>
          </a:xfrm>
          <a:prstGeom prst="rect">
            <a:avLst/>
          </a:prstGeom>
        </p:spPr>
      </p:pic>
    </p:spTree>
    <p:extLst>
      <p:ext uri="{BB962C8B-B14F-4D97-AF65-F5344CB8AC3E}">
        <p14:creationId xmlns:p14="http://schemas.microsoft.com/office/powerpoint/2010/main" val="3509962060"/>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xford Template 2020-05-05" id="{B78F6A64-C076-4E15-90E5-9A59F0E29698}" vid="{18DFF3BF-7F46-4B14-BD35-A03A297645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6919D-3723-464B-9967-427A087CBD6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d39d560-5c7d-4158-98a0-f420f8fdebce"/>
    <ds:schemaRef ds:uri="http://purl.org/dc/terms/"/>
    <ds:schemaRef ds:uri="http://schemas.openxmlformats.org/package/2006/metadata/core-properties"/>
    <ds:schemaRef ds:uri="a6c716b4-9090-4de7-aadc-2aa5f812ad24"/>
    <ds:schemaRef ds:uri="http://www.w3.org/XML/1998/namespace"/>
    <ds:schemaRef ds:uri="http://purl.org/dc/dcmitype/"/>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Oxford Template 2020-05-05</Template>
  <TotalTime>818</TotalTime>
  <Words>253</Words>
  <Application>Microsoft Office PowerPoint</Application>
  <PresentationFormat>Widescreen</PresentationFormat>
  <Paragraphs>19</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MyriadPro-Bold</vt:lpstr>
      <vt:lpstr>ProximaNova-Regular</vt:lpstr>
      <vt:lpstr>ProximaNova-RegularIt</vt:lpstr>
      <vt:lpstr>Text Content Templates</vt:lpstr>
      <vt:lpstr>Figure-Only Templates</vt:lpstr>
      <vt:lpstr>Comparative Politics </vt:lpstr>
      <vt:lpstr>3</vt:lpstr>
      <vt:lpstr>Figure 3.1 This is a simplified model of how a bureaucratic structure can achieve the coordination of complex tasks carried out by individual officeholders. </vt:lpstr>
      <vt:lpstr>4</vt:lpstr>
      <vt:lpstr>Map 3.1 (a) The land that became the United Kingdom, c. 900.</vt:lpstr>
      <vt:lpstr>Map 3.1 (b) The United Kingdom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Oxford University Press</dc:creator>
  <cp:lastModifiedBy>Maleappane Sahayaraj</cp:lastModifiedBy>
  <cp:revision>228</cp:revision>
  <dcterms:created xsi:type="dcterms:W3CDTF">2021-01-21T20:31:29Z</dcterms:created>
  <dcterms:modified xsi:type="dcterms:W3CDTF">2022-09-13T11:38:19Z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