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17"/>
  </p:notesMasterIdLst>
  <p:handoutMasterIdLst>
    <p:handoutMasterId r:id="rId18"/>
  </p:handoutMasterIdLst>
  <p:sldIdLst>
    <p:sldId id="269" r:id="rId6"/>
    <p:sldId id="258" r:id="rId7"/>
    <p:sldId id="259" r:id="rId8"/>
    <p:sldId id="261" r:id="rId9"/>
    <p:sldId id="263" r:id="rId10"/>
    <p:sldId id="260" r:id="rId11"/>
    <p:sldId id="270"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4" autoAdjust="0"/>
    <p:restoredTop sz="94602" autoAdjust="0"/>
  </p:normalViewPr>
  <p:slideViewPr>
    <p:cSldViewPr snapToGrid="0" snapToObjects="1">
      <p:cViewPr varScale="1">
        <p:scale>
          <a:sx n="59" d="100"/>
          <a:sy n="59" d="100"/>
        </p:scale>
        <p:origin x="78" y="12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Sarabia" userId="b53190ed-24df-43d8-8259-d6bcf9511910" providerId="ADAL" clId="{DC07099E-7565-4303-8271-96DC97425AF3}"/>
    <pc:docChg chg="custSel modSld">
      <pc:chgData name="Luke Sarabia" userId="b53190ed-24df-43d8-8259-d6bcf9511910" providerId="ADAL" clId="{DC07099E-7565-4303-8271-96DC97425AF3}" dt="2022-12-05T18:55:43.385" v="139" actId="14100"/>
      <pc:docMkLst>
        <pc:docMk/>
      </pc:docMkLst>
      <pc:sldChg chg="modSp mod">
        <pc:chgData name="Luke Sarabia" userId="b53190ed-24df-43d8-8259-d6bcf9511910" providerId="ADAL" clId="{DC07099E-7565-4303-8271-96DC97425AF3}" dt="2022-12-05T18:35:05.775" v="87" actId="20577"/>
        <pc:sldMkLst>
          <pc:docMk/>
          <pc:sldMk cId="1458370442" sldId="258"/>
        </pc:sldMkLst>
        <pc:spChg chg="mod">
          <ac:chgData name="Luke Sarabia" userId="b53190ed-24df-43d8-8259-d6bcf9511910" providerId="ADAL" clId="{DC07099E-7565-4303-8271-96DC97425AF3}" dt="2022-12-05T18:31:39.116" v="40" actId="20577"/>
          <ac:spMkLst>
            <pc:docMk/>
            <pc:sldMk cId="1458370442" sldId="258"/>
            <ac:spMk id="2" creationId="{DCC598A1-1B64-4EFF-AF10-6B608A1B71D6}"/>
          </ac:spMkLst>
        </pc:spChg>
        <pc:spChg chg="mod">
          <ac:chgData name="Luke Sarabia" userId="b53190ed-24df-43d8-8259-d6bcf9511910" providerId="ADAL" clId="{DC07099E-7565-4303-8271-96DC97425AF3}" dt="2022-12-05T18:35:05.775" v="87" actId="20577"/>
          <ac:spMkLst>
            <pc:docMk/>
            <pc:sldMk cId="1458370442" sldId="258"/>
            <ac:spMk id="3" creationId="{23238DBB-CAE3-F3A3-9F1A-CE256E1B1F8A}"/>
          </ac:spMkLst>
        </pc:spChg>
      </pc:sldChg>
      <pc:sldChg chg="modSp mod">
        <pc:chgData name="Luke Sarabia" userId="b53190ed-24df-43d8-8259-d6bcf9511910" providerId="ADAL" clId="{DC07099E-7565-4303-8271-96DC97425AF3}" dt="2022-12-05T18:40:30.897" v="89" actId="790"/>
        <pc:sldMkLst>
          <pc:docMk/>
          <pc:sldMk cId="1134960885" sldId="259"/>
        </pc:sldMkLst>
        <pc:spChg chg="mod">
          <ac:chgData name="Luke Sarabia" userId="b53190ed-24df-43d8-8259-d6bcf9511910" providerId="ADAL" clId="{DC07099E-7565-4303-8271-96DC97425AF3}" dt="2022-12-05T18:40:30.897" v="89" actId="790"/>
          <ac:spMkLst>
            <pc:docMk/>
            <pc:sldMk cId="1134960885" sldId="259"/>
            <ac:spMk id="2" creationId="{D22CB70E-D6D6-43C5-FD74-400B3EDDE190}"/>
          </ac:spMkLst>
        </pc:spChg>
        <pc:spChg chg="mod">
          <ac:chgData name="Luke Sarabia" userId="b53190ed-24df-43d8-8259-d6bcf9511910" providerId="ADAL" clId="{DC07099E-7565-4303-8271-96DC97425AF3}" dt="2022-12-05T18:32:30.425" v="55" actId="15"/>
          <ac:spMkLst>
            <pc:docMk/>
            <pc:sldMk cId="1134960885" sldId="259"/>
            <ac:spMk id="3" creationId="{70DCE0A0-0925-9265-657A-C257E518CB13}"/>
          </ac:spMkLst>
        </pc:spChg>
      </pc:sldChg>
      <pc:sldChg chg="modSp mod">
        <pc:chgData name="Luke Sarabia" userId="b53190ed-24df-43d8-8259-d6bcf9511910" providerId="ADAL" clId="{DC07099E-7565-4303-8271-96DC97425AF3}" dt="2022-12-05T18:49:30.864" v="118" actId="255"/>
        <pc:sldMkLst>
          <pc:docMk/>
          <pc:sldMk cId="1490895296" sldId="260"/>
        </pc:sldMkLst>
        <pc:spChg chg="mod">
          <ac:chgData name="Luke Sarabia" userId="b53190ed-24df-43d8-8259-d6bcf9511910" providerId="ADAL" clId="{DC07099E-7565-4303-8271-96DC97425AF3}" dt="2022-12-05T18:41:18.538" v="96" actId="20577"/>
          <ac:spMkLst>
            <pc:docMk/>
            <pc:sldMk cId="1490895296" sldId="260"/>
            <ac:spMk id="2" creationId="{C3960A70-DBA9-6913-F457-722A6D8A2515}"/>
          </ac:spMkLst>
        </pc:spChg>
        <pc:spChg chg="mod">
          <ac:chgData name="Luke Sarabia" userId="b53190ed-24df-43d8-8259-d6bcf9511910" providerId="ADAL" clId="{DC07099E-7565-4303-8271-96DC97425AF3}" dt="2022-12-05T18:49:30.864" v="118" actId="255"/>
          <ac:spMkLst>
            <pc:docMk/>
            <pc:sldMk cId="1490895296" sldId="260"/>
            <ac:spMk id="3" creationId="{FDCEABC7-3186-8C1E-C674-F47F433C2300}"/>
          </ac:spMkLst>
        </pc:spChg>
      </pc:sldChg>
      <pc:sldChg chg="modSp mod">
        <pc:chgData name="Luke Sarabia" userId="b53190ed-24df-43d8-8259-d6bcf9511910" providerId="ADAL" clId="{DC07099E-7565-4303-8271-96DC97425AF3}" dt="2022-12-05T18:44:34.220" v="104" actId="1076"/>
        <pc:sldMkLst>
          <pc:docMk/>
          <pc:sldMk cId="2774116210" sldId="261"/>
        </pc:sldMkLst>
        <pc:spChg chg="mod">
          <ac:chgData name="Luke Sarabia" userId="b53190ed-24df-43d8-8259-d6bcf9511910" providerId="ADAL" clId="{DC07099E-7565-4303-8271-96DC97425AF3}" dt="2022-12-05T18:44:34.220" v="104" actId="1076"/>
          <ac:spMkLst>
            <pc:docMk/>
            <pc:sldMk cId="2774116210" sldId="261"/>
            <ac:spMk id="2" creationId="{7535407D-0AED-6784-EB2B-63DB3E625EF6}"/>
          </ac:spMkLst>
        </pc:spChg>
        <pc:spChg chg="mod">
          <ac:chgData name="Luke Sarabia" userId="b53190ed-24df-43d8-8259-d6bcf9511910" providerId="ADAL" clId="{DC07099E-7565-4303-8271-96DC97425AF3}" dt="2022-12-05T18:33:15.655" v="78" actId="27636"/>
          <ac:spMkLst>
            <pc:docMk/>
            <pc:sldMk cId="2774116210" sldId="261"/>
            <ac:spMk id="3" creationId="{EBA74ED7-BB88-3C51-3EF5-DA498DDA9F59}"/>
          </ac:spMkLst>
        </pc:spChg>
      </pc:sldChg>
      <pc:sldChg chg="modSp mod">
        <pc:chgData name="Luke Sarabia" userId="b53190ed-24df-43d8-8259-d6bcf9511910" providerId="ADAL" clId="{DC07099E-7565-4303-8271-96DC97425AF3}" dt="2022-12-05T18:44:24.438" v="103" actId="20577"/>
        <pc:sldMkLst>
          <pc:docMk/>
          <pc:sldMk cId="552306676" sldId="263"/>
        </pc:sldMkLst>
        <pc:spChg chg="mod">
          <ac:chgData name="Luke Sarabia" userId="b53190ed-24df-43d8-8259-d6bcf9511910" providerId="ADAL" clId="{DC07099E-7565-4303-8271-96DC97425AF3}" dt="2022-12-05T18:33:59.262" v="79" actId="790"/>
          <ac:spMkLst>
            <pc:docMk/>
            <pc:sldMk cId="552306676" sldId="263"/>
            <ac:spMk id="2" creationId="{0F717F95-70B9-F355-4817-244853B8606B}"/>
          </ac:spMkLst>
        </pc:spChg>
        <pc:spChg chg="mod">
          <ac:chgData name="Luke Sarabia" userId="b53190ed-24df-43d8-8259-d6bcf9511910" providerId="ADAL" clId="{DC07099E-7565-4303-8271-96DC97425AF3}" dt="2022-12-05T18:44:24.438" v="103" actId="20577"/>
          <ac:spMkLst>
            <pc:docMk/>
            <pc:sldMk cId="552306676" sldId="263"/>
            <ac:spMk id="3" creationId="{3AEE2CE7-EE13-0909-73BD-D4DA3F5EA582}"/>
          </ac:spMkLst>
        </pc:spChg>
      </pc:sldChg>
      <pc:sldChg chg="modSp mod">
        <pc:chgData name="Luke Sarabia" userId="b53190ed-24df-43d8-8259-d6bcf9511910" providerId="ADAL" clId="{DC07099E-7565-4303-8271-96DC97425AF3}" dt="2022-12-05T18:54:06.906" v="131" actId="1076"/>
        <pc:sldMkLst>
          <pc:docMk/>
          <pc:sldMk cId="3618448873" sldId="264"/>
        </pc:sldMkLst>
        <pc:spChg chg="mod">
          <ac:chgData name="Luke Sarabia" userId="b53190ed-24df-43d8-8259-d6bcf9511910" providerId="ADAL" clId="{DC07099E-7565-4303-8271-96DC97425AF3}" dt="2022-12-05T18:54:06.906" v="131" actId="1076"/>
          <ac:spMkLst>
            <pc:docMk/>
            <pc:sldMk cId="3618448873" sldId="264"/>
            <ac:spMk id="2" creationId="{80B6BD31-A55B-D9FF-A0EB-46BC167843C8}"/>
          </ac:spMkLst>
        </pc:spChg>
        <pc:spChg chg="mod">
          <ac:chgData name="Luke Sarabia" userId="b53190ed-24df-43d8-8259-d6bcf9511910" providerId="ADAL" clId="{DC07099E-7565-4303-8271-96DC97425AF3}" dt="2022-12-05T18:53:39.181" v="130" actId="20577"/>
          <ac:spMkLst>
            <pc:docMk/>
            <pc:sldMk cId="3618448873" sldId="264"/>
            <ac:spMk id="3" creationId="{6833C8B1-B8E8-8096-7715-7ED85B5F2D73}"/>
          </ac:spMkLst>
        </pc:spChg>
      </pc:sldChg>
      <pc:sldChg chg="modSp mod">
        <pc:chgData name="Luke Sarabia" userId="b53190ed-24df-43d8-8259-d6bcf9511910" providerId="ADAL" clId="{DC07099E-7565-4303-8271-96DC97425AF3}" dt="2022-12-05T18:55:43.385" v="139" actId="14100"/>
        <pc:sldMkLst>
          <pc:docMk/>
          <pc:sldMk cId="1342769965" sldId="265"/>
        </pc:sldMkLst>
        <pc:spChg chg="mod">
          <ac:chgData name="Luke Sarabia" userId="b53190ed-24df-43d8-8259-d6bcf9511910" providerId="ADAL" clId="{DC07099E-7565-4303-8271-96DC97425AF3}" dt="2022-12-05T18:47:53.466" v="105" actId="1076"/>
          <ac:spMkLst>
            <pc:docMk/>
            <pc:sldMk cId="1342769965" sldId="265"/>
            <ac:spMk id="2" creationId="{21CBA6FC-AFB4-2C8C-74BB-A43D64E6A45A}"/>
          </ac:spMkLst>
        </pc:spChg>
        <pc:spChg chg="mod">
          <ac:chgData name="Luke Sarabia" userId="b53190ed-24df-43d8-8259-d6bcf9511910" providerId="ADAL" clId="{DC07099E-7565-4303-8271-96DC97425AF3}" dt="2022-12-05T18:55:43.385" v="139" actId="14100"/>
          <ac:spMkLst>
            <pc:docMk/>
            <pc:sldMk cId="1342769965" sldId="265"/>
            <ac:spMk id="3" creationId="{16CD8793-A6E2-43CC-9309-8D9F5616C44A}"/>
          </ac:spMkLst>
        </pc:spChg>
      </pc:sldChg>
      <pc:sldChg chg="modSp mod">
        <pc:chgData name="Luke Sarabia" userId="b53190ed-24df-43d8-8259-d6bcf9511910" providerId="ADAL" clId="{DC07099E-7565-4303-8271-96DC97425AF3}" dt="2022-12-05T18:48:02.539" v="106" actId="1076"/>
        <pc:sldMkLst>
          <pc:docMk/>
          <pc:sldMk cId="2996350635" sldId="266"/>
        </pc:sldMkLst>
        <pc:spChg chg="mod">
          <ac:chgData name="Luke Sarabia" userId="b53190ed-24df-43d8-8259-d6bcf9511910" providerId="ADAL" clId="{DC07099E-7565-4303-8271-96DC97425AF3}" dt="2022-12-05T18:48:02.539" v="106" actId="1076"/>
          <ac:spMkLst>
            <pc:docMk/>
            <pc:sldMk cId="2996350635" sldId="266"/>
            <ac:spMk id="2" creationId="{8761FB97-76B6-30BE-42F5-7B367E344E73}"/>
          </ac:spMkLst>
        </pc:spChg>
      </pc:sldChg>
      <pc:sldChg chg="delSp modSp mod">
        <pc:chgData name="Luke Sarabia" userId="b53190ed-24df-43d8-8259-d6bcf9511910" providerId="ADAL" clId="{DC07099E-7565-4303-8271-96DC97425AF3}" dt="2022-12-05T18:30:43.726" v="31" actId="1076"/>
        <pc:sldMkLst>
          <pc:docMk/>
          <pc:sldMk cId="2820496012" sldId="269"/>
        </pc:sldMkLst>
        <pc:spChg chg="mod">
          <ac:chgData name="Luke Sarabia" userId="b53190ed-24df-43d8-8259-d6bcf9511910" providerId="ADAL" clId="{DC07099E-7565-4303-8271-96DC97425AF3}" dt="2022-12-05T18:30:16.741" v="30" actId="1076"/>
          <ac:spMkLst>
            <pc:docMk/>
            <pc:sldMk cId="2820496012" sldId="269"/>
            <ac:spMk id="2" creationId="{00000000-0000-0000-0000-000000000000}"/>
          </ac:spMkLst>
        </pc:spChg>
        <pc:spChg chg="mod">
          <ac:chgData name="Luke Sarabia" userId="b53190ed-24df-43d8-8259-d6bcf9511910" providerId="ADAL" clId="{DC07099E-7565-4303-8271-96DC97425AF3}" dt="2022-12-05T18:30:43.726" v="31" actId="1076"/>
          <ac:spMkLst>
            <pc:docMk/>
            <pc:sldMk cId="2820496012" sldId="269"/>
            <ac:spMk id="4" creationId="{00000000-0000-0000-0000-000000000000}"/>
          </ac:spMkLst>
        </pc:spChg>
        <pc:spChg chg="del">
          <ac:chgData name="Luke Sarabia" userId="b53190ed-24df-43d8-8259-d6bcf9511910" providerId="ADAL" clId="{DC07099E-7565-4303-8271-96DC97425AF3}" dt="2022-12-05T18:26:31.686" v="0" actId="478"/>
          <ac:spMkLst>
            <pc:docMk/>
            <pc:sldMk cId="2820496012" sldId="269"/>
            <ac:spMk id="5" creationId="{829E528A-EE16-E0BE-FCBE-EB670CCFE2CF}"/>
          </ac:spMkLst>
        </pc:spChg>
      </pc:sldChg>
      <pc:sldChg chg="modSp mod">
        <pc:chgData name="Luke Sarabia" userId="b53190ed-24df-43d8-8259-d6bcf9511910" providerId="ADAL" clId="{DC07099E-7565-4303-8271-96DC97425AF3}" dt="2022-12-05T18:52:57.523" v="125" actId="20577"/>
        <pc:sldMkLst>
          <pc:docMk/>
          <pc:sldMk cId="620817639" sldId="270"/>
        </pc:sldMkLst>
        <pc:spChg chg="mod">
          <ac:chgData name="Luke Sarabia" userId="b53190ed-24df-43d8-8259-d6bcf9511910" providerId="ADAL" clId="{DC07099E-7565-4303-8271-96DC97425AF3}" dt="2022-12-05T18:49:38.673" v="119" actId="20577"/>
          <ac:spMkLst>
            <pc:docMk/>
            <pc:sldMk cId="620817639" sldId="270"/>
            <ac:spMk id="2" creationId="{5E708617-B260-5185-9F3B-2484DE503921}"/>
          </ac:spMkLst>
        </pc:spChg>
        <pc:spChg chg="mod">
          <ac:chgData name="Luke Sarabia" userId="b53190ed-24df-43d8-8259-d6bcf9511910" providerId="ADAL" clId="{DC07099E-7565-4303-8271-96DC97425AF3}" dt="2022-12-05T18:52:57.523" v="125" actId="20577"/>
          <ac:spMkLst>
            <pc:docMk/>
            <pc:sldMk cId="620817639" sldId="270"/>
            <ac:spMk id="3" creationId="{DC20068B-97B3-146F-3FB9-E4EBDEC888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12/5/2022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dirty="0"/>
          </a:p>
        </p:txBody>
      </p:sp>
    </p:spTree>
    <p:extLst>
      <p:ext uri="{BB962C8B-B14F-4D97-AF65-F5344CB8AC3E}">
        <p14:creationId xmlns:p14="http://schemas.microsoft.com/office/powerpoint/2010/main" val="48627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871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303318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endParaRPr lang="en-US"/>
          </a:p>
        </p:txBody>
      </p:sp>
    </p:spTree>
    <p:extLst>
      <p:ext uri="{BB962C8B-B14F-4D97-AF65-F5344CB8AC3E}">
        <p14:creationId xmlns:p14="http://schemas.microsoft.com/office/powerpoint/2010/main" val="35443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53103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8" r:id="rId3"/>
    <p:sldLayoutId id="2147483680"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dirty="0"/>
              <a:t>Click to edit Master title style</a:t>
            </a:r>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11" y="2579205"/>
            <a:ext cx="11317356" cy="566530"/>
          </a:xfrm>
        </p:spPr>
        <p:txBody>
          <a:bodyPr>
            <a:noAutofit/>
          </a:bodyPr>
          <a:lstStyle/>
          <a:p>
            <a:r>
              <a:rPr lang="en-US" sz="6400" b="0" i="0" dirty="0"/>
              <a:t>Chapter 1</a:t>
            </a:r>
          </a:p>
        </p:txBody>
      </p:sp>
      <p:sp>
        <p:nvSpPr>
          <p:cNvPr id="4" name="Text Placeholder 3"/>
          <p:cNvSpPr>
            <a:spLocks noGrp="1"/>
          </p:cNvSpPr>
          <p:nvPr>
            <p:ph type="body" sz="quarter" idx="11"/>
          </p:nvPr>
        </p:nvSpPr>
        <p:spPr>
          <a:xfrm>
            <a:off x="437092" y="3429000"/>
            <a:ext cx="11317816" cy="477838"/>
          </a:xfrm>
        </p:spPr>
        <p:txBody>
          <a:bodyPr>
            <a:noAutofit/>
          </a:bodyPr>
          <a:lstStyle/>
          <a:p>
            <a:r>
              <a:rPr lang="en-US" sz="3700" dirty="0"/>
              <a:t>Introduction</a:t>
            </a:r>
          </a:p>
        </p:txBody>
      </p:sp>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FB97-76B6-30BE-42F5-7B367E344E73}"/>
              </a:ext>
            </a:extLst>
          </p:cNvPr>
          <p:cNvSpPr>
            <a:spLocks noGrp="1"/>
          </p:cNvSpPr>
          <p:nvPr>
            <p:ph type="title"/>
          </p:nvPr>
        </p:nvSpPr>
        <p:spPr>
          <a:xfrm>
            <a:off x="922421" y="261693"/>
            <a:ext cx="10058400" cy="1296042"/>
          </a:xfrm>
        </p:spPr>
        <p:txBody>
          <a:bodyPr/>
          <a:lstStyle/>
          <a:p>
            <a:r>
              <a:rPr lang="fr-CA" dirty="0" err="1"/>
              <a:t>Outline</a:t>
            </a:r>
            <a:r>
              <a:rPr lang="fr-CA" dirty="0"/>
              <a:t> of the book</a:t>
            </a:r>
          </a:p>
        </p:txBody>
      </p:sp>
      <p:sp>
        <p:nvSpPr>
          <p:cNvPr id="3" name="Content Placeholder 2">
            <a:extLst>
              <a:ext uri="{FF2B5EF4-FFF2-40B4-BE49-F238E27FC236}">
                <a16:creationId xmlns:a16="http://schemas.microsoft.com/office/drawing/2014/main" id="{D303FA46-11DA-3653-0702-3A1E9A708749}"/>
              </a:ext>
            </a:extLst>
          </p:cNvPr>
          <p:cNvSpPr>
            <a:spLocks noGrp="1"/>
          </p:cNvSpPr>
          <p:nvPr>
            <p:ph idx="1"/>
          </p:nvPr>
        </p:nvSpPr>
        <p:spPr>
          <a:xfrm>
            <a:off x="288758" y="1475874"/>
            <a:ext cx="11325726" cy="5053263"/>
          </a:xfrm>
        </p:spPr>
        <p:txBody>
          <a:bodyPr>
            <a:normAutofit fontScale="77500" lnSpcReduction="20000"/>
          </a:bodyPr>
          <a:lstStyle/>
          <a:p>
            <a:r>
              <a:rPr lang="fr-CA" dirty="0"/>
              <a:t>Chapter 1: Introduction</a:t>
            </a:r>
          </a:p>
          <a:p>
            <a:r>
              <a:rPr lang="fr-CA" dirty="0"/>
              <a:t>Chapter 2: </a:t>
            </a:r>
            <a:r>
              <a:rPr lang="fr-CA" dirty="0" err="1"/>
              <a:t>Theoretical</a:t>
            </a:r>
            <a:r>
              <a:rPr lang="fr-CA" dirty="0"/>
              <a:t> traditions in North America and Western Europe: </a:t>
            </a:r>
            <a:r>
              <a:rPr lang="en-US" dirty="0"/>
              <a:t>collective </a:t>
            </a:r>
            <a:r>
              <a:rPr lang="en-US" dirty="0" err="1"/>
              <a:t>behaviour</a:t>
            </a:r>
            <a:r>
              <a:rPr lang="en-US" dirty="0"/>
              <a:t> theory, resource mobilization and political process perspectives, and new social movement theory</a:t>
            </a:r>
          </a:p>
          <a:p>
            <a:r>
              <a:rPr lang="en-US" dirty="0"/>
              <a:t>Chapter 3: Types of issues studied by social movement theorists</a:t>
            </a:r>
          </a:p>
          <a:p>
            <a:r>
              <a:rPr lang="en-US" dirty="0"/>
              <a:t>Chapter 4: Looks into historical cycle of protests of the 1960’s and the new cycles of protests</a:t>
            </a:r>
          </a:p>
          <a:p>
            <a:r>
              <a:rPr lang="en-US" dirty="0"/>
              <a:t>Chapter 5: Delves into Indigenous resistance</a:t>
            </a:r>
          </a:p>
          <a:p>
            <a:r>
              <a:rPr lang="en-US" dirty="0"/>
              <a:t>Chapter 6: Explores the evolution of women’s movements since the 1960’s</a:t>
            </a:r>
          </a:p>
          <a:p>
            <a:r>
              <a:rPr lang="en-US" dirty="0"/>
              <a:t>Chapter 7: Examines origin and strategies of the contemporary LGBTQ movement</a:t>
            </a:r>
          </a:p>
          <a:p>
            <a:r>
              <a:rPr lang="en-US" dirty="0"/>
              <a:t>Chapter 8: Looks at Environmental movements, notably Greenpeace</a:t>
            </a:r>
          </a:p>
          <a:p>
            <a:r>
              <a:rPr lang="en-US" dirty="0"/>
              <a:t>Chapter 9: Focuses on the movement of global justice</a:t>
            </a:r>
          </a:p>
          <a:p>
            <a:r>
              <a:rPr lang="en-US" dirty="0"/>
              <a:t>Chapter 10: Tying in previous chapter and presents important challenges for social movements</a:t>
            </a:r>
          </a:p>
          <a:p>
            <a:endParaRPr lang="fr-CA" dirty="0"/>
          </a:p>
        </p:txBody>
      </p:sp>
    </p:spTree>
    <p:extLst>
      <p:ext uri="{BB962C8B-B14F-4D97-AF65-F5344CB8AC3E}">
        <p14:creationId xmlns:p14="http://schemas.microsoft.com/office/powerpoint/2010/main" val="299635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FF91-A4E5-1E00-7995-CADC2F3FE66B}"/>
              </a:ext>
            </a:extLst>
          </p:cNvPr>
          <p:cNvSpPr>
            <a:spLocks noGrp="1"/>
          </p:cNvSpPr>
          <p:nvPr>
            <p:ph type="title"/>
          </p:nvPr>
        </p:nvSpPr>
        <p:spPr/>
        <p:txBody>
          <a:bodyPr/>
          <a:lstStyle/>
          <a:p>
            <a:r>
              <a:rPr lang="fr-CA" dirty="0"/>
              <a:t>Discussion questions</a:t>
            </a:r>
          </a:p>
        </p:txBody>
      </p:sp>
      <p:sp>
        <p:nvSpPr>
          <p:cNvPr id="3" name="Content Placeholder 2">
            <a:extLst>
              <a:ext uri="{FF2B5EF4-FFF2-40B4-BE49-F238E27FC236}">
                <a16:creationId xmlns:a16="http://schemas.microsoft.com/office/drawing/2014/main" id="{C5617094-A1BB-ABC5-81FE-A2706162C8D4}"/>
              </a:ext>
            </a:extLst>
          </p:cNvPr>
          <p:cNvSpPr>
            <a:spLocks noGrp="1"/>
          </p:cNvSpPr>
          <p:nvPr>
            <p:ph idx="1"/>
          </p:nvPr>
        </p:nvSpPr>
        <p:spPr/>
        <p:txBody>
          <a:bodyPr>
            <a:normAutofit lnSpcReduction="10000"/>
          </a:bodyPr>
          <a:lstStyle/>
          <a:p>
            <a:pPr marL="457200" indent="-457200">
              <a:buFont typeface="+mj-lt"/>
              <a:buAutoNum type="arabicPeriod"/>
            </a:pPr>
            <a:r>
              <a:rPr lang="en-US" dirty="0"/>
              <a:t>Which definition of social movements is most useful for understanding contemporary movements such as the environmental movement?</a:t>
            </a:r>
          </a:p>
          <a:p>
            <a:pPr marL="457200" indent="-457200">
              <a:buFont typeface="+mj-lt"/>
              <a:buAutoNum type="arabicPeriod"/>
            </a:pPr>
            <a:r>
              <a:rPr lang="en-US" dirty="0"/>
              <a:t>How do different definitions of social movements focus our attention on different aspects of movements?</a:t>
            </a:r>
          </a:p>
          <a:p>
            <a:pPr marL="457200" indent="-457200">
              <a:buFont typeface="+mj-lt"/>
              <a:buAutoNum type="arabicPeriod"/>
            </a:pPr>
            <a:r>
              <a:rPr lang="en-US" dirty="0"/>
              <a:t>What are the major tactics within the contemporary repertoire of collective action? What explains the use of these tactics in our society? How are these tactics changing with new communications technologies?</a:t>
            </a:r>
          </a:p>
          <a:p>
            <a:pPr marL="0" indent="0">
              <a:buNone/>
            </a:pPr>
            <a:endParaRPr lang="fr-CA" dirty="0"/>
          </a:p>
        </p:txBody>
      </p:sp>
    </p:spTree>
    <p:extLst>
      <p:ext uri="{BB962C8B-B14F-4D97-AF65-F5344CB8AC3E}">
        <p14:creationId xmlns:p14="http://schemas.microsoft.com/office/powerpoint/2010/main" val="333534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98A1-1B64-4EFF-AF10-6B608A1B71D6}"/>
              </a:ext>
            </a:extLst>
          </p:cNvPr>
          <p:cNvSpPr>
            <a:spLocks noGrp="1"/>
          </p:cNvSpPr>
          <p:nvPr>
            <p:ph type="title"/>
          </p:nvPr>
        </p:nvSpPr>
        <p:spPr/>
        <p:txBody>
          <a:bodyPr>
            <a:normAutofit/>
          </a:bodyPr>
          <a:lstStyle/>
          <a:p>
            <a:r>
              <a:rPr lang="fr-CA" dirty="0"/>
              <a:t>Learning objective</a:t>
            </a:r>
          </a:p>
        </p:txBody>
      </p:sp>
      <p:sp>
        <p:nvSpPr>
          <p:cNvPr id="3" name="Content Placeholder 2">
            <a:extLst>
              <a:ext uri="{FF2B5EF4-FFF2-40B4-BE49-F238E27FC236}">
                <a16:creationId xmlns:a16="http://schemas.microsoft.com/office/drawing/2014/main" id="{23238DBB-CAE3-F3A3-9F1A-CE256E1B1F8A}"/>
              </a:ext>
            </a:extLst>
          </p:cNvPr>
          <p:cNvSpPr>
            <a:spLocks noGrp="1"/>
          </p:cNvSpPr>
          <p:nvPr>
            <p:ph idx="1"/>
          </p:nvPr>
        </p:nvSpPr>
        <p:spPr/>
        <p:txBody>
          <a:bodyPr>
            <a:normAutofit/>
          </a:bodyPr>
          <a:lstStyle/>
          <a:p>
            <a:r>
              <a:rPr lang="fr-CA" sz="4000" dirty="0" err="1"/>
              <a:t>Define</a:t>
            </a:r>
            <a:r>
              <a:rPr lang="fr-CA" sz="4000" dirty="0"/>
              <a:t> social </a:t>
            </a:r>
            <a:r>
              <a:rPr lang="fr-CA" sz="4000" dirty="0" err="1"/>
              <a:t>movements</a:t>
            </a:r>
            <a:r>
              <a:rPr lang="fr-CA" sz="4000" dirty="0"/>
              <a:t> as a concept</a:t>
            </a:r>
          </a:p>
        </p:txBody>
      </p:sp>
    </p:spTree>
    <p:extLst>
      <p:ext uri="{BB962C8B-B14F-4D97-AF65-F5344CB8AC3E}">
        <p14:creationId xmlns:p14="http://schemas.microsoft.com/office/powerpoint/2010/main" val="145837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B70E-D6D6-43C5-FD74-400B3EDDE190}"/>
              </a:ext>
            </a:extLst>
          </p:cNvPr>
          <p:cNvSpPr>
            <a:spLocks noGrp="1"/>
          </p:cNvSpPr>
          <p:nvPr>
            <p:ph type="title"/>
          </p:nvPr>
        </p:nvSpPr>
        <p:spPr>
          <a:xfrm>
            <a:off x="332757" y="425116"/>
            <a:ext cx="11526485" cy="703438"/>
          </a:xfrm>
        </p:spPr>
        <p:txBody>
          <a:bodyPr>
            <a:normAutofit/>
          </a:bodyPr>
          <a:lstStyle/>
          <a:p>
            <a:r>
              <a:rPr lang="fr-CA" dirty="0"/>
              <a:t>The </a:t>
            </a:r>
            <a:r>
              <a:rPr lang="en-CA" dirty="0"/>
              <a:t>origins</a:t>
            </a:r>
            <a:r>
              <a:rPr lang="fr-CA" dirty="0"/>
              <a:t> of the social </a:t>
            </a:r>
            <a:r>
              <a:rPr lang="en-CA" dirty="0"/>
              <a:t>movement</a:t>
            </a:r>
          </a:p>
        </p:txBody>
      </p:sp>
      <p:sp>
        <p:nvSpPr>
          <p:cNvPr id="3" name="Content Placeholder 2">
            <a:extLst>
              <a:ext uri="{FF2B5EF4-FFF2-40B4-BE49-F238E27FC236}">
                <a16:creationId xmlns:a16="http://schemas.microsoft.com/office/drawing/2014/main" id="{70DCE0A0-0925-9265-657A-C257E518CB13}"/>
              </a:ext>
            </a:extLst>
          </p:cNvPr>
          <p:cNvSpPr>
            <a:spLocks noGrp="1"/>
          </p:cNvSpPr>
          <p:nvPr>
            <p:ph idx="1"/>
          </p:nvPr>
        </p:nvSpPr>
        <p:spPr>
          <a:xfrm>
            <a:off x="136126" y="1306286"/>
            <a:ext cx="11686906" cy="5126598"/>
          </a:xfrm>
        </p:spPr>
        <p:txBody>
          <a:bodyPr>
            <a:normAutofit lnSpcReduction="10000"/>
          </a:bodyPr>
          <a:lstStyle/>
          <a:p>
            <a:pPr marL="0" indent="0">
              <a:buNone/>
            </a:pPr>
            <a:r>
              <a:rPr lang="fr-CA" dirty="0" err="1"/>
              <a:t>Studying</a:t>
            </a:r>
            <a:r>
              <a:rPr lang="fr-CA" dirty="0"/>
              <a:t> social movements, scholars have tried to solve the </a:t>
            </a:r>
            <a:r>
              <a:rPr lang="fr-CA" dirty="0" err="1"/>
              <a:t>following</a:t>
            </a:r>
            <a:r>
              <a:rPr lang="fr-CA" dirty="0"/>
              <a:t> </a:t>
            </a:r>
            <a:r>
              <a:rPr lang="fr-CA" dirty="0" err="1"/>
              <a:t>problems</a:t>
            </a:r>
            <a:r>
              <a:rPr lang="fr-CA" dirty="0"/>
              <a:t>:</a:t>
            </a:r>
          </a:p>
          <a:p>
            <a:pPr marL="857250" lvl="1" indent="-457200">
              <a:buAutoNum type="alphaLcParenR"/>
            </a:pPr>
            <a:r>
              <a:rPr lang="fr-CA" dirty="0" err="1"/>
              <a:t>What</a:t>
            </a:r>
            <a:r>
              <a:rPr lang="fr-CA" dirty="0"/>
              <a:t> </a:t>
            </a:r>
            <a:r>
              <a:rPr lang="fr-CA" dirty="0" err="1"/>
              <a:t>sparks</a:t>
            </a:r>
            <a:r>
              <a:rPr lang="fr-CA" dirty="0"/>
              <a:t> social movements?</a:t>
            </a:r>
          </a:p>
          <a:p>
            <a:pPr marL="857250" lvl="1" indent="-457200">
              <a:buAutoNum type="alphaLcParenR"/>
            </a:pPr>
            <a:r>
              <a:rPr lang="fr-CA" dirty="0"/>
              <a:t>Why do </a:t>
            </a:r>
            <a:r>
              <a:rPr lang="fr-CA" dirty="0" err="1"/>
              <a:t>they</a:t>
            </a:r>
            <a:r>
              <a:rPr lang="fr-CA" dirty="0"/>
              <a:t> </a:t>
            </a:r>
            <a:r>
              <a:rPr lang="fr-CA" dirty="0" err="1"/>
              <a:t>emerge</a:t>
            </a:r>
            <a:r>
              <a:rPr lang="fr-CA" dirty="0"/>
              <a:t> when </a:t>
            </a:r>
            <a:r>
              <a:rPr lang="fr-CA" dirty="0" err="1"/>
              <a:t>they</a:t>
            </a:r>
            <a:r>
              <a:rPr lang="fr-CA" dirty="0"/>
              <a:t> do?</a:t>
            </a:r>
          </a:p>
          <a:p>
            <a:pPr marL="857250" lvl="1" indent="-457200">
              <a:buAutoNum type="alphaLcParenR"/>
            </a:pPr>
            <a:r>
              <a:rPr lang="fr-CA" dirty="0"/>
              <a:t>Why </a:t>
            </a:r>
            <a:r>
              <a:rPr lang="fr-CA" dirty="0" err="1"/>
              <a:t>individuals</a:t>
            </a:r>
            <a:r>
              <a:rPr lang="fr-CA" dirty="0"/>
              <a:t> mobilise </a:t>
            </a:r>
            <a:r>
              <a:rPr lang="fr-CA" dirty="0" err="1"/>
              <a:t>themselves</a:t>
            </a:r>
            <a:r>
              <a:rPr lang="fr-CA" dirty="0"/>
              <a:t> or not?</a:t>
            </a:r>
          </a:p>
          <a:p>
            <a:pPr marL="857250" lvl="1" indent="-457200">
              <a:buAutoNum type="alphaLcParenR"/>
            </a:pPr>
            <a:r>
              <a:rPr lang="fr-CA" dirty="0"/>
              <a:t>Why people take part in </a:t>
            </a:r>
            <a:r>
              <a:rPr lang="fr-CA" dirty="0" err="1"/>
              <a:t>risky</a:t>
            </a:r>
            <a:r>
              <a:rPr lang="fr-CA" dirty="0"/>
              <a:t> </a:t>
            </a:r>
            <a:r>
              <a:rPr lang="fr-CA" dirty="0" err="1"/>
              <a:t>behaviour</a:t>
            </a:r>
            <a:r>
              <a:rPr lang="fr-CA" dirty="0"/>
              <a:t>?</a:t>
            </a:r>
          </a:p>
          <a:p>
            <a:pPr marL="457200" indent="-457200">
              <a:buAutoNum type="alphaLcParenR"/>
            </a:pPr>
            <a:endParaRPr lang="fr-CA" dirty="0"/>
          </a:p>
          <a:p>
            <a:pPr marL="0" indent="0">
              <a:buNone/>
            </a:pPr>
            <a:r>
              <a:rPr lang="en-CA" sz="1900" dirty="0">
                <a:solidFill>
                  <a:srgbClr val="000000"/>
                </a:solidFill>
                <a:latin typeface="Times New Roman" panose="02020603050405020304" pitchFamily="18" charset="0"/>
                <a:ea typeface="Times New Roman" panose="02020603050405020304" pitchFamily="18" charset="0"/>
                <a:cs typeface="PlantinStd"/>
              </a:rPr>
              <a:t>“S</a:t>
            </a:r>
            <a:r>
              <a:rPr lang="en-CA" sz="1900" dirty="0">
                <a:solidFill>
                  <a:srgbClr val="000000"/>
                </a:solidFill>
                <a:effectLst/>
                <a:latin typeface="Times New Roman" panose="02020603050405020304" pitchFamily="18" charset="0"/>
                <a:ea typeface="Times New Roman" panose="02020603050405020304" pitchFamily="18" charset="0"/>
                <a:cs typeface="PlantinStd"/>
              </a:rPr>
              <a:t>tudies of social movements examine a wide range of issues such as how and when movements originate, how they attract and maintain support, how they present issues and formulate strategies and tactics, how they structure organizations, why they generate opposition and sometimes decline, and how and why they succeed or fail in achieving cultural and political changes. These key issues are relevant to activists and policymakers as well as to social scientists.” (p.4)</a:t>
            </a:r>
            <a:endParaRPr lang="fr-CA" sz="1900" dirty="0">
              <a:solidFill>
                <a:srgbClr val="000000"/>
              </a:solidFill>
              <a:effectLst/>
              <a:latin typeface="PlantinStd"/>
              <a:ea typeface="Times New Roman" panose="02020603050405020304" pitchFamily="18" charset="0"/>
              <a:cs typeface="PlantinStd"/>
            </a:endParaRPr>
          </a:p>
          <a:p>
            <a:pPr marL="0" indent="0">
              <a:buNone/>
            </a:pPr>
            <a:endParaRPr lang="fr-CA" dirty="0"/>
          </a:p>
        </p:txBody>
      </p:sp>
    </p:spTree>
    <p:extLst>
      <p:ext uri="{BB962C8B-B14F-4D97-AF65-F5344CB8AC3E}">
        <p14:creationId xmlns:p14="http://schemas.microsoft.com/office/powerpoint/2010/main" val="113496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407D-0AED-6784-EB2B-63DB3E625EF6}"/>
              </a:ext>
            </a:extLst>
          </p:cNvPr>
          <p:cNvSpPr>
            <a:spLocks noGrp="1"/>
          </p:cNvSpPr>
          <p:nvPr>
            <p:ph type="title"/>
          </p:nvPr>
        </p:nvSpPr>
        <p:spPr>
          <a:xfrm>
            <a:off x="664825" y="537410"/>
            <a:ext cx="10862349" cy="721895"/>
          </a:xfrm>
        </p:spPr>
        <p:txBody>
          <a:bodyPr>
            <a:normAutofit/>
          </a:bodyPr>
          <a:lstStyle/>
          <a:p>
            <a:r>
              <a:rPr lang="fr-CA" dirty="0"/>
              <a:t>The </a:t>
            </a:r>
            <a:r>
              <a:rPr lang="fr-CA" dirty="0" err="1"/>
              <a:t>origins</a:t>
            </a:r>
            <a:r>
              <a:rPr lang="fr-CA" dirty="0"/>
              <a:t> of the social </a:t>
            </a:r>
            <a:r>
              <a:rPr lang="fr-CA" dirty="0" err="1"/>
              <a:t>movement</a:t>
            </a:r>
            <a:endParaRPr lang="fr-CA" dirty="0"/>
          </a:p>
        </p:txBody>
      </p:sp>
      <p:sp>
        <p:nvSpPr>
          <p:cNvPr id="3" name="Content Placeholder 2">
            <a:extLst>
              <a:ext uri="{FF2B5EF4-FFF2-40B4-BE49-F238E27FC236}">
                <a16:creationId xmlns:a16="http://schemas.microsoft.com/office/drawing/2014/main" id="{EBA74ED7-BB88-3C51-3EF5-DA498DDA9F59}"/>
              </a:ext>
            </a:extLst>
          </p:cNvPr>
          <p:cNvSpPr>
            <a:spLocks noGrp="1"/>
          </p:cNvSpPr>
          <p:nvPr>
            <p:ph idx="1"/>
          </p:nvPr>
        </p:nvSpPr>
        <p:spPr>
          <a:xfrm>
            <a:off x="192505" y="1404257"/>
            <a:ext cx="11790948" cy="4996543"/>
          </a:xfrm>
        </p:spPr>
        <p:txBody>
          <a:bodyPr>
            <a:normAutofit fontScale="85000" lnSpcReduction="20000"/>
          </a:bodyPr>
          <a:lstStyle/>
          <a:p>
            <a:r>
              <a:rPr lang="fr-CA" dirty="0"/>
              <a:t>Type of </a:t>
            </a:r>
            <a:r>
              <a:rPr lang="fr-CA" dirty="0" err="1"/>
              <a:t>protest</a:t>
            </a:r>
            <a:r>
              <a:rPr lang="fr-CA" dirty="0"/>
              <a:t> has </a:t>
            </a:r>
            <a:r>
              <a:rPr lang="fr-CA" dirty="0" err="1"/>
              <a:t>changed</a:t>
            </a:r>
            <a:r>
              <a:rPr lang="fr-CA" dirty="0"/>
              <a:t> over time</a:t>
            </a:r>
          </a:p>
          <a:p>
            <a:r>
              <a:rPr lang="en-US" dirty="0"/>
              <a:t>Tilly uses the concept of a repertoire of collective action to get at the idea that limited forms of protest are familiar during a given time</a:t>
            </a:r>
          </a:p>
          <a:p>
            <a:endParaRPr lang="en-US" dirty="0"/>
          </a:p>
          <a:p>
            <a:pPr marL="0" indent="0">
              <a:buNone/>
            </a:pPr>
            <a:r>
              <a:rPr lang="en-US" u="sng" dirty="0"/>
              <a:t>Early form of Collective Action:</a:t>
            </a:r>
          </a:p>
          <a:p>
            <a:pPr lvl="1"/>
            <a:r>
              <a:rPr lang="en-US" dirty="0"/>
              <a:t>Charivari</a:t>
            </a:r>
          </a:p>
          <a:p>
            <a:pPr lvl="1"/>
            <a:r>
              <a:rPr lang="en-US" dirty="0"/>
              <a:t>Grain seizure</a:t>
            </a:r>
          </a:p>
          <a:p>
            <a:pPr lvl="1"/>
            <a:r>
              <a:rPr lang="en-US" dirty="0"/>
              <a:t>Land revolts</a:t>
            </a:r>
          </a:p>
          <a:p>
            <a:pPr lvl="1"/>
            <a:r>
              <a:rPr lang="en-US" dirty="0"/>
              <a:t>Food riots</a:t>
            </a:r>
          </a:p>
          <a:p>
            <a:endParaRPr lang="en-US" dirty="0"/>
          </a:p>
          <a:p>
            <a:pPr marL="0" indent="0">
              <a:buNone/>
            </a:pPr>
            <a:r>
              <a:rPr lang="en-CA" dirty="0"/>
              <a:t>“All of these traditional forms of action were short in duration and local in scope. Even when a national issue such as taxation was involved, the targets of the protest were local authorities and the actions were particular to the local community.”</a:t>
            </a:r>
            <a:endParaRPr lang="en-US" dirty="0"/>
          </a:p>
          <a:p>
            <a:pPr marL="0" indent="0">
              <a:buNone/>
            </a:pPr>
            <a:endParaRPr lang="fr-CA" dirty="0"/>
          </a:p>
        </p:txBody>
      </p:sp>
    </p:spTree>
    <p:extLst>
      <p:ext uri="{BB962C8B-B14F-4D97-AF65-F5344CB8AC3E}">
        <p14:creationId xmlns:p14="http://schemas.microsoft.com/office/powerpoint/2010/main" val="277411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7F95-70B9-F355-4817-244853B8606B}"/>
              </a:ext>
            </a:extLst>
          </p:cNvPr>
          <p:cNvSpPr>
            <a:spLocks noGrp="1"/>
          </p:cNvSpPr>
          <p:nvPr>
            <p:ph type="title"/>
          </p:nvPr>
        </p:nvSpPr>
        <p:spPr/>
        <p:txBody>
          <a:bodyPr/>
          <a:lstStyle/>
          <a:p>
            <a:r>
              <a:rPr lang="en-CA" dirty="0"/>
              <a:t>Evolution</a:t>
            </a:r>
            <a:r>
              <a:rPr lang="fr-CA" dirty="0"/>
              <a:t> of social movements</a:t>
            </a:r>
          </a:p>
        </p:txBody>
      </p:sp>
      <p:sp>
        <p:nvSpPr>
          <p:cNvPr id="3" name="Content Placeholder 2">
            <a:extLst>
              <a:ext uri="{FF2B5EF4-FFF2-40B4-BE49-F238E27FC236}">
                <a16:creationId xmlns:a16="http://schemas.microsoft.com/office/drawing/2014/main" id="{3AEE2CE7-EE13-0909-73BD-D4DA3F5EA582}"/>
              </a:ext>
            </a:extLst>
          </p:cNvPr>
          <p:cNvSpPr>
            <a:spLocks noGrp="1"/>
          </p:cNvSpPr>
          <p:nvPr>
            <p:ph idx="1"/>
          </p:nvPr>
        </p:nvSpPr>
        <p:spPr/>
        <p:txBody>
          <a:bodyPr/>
          <a:lstStyle/>
          <a:p>
            <a:r>
              <a:rPr lang="fr-CA" dirty="0"/>
              <a:t>Social </a:t>
            </a:r>
            <a:r>
              <a:rPr lang="fr-CA" dirty="0" err="1"/>
              <a:t>movements</a:t>
            </a:r>
            <a:r>
              <a:rPr lang="fr-CA" dirty="0"/>
              <a:t> </a:t>
            </a:r>
            <a:r>
              <a:rPr lang="fr-CA" dirty="0" err="1"/>
              <a:t>emerged</a:t>
            </a:r>
            <a:r>
              <a:rPr lang="fr-CA" dirty="0"/>
              <a:t> in particular </a:t>
            </a:r>
            <a:r>
              <a:rPr lang="fr-CA" dirty="0" err="1"/>
              <a:t>historical</a:t>
            </a:r>
            <a:r>
              <a:rPr lang="fr-CA" dirty="0"/>
              <a:t> </a:t>
            </a:r>
            <a:r>
              <a:rPr lang="fr-CA" dirty="0" err="1"/>
              <a:t>periods</a:t>
            </a:r>
            <a:r>
              <a:rPr lang="fr-CA" dirty="0"/>
              <a:t> because of large-</a:t>
            </a:r>
            <a:r>
              <a:rPr lang="fr-CA" dirty="0" err="1"/>
              <a:t>scale</a:t>
            </a:r>
            <a:r>
              <a:rPr lang="fr-CA" dirty="0"/>
              <a:t> social changes and political conditions.</a:t>
            </a:r>
          </a:p>
          <a:p>
            <a:r>
              <a:rPr lang="fr-CA" dirty="0"/>
              <a:t>Most movements are still </a:t>
            </a:r>
            <a:r>
              <a:rPr lang="fr-CA" dirty="0" err="1"/>
              <a:t>selecting</a:t>
            </a:r>
            <a:r>
              <a:rPr lang="fr-CA" dirty="0"/>
              <a:t> </a:t>
            </a:r>
            <a:r>
              <a:rPr lang="fr-CA" dirty="0" err="1"/>
              <a:t>many</a:t>
            </a:r>
            <a:r>
              <a:rPr lang="fr-CA" dirty="0"/>
              <a:t> of their </a:t>
            </a:r>
            <a:r>
              <a:rPr lang="fr-CA" dirty="0" err="1"/>
              <a:t>tactics</a:t>
            </a:r>
            <a:r>
              <a:rPr lang="fr-CA" dirty="0"/>
              <a:t> from the same </a:t>
            </a:r>
            <a:r>
              <a:rPr lang="fr-CA" dirty="0" err="1"/>
              <a:t>repertoire</a:t>
            </a:r>
            <a:r>
              <a:rPr lang="fr-CA" dirty="0"/>
              <a:t>, however as Tilly notes </a:t>
            </a:r>
            <a:r>
              <a:rPr lang="fr-CA" dirty="0" err="1"/>
              <a:t>they</a:t>
            </a:r>
            <a:r>
              <a:rPr lang="fr-CA" dirty="0"/>
              <a:t> might change and </a:t>
            </a:r>
            <a:r>
              <a:rPr lang="fr-CA" dirty="0" err="1"/>
              <a:t>evolve</a:t>
            </a:r>
            <a:r>
              <a:rPr lang="fr-CA" dirty="0"/>
              <a:t> as the </a:t>
            </a:r>
            <a:r>
              <a:rPr lang="fr-CA" dirty="0" err="1"/>
              <a:t>context</a:t>
            </a:r>
            <a:r>
              <a:rPr lang="fr-CA" dirty="0"/>
              <a:t> </a:t>
            </a:r>
            <a:r>
              <a:rPr lang="fr-CA" dirty="0" err="1"/>
              <a:t>evolves</a:t>
            </a:r>
            <a:r>
              <a:rPr lang="fr-CA" dirty="0"/>
              <a:t>. </a:t>
            </a:r>
          </a:p>
        </p:txBody>
      </p:sp>
    </p:spTree>
    <p:extLst>
      <p:ext uri="{BB962C8B-B14F-4D97-AF65-F5344CB8AC3E}">
        <p14:creationId xmlns:p14="http://schemas.microsoft.com/office/powerpoint/2010/main" val="55230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0A70-DBA9-6913-F457-722A6D8A2515}"/>
              </a:ext>
            </a:extLst>
          </p:cNvPr>
          <p:cNvSpPr>
            <a:spLocks noGrp="1"/>
          </p:cNvSpPr>
          <p:nvPr>
            <p:ph type="title"/>
          </p:nvPr>
        </p:nvSpPr>
        <p:spPr>
          <a:xfrm>
            <a:off x="1066800" y="151346"/>
            <a:ext cx="10058400" cy="1070703"/>
          </a:xfrm>
        </p:spPr>
        <p:txBody>
          <a:bodyPr/>
          <a:lstStyle/>
          <a:p>
            <a:r>
              <a:rPr lang="fr-CA" dirty="0" err="1"/>
              <a:t>Defining</a:t>
            </a:r>
            <a:r>
              <a:rPr lang="fr-CA" dirty="0"/>
              <a:t> Social movements</a:t>
            </a:r>
          </a:p>
        </p:txBody>
      </p:sp>
      <p:sp>
        <p:nvSpPr>
          <p:cNvPr id="3" name="Content Placeholder 2">
            <a:extLst>
              <a:ext uri="{FF2B5EF4-FFF2-40B4-BE49-F238E27FC236}">
                <a16:creationId xmlns:a16="http://schemas.microsoft.com/office/drawing/2014/main" id="{FDCEABC7-3186-8C1E-C674-F47F433C2300}"/>
              </a:ext>
            </a:extLst>
          </p:cNvPr>
          <p:cNvSpPr>
            <a:spLocks noGrp="1"/>
          </p:cNvSpPr>
          <p:nvPr>
            <p:ph idx="1"/>
          </p:nvPr>
        </p:nvSpPr>
        <p:spPr>
          <a:xfrm>
            <a:off x="1" y="1347538"/>
            <a:ext cx="12192000" cy="5121628"/>
          </a:xfrm>
        </p:spPr>
        <p:txBody>
          <a:bodyPr>
            <a:noAutofit/>
          </a:bodyPr>
          <a:lstStyle/>
          <a:p>
            <a:r>
              <a:rPr lang="en-US" sz="2400" dirty="0">
                <a:effectLst/>
                <a:ea typeface="Times New Roman" panose="02020603050405020304" pitchFamily="18" charset="0"/>
              </a:rPr>
              <a:t>Most social movement scholars would agree that social movements “are collective efforts, of some duration and organization, using non-institutionalized methods to bring about social change” (Flacks, 2005: 5). </a:t>
            </a:r>
          </a:p>
          <a:p>
            <a:r>
              <a:rPr lang="en-US" sz="2400" dirty="0">
                <a:effectLst/>
                <a:ea typeface="Times New Roman" panose="02020603050405020304" pitchFamily="18" charset="0"/>
              </a:rPr>
              <a:t>Many would add that movements often use institutionalized methods, such as legislative lobbying, but would agree that they need to employ at least some non-institutionalized or disruptive methods, such as demonstrations, to qualify as social movements. </a:t>
            </a:r>
          </a:p>
          <a:p>
            <a:r>
              <a:rPr lang="en-US" sz="2400" dirty="0">
                <a:effectLst/>
                <a:ea typeface="Times New Roman" panose="02020603050405020304" pitchFamily="18" charset="0"/>
              </a:rPr>
              <a:t>Beyond this general understanding, varying definitions of social movements lead to different emphases in the study of particular movements.</a:t>
            </a:r>
          </a:p>
          <a:p>
            <a:pPr marL="0" indent="0">
              <a:buNone/>
            </a:pPr>
            <a:endParaRPr lang="en-CA" sz="2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200" dirty="0"/>
          </a:p>
        </p:txBody>
      </p:sp>
    </p:spTree>
    <p:extLst>
      <p:ext uri="{BB962C8B-B14F-4D97-AF65-F5344CB8AC3E}">
        <p14:creationId xmlns:p14="http://schemas.microsoft.com/office/powerpoint/2010/main" val="149089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8617-B260-5185-9F3B-2484DE503921}"/>
              </a:ext>
            </a:extLst>
          </p:cNvPr>
          <p:cNvSpPr>
            <a:spLocks noGrp="1"/>
          </p:cNvSpPr>
          <p:nvPr>
            <p:ph type="title"/>
          </p:nvPr>
        </p:nvSpPr>
        <p:spPr/>
        <p:txBody>
          <a:bodyPr/>
          <a:lstStyle/>
          <a:p>
            <a:r>
              <a:rPr lang="fr-CA" dirty="0" err="1"/>
              <a:t>Defining</a:t>
            </a:r>
            <a:r>
              <a:rPr lang="fr-CA" dirty="0"/>
              <a:t> social movements</a:t>
            </a:r>
          </a:p>
        </p:txBody>
      </p:sp>
      <p:sp>
        <p:nvSpPr>
          <p:cNvPr id="3" name="Content Placeholder 2">
            <a:extLst>
              <a:ext uri="{FF2B5EF4-FFF2-40B4-BE49-F238E27FC236}">
                <a16:creationId xmlns:a16="http://schemas.microsoft.com/office/drawing/2014/main" id="{DC20068B-97B3-146F-3FB9-E4EBDEC88831}"/>
              </a:ext>
            </a:extLst>
          </p:cNvPr>
          <p:cNvSpPr>
            <a:spLocks noGrp="1"/>
          </p:cNvSpPr>
          <p:nvPr>
            <p:ph idx="1"/>
          </p:nvPr>
        </p:nvSpPr>
        <p:spPr/>
        <p:txBody>
          <a:bodyPr>
            <a:normAutofit fontScale="85000" lnSpcReduction="10000"/>
          </a:bodyPr>
          <a:lstStyle/>
          <a:p>
            <a:r>
              <a:rPr lang="en-US" dirty="0"/>
              <a:t>In all these examples, individuals banded together in collective efforts to create social change by presenting demands for justice and pressuring authorities to respond. </a:t>
            </a:r>
          </a:p>
          <a:p>
            <a:r>
              <a:rPr lang="en-US" dirty="0"/>
              <a:t>Social movements are important vehicles for social and political change; participants have organized to protect the environment, oppose wars, resist colonization, and advocate for the rights of more and more groups, including workers, women, LGBTQ people, students, children, disabled people, senior citizens, and many racial and ethnic groups. </a:t>
            </a:r>
          </a:p>
          <a:p>
            <a:r>
              <a:rPr lang="en-US" dirty="0"/>
              <a:t>Yet it is not always apparent how it is possible to bring together a variety of groups and individuals with varying interests and ideologies to form a cohesive movement capable of effecting real changes.</a:t>
            </a:r>
            <a:endParaRPr lang="fr-CA" dirty="0"/>
          </a:p>
        </p:txBody>
      </p:sp>
    </p:spTree>
    <p:extLst>
      <p:ext uri="{BB962C8B-B14F-4D97-AF65-F5344CB8AC3E}">
        <p14:creationId xmlns:p14="http://schemas.microsoft.com/office/powerpoint/2010/main" val="6208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BD31-A55B-D9FF-A0EB-46BC167843C8}"/>
              </a:ext>
            </a:extLst>
          </p:cNvPr>
          <p:cNvSpPr>
            <a:spLocks noGrp="1"/>
          </p:cNvSpPr>
          <p:nvPr>
            <p:ph type="title"/>
          </p:nvPr>
        </p:nvSpPr>
        <p:spPr>
          <a:xfrm>
            <a:off x="240632" y="235497"/>
            <a:ext cx="11678652" cy="1609344"/>
          </a:xfrm>
        </p:spPr>
        <p:txBody>
          <a:bodyPr/>
          <a:lstStyle/>
          <a:p>
            <a:r>
              <a:rPr lang="fr-CA" dirty="0"/>
              <a:t>Social movements as </a:t>
            </a:r>
            <a:r>
              <a:rPr lang="fr-CA" dirty="0" err="1"/>
              <a:t>contentious</a:t>
            </a:r>
            <a:r>
              <a:rPr lang="fr-CA" dirty="0"/>
              <a:t> politics</a:t>
            </a:r>
          </a:p>
        </p:txBody>
      </p:sp>
      <p:sp>
        <p:nvSpPr>
          <p:cNvPr id="3" name="Content Placeholder 2">
            <a:extLst>
              <a:ext uri="{FF2B5EF4-FFF2-40B4-BE49-F238E27FC236}">
                <a16:creationId xmlns:a16="http://schemas.microsoft.com/office/drawing/2014/main" id="{6833C8B1-B8E8-8096-7715-7ED85B5F2D73}"/>
              </a:ext>
            </a:extLst>
          </p:cNvPr>
          <p:cNvSpPr>
            <a:spLocks noGrp="1"/>
          </p:cNvSpPr>
          <p:nvPr>
            <p:ph idx="1"/>
          </p:nvPr>
        </p:nvSpPr>
        <p:spPr>
          <a:xfrm>
            <a:off x="240633" y="1844841"/>
            <a:ext cx="11518230" cy="4668253"/>
          </a:xfrm>
        </p:spPr>
        <p:txBody>
          <a:bodyPr>
            <a:normAutofit/>
          </a:bodyPr>
          <a:lstStyle/>
          <a:p>
            <a:r>
              <a:rPr lang="en-US" sz="2400" dirty="0"/>
              <a:t>“contentious in the sense that social movements involve collective making of claims that, if realized, would conflict with someone else’s interests, politics in the sense that governments of one sort or another figure somehow in the claim making, whether as claimants, objects of claims, allies of the objects, or monitors of the contention.” (Tilly and Wood, 2013: 3–4)</a:t>
            </a:r>
          </a:p>
          <a:p>
            <a:r>
              <a:rPr lang="en-US" sz="2400" dirty="0"/>
              <a:t>Definition of social movements as “collective challenges, based on common purposes and social solidarities, in sustained interaction with elites, opponents, and authorities.” Social movements are sustained in that they consist of multiple campaigns or at least multiple episodes of collective action within a single campaign. Movement campaigns consist of interactions among movement actors, their targets, the public, and other relevant actors.</a:t>
            </a:r>
            <a:endParaRPr lang="fr-CA" sz="2400" dirty="0"/>
          </a:p>
        </p:txBody>
      </p:sp>
    </p:spTree>
    <p:extLst>
      <p:ext uri="{BB962C8B-B14F-4D97-AF65-F5344CB8AC3E}">
        <p14:creationId xmlns:p14="http://schemas.microsoft.com/office/powerpoint/2010/main" val="361844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A6FC-AFB4-2C8C-74BB-A43D64E6A45A}"/>
              </a:ext>
            </a:extLst>
          </p:cNvPr>
          <p:cNvSpPr>
            <a:spLocks noGrp="1"/>
          </p:cNvSpPr>
          <p:nvPr>
            <p:ph type="title"/>
          </p:nvPr>
        </p:nvSpPr>
        <p:spPr>
          <a:xfrm>
            <a:off x="609600" y="552224"/>
            <a:ext cx="10972800" cy="1143000"/>
          </a:xfrm>
        </p:spPr>
        <p:txBody>
          <a:bodyPr/>
          <a:lstStyle/>
          <a:p>
            <a:r>
              <a:rPr lang="fr-CA" dirty="0"/>
              <a:t>Social movement </a:t>
            </a:r>
            <a:r>
              <a:rPr lang="fr-CA" dirty="0" err="1"/>
              <a:t>organizations</a:t>
            </a:r>
            <a:endParaRPr lang="fr-CA" dirty="0"/>
          </a:p>
        </p:txBody>
      </p:sp>
      <p:sp>
        <p:nvSpPr>
          <p:cNvPr id="3" name="Content Placeholder 2">
            <a:extLst>
              <a:ext uri="{FF2B5EF4-FFF2-40B4-BE49-F238E27FC236}">
                <a16:creationId xmlns:a16="http://schemas.microsoft.com/office/drawing/2014/main" id="{16CD8793-A6E2-43CC-9309-8D9F5616C44A}"/>
              </a:ext>
            </a:extLst>
          </p:cNvPr>
          <p:cNvSpPr>
            <a:spLocks noGrp="1"/>
          </p:cNvSpPr>
          <p:nvPr>
            <p:ph idx="1"/>
          </p:nvPr>
        </p:nvSpPr>
        <p:spPr>
          <a:xfrm>
            <a:off x="192505" y="1502229"/>
            <a:ext cx="11486147" cy="4669971"/>
          </a:xfrm>
        </p:spPr>
        <p:txBody>
          <a:bodyPr>
            <a:normAutofit fontScale="85000" lnSpcReduction="20000"/>
          </a:bodyPr>
          <a:lstStyle/>
          <a:p>
            <a:r>
              <a:rPr lang="en-US" dirty="0"/>
              <a:t>A social movement organization (SMO) is defined as “a complex, or formal, organization which identifies its goals with the preferences of a social movement or a countermovement and attempts to implement those goals” (McCarthy and </a:t>
            </a:r>
            <a:r>
              <a:rPr lang="en-US" dirty="0" err="1"/>
              <a:t>Zald</a:t>
            </a:r>
            <a:r>
              <a:rPr lang="en-US" dirty="0"/>
              <a:t>, 1977: 1218). </a:t>
            </a:r>
          </a:p>
          <a:p>
            <a:r>
              <a:rPr lang="en-US" dirty="0"/>
              <a:t>Social movement industry: collection of organizations within a social movement. </a:t>
            </a:r>
          </a:p>
          <a:p>
            <a:r>
              <a:rPr lang="en-US" dirty="0"/>
              <a:t>Social movement section: all of these “industries” in a society.</a:t>
            </a:r>
          </a:p>
          <a:p>
            <a:r>
              <a:rPr lang="en-US" dirty="0"/>
              <a:t>Importance of the role of “entrepreneurs” in managing and mobilizing groups</a:t>
            </a:r>
          </a:p>
          <a:p>
            <a:r>
              <a:rPr lang="en-US" dirty="0"/>
              <a:t>“The distinction between a social movement and a social movement organization is important because major social movements typically include multiple organizations, and internal organizational dynamics and inter-organizational alliances are critical to movement strategies and outcomes.”</a:t>
            </a:r>
            <a:endParaRPr lang="fr-CA" dirty="0"/>
          </a:p>
        </p:txBody>
      </p:sp>
    </p:spTree>
    <p:extLst>
      <p:ext uri="{BB962C8B-B14F-4D97-AF65-F5344CB8AC3E}">
        <p14:creationId xmlns:p14="http://schemas.microsoft.com/office/powerpoint/2010/main" val="1342769965"/>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A27C0F8513E1438170837C4DB89E39" ma:contentTypeVersion="16" ma:contentTypeDescription="Create a new document." ma:contentTypeScope="" ma:versionID="763a8e75b94d599aaa05d3172d9602c2">
  <xsd:schema xmlns:xsd="http://www.w3.org/2001/XMLSchema" xmlns:xs="http://www.w3.org/2001/XMLSchema" xmlns:p="http://schemas.microsoft.com/office/2006/metadata/properties" xmlns:ns2="e269f332-699b-429f-9c5d-cabb3517b61c" xmlns:ns3="a3f51eb1-cb43-4a96-9558-668e4029db5e" targetNamespace="http://schemas.microsoft.com/office/2006/metadata/properties" ma:root="true" ma:fieldsID="15f4efb91e96728c7d466571e18e6439" ns2:_="" ns3:_="">
    <xsd:import namespace="e269f332-699b-429f-9c5d-cabb3517b61c"/>
    <xsd:import namespace="a3f51eb1-cb43-4a96-9558-668e4029db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9f332-699b-429f-9c5d-cabb3517b6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f51eb1-cb43-4a96-9558-668e4029db5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14c2444-4142-4f5b-8a09-68b549e2f600}" ma:internalName="TaxCatchAll" ma:showField="CatchAllData" ma:web="a3f51eb1-cb43-4a96-9558-668e4029db5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f51eb1-cb43-4a96-9558-668e4029db5e" xsi:nil="true"/>
    <lcf76f155ced4ddcb4097134ff3c332f xmlns="e269f332-699b-429f-9c5d-cabb3517b61c">
      <Terms xmlns="http://schemas.microsoft.com/office/infopath/2007/PartnerControls"/>
    </lcf76f155ced4ddcb4097134ff3c332f>
    <SharedWithUsers xmlns="a3f51eb1-cb43-4a96-9558-668e4029db5e">
      <UserInfo>
        <DisplayName>Upper-Level Content (ULC) Members</DisplayName>
        <AccountId>7</AccountId>
        <AccountType/>
      </UserInfo>
    </SharedWithUsers>
  </documentManagement>
</p:properties>
</file>

<file path=customXml/itemProps1.xml><?xml version="1.0" encoding="utf-8"?>
<ds:datastoreItem xmlns:ds="http://schemas.openxmlformats.org/officeDocument/2006/customXml" ds:itemID="{6B57C1AB-C2BF-4446-AECB-681D5785527F}">
  <ds:schemaRefs>
    <ds:schemaRef ds:uri="http://schemas.microsoft.com/sharepoint/v3/contenttype/forms"/>
  </ds:schemaRefs>
</ds:datastoreItem>
</file>

<file path=customXml/itemProps2.xml><?xml version="1.0" encoding="utf-8"?>
<ds:datastoreItem xmlns:ds="http://schemas.openxmlformats.org/officeDocument/2006/customXml" ds:itemID="{8ED60D2A-65A4-48F9-9328-542BB1BFA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9f332-699b-429f-9c5d-cabb3517b61c"/>
    <ds:schemaRef ds:uri="a3f51eb1-cb43-4a96-9558-668e4029d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56919D-3723-464B-9967-427A087CBD61}">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dcmitype/"/>
    <ds:schemaRef ds:uri="a3f51eb1-cb43-4a96-9558-668e4029db5e"/>
    <ds:schemaRef ds:uri="e269f332-699b-429f-9c5d-cabb3517b61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144</TotalTime>
  <Words>992</Words>
  <Application>Microsoft Office PowerPoint</Application>
  <PresentationFormat>Widescreen</PresentationFormat>
  <Paragraphs>59</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PlantinStd</vt:lpstr>
      <vt:lpstr>Times New Roman</vt:lpstr>
      <vt:lpstr>Text Content Templates</vt:lpstr>
      <vt:lpstr>Figure-Only Templates</vt:lpstr>
      <vt:lpstr>Chapter 1</vt:lpstr>
      <vt:lpstr>Learning objective</vt:lpstr>
      <vt:lpstr>The origins of the social movement</vt:lpstr>
      <vt:lpstr>The origins of the social movement</vt:lpstr>
      <vt:lpstr>Evolution of social movements</vt:lpstr>
      <vt:lpstr>Defining Social movements</vt:lpstr>
      <vt:lpstr>Defining social movements</vt:lpstr>
      <vt:lpstr>Social movements as contentious politics</vt:lpstr>
      <vt:lpstr>Social movement organizations</vt:lpstr>
      <vt:lpstr>Outline of the book</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Oxford University Press</dc:creator>
  <cp:lastModifiedBy>Luke Sarabia</cp:lastModifiedBy>
  <cp:revision>13</cp:revision>
  <dcterms:created xsi:type="dcterms:W3CDTF">2021-01-21T20:31:29Z</dcterms:created>
  <dcterms:modified xsi:type="dcterms:W3CDTF">2022-12-05T18:55:52Z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0x0101001BA27C0F8513E1438170837C4DB89E39</vt:lpwstr>
  </property>
</Properties>
</file>