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9" r:id="rId2"/>
    <p:sldId id="271" r:id="rId3"/>
    <p:sldId id="260" r:id="rId4"/>
    <p:sldId id="261" r:id="rId5"/>
    <p:sldId id="262" r:id="rId6"/>
    <p:sldId id="264" r:id="rId7"/>
    <p:sldId id="270" r:id="rId8"/>
    <p:sldId id="267" r:id="rId9"/>
    <p:sldId id="268" r:id="rId10"/>
    <p:sldId id="269" r:id="rId11"/>
    <p:sldId id="272"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9" d="100"/>
          <a:sy n="79" d="100"/>
        </p:scale>
        <p:origin x="108" y="7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3DB5D0-43D1-42AC-A756-66412123301C}" type="datetimeFigureOut">
              <a:rPr lang="en-US" smtClean="0"/>
              <a:t>2/7/2023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9F6571-EE01-44B8-998F-73834E4783E7}" type="slidenum">
              <a:rPr lang="en-US" smtClean="0"/>
              <a:t>‹#›</a:t>
            </a:fld>
            <a:endParaRPr lang="en-US"/>
          </a:p>
        </p:txBody>
      </p:sp>
    </p:spTree>
    <p:extLst>
      <p:ext uri="{BB962C8B-B14F-4D97-AF65-F5344CB8AC3E}">
        <p14:creationId xmlns:p14="http://schemas.microsoft.com/office/powerpoint/2010/main" val="7102473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B39B79C5-AB7A-41CA-AAAB-410CEB966F0A}" type="slidenum">
              <a:rPr lang="en-AU" smtClean="0"/>
              <a:pPr/>
              <a:t>2</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a:t>Click to edit Master subtitle style</a:t>
            </a:r>
            <a:endParaRPr lang="en-US"/>
          </a:p>
        </p:txBody>
      </p:sp>
      <p:sp>
        <p:nvSpPr>
          <p:cNvPr id="4" name="Date Placeholder 3"/>
          <p:cNvSpPr>
            <a:spLocks noGrp="1"/>
          </p:cNvSpPr>
          <p:nvPr>
            <p:ph type="dt" sz="half" idx="10"/>
          </p:nvPr>
        </p:nvSpPr>
        <p:spPr/>
        <p:txBody>
          <a:bodyPr/>
          <a:lstStyle/>
          <a:p>
            <a:fld id="{F3B966E3-6069-4A4D-9A09-630E678459E7}" type="datetime1">
              <a:rPr lang="en-AU" smtClean="0">
                <a:solidFill>
                  <a:prstClr val="black">
                    <a:tint val="75000"/>
                  </a:prstClr>
                </a:solidFill>
              </a:rPr>
              <a:t>7/02/2023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6" name="Slide Number Placeholder 5"/>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49728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D3A5E7D0-8FF0-4A5A-8CCE-53CA249F4DFC}" type="datetime1">
              <a:rPr lang="en-AU" smtClean="0">
                <a:solidFill>
                  <a:prstClr val="black">
                    <a:tint val="75000"/>
                  </a:prstClr>
                </a:solidFill>
              </a:rPr>
              <a:t>7/02/2023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6" name="Slide Number Placeholder 5"/>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8534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A0DAEC25-E8BB-4170-88EA-0256C3395A44}" type="datetime1">
              <a:rPr lang="en-AU" smtClean="0">
                <a:solidFill>
                  <a:prstClr val="black">
                    <a:tint val="75000"/>
                  </a:prstClr>
                </a:solidFill>
              </a:rPr>
              <a:t>7/02/2023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6" name="Slide Number Placeholder 5"/>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45226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Text Placeholder 2"/>
          <p:cNvSpPr>
            <a:spLocks noGrp="1"/>
          </p:cNvSpPr>
          <p:nvPr>
            <p:ph type="body"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p:cNvSpPr>
            <a:spLocks noGrp="1"/>
          </p:cNvSpPr>
          <p:nvPr>
            <p:ph type="dt" sz="half" idx="10"/>
          </p:nvPr>
        </p:nvSpPr>
        <p:spPr/>
        <p:txBody>
          <a:bodyPr/>
          <a:lstStyle/>
          <a:p>
            <a:fld id="{D356EC1B-CECB-4FF0-B389-686D270361E8}" type="datetime1">
              <a:rPr lang="en-AU" smtClean="0">
                <a:solidFill>
                  <a:prstClr val="black">
                    <a:tint val="75000"/>
                  </a:prstClr>
                </a:solidFill>
              </a:rPr>
              <a:t>7/02/2023</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B99EB27-4C46-4779-BA72-15341A6CAC90}"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2191828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idx="1"/>
          </p:nvPr>
        </p:nvSpPr>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892F440F-D14F-4145-BB43-2355C1399B35}" type="datetime1">
              <a:rPr lang="en-AU" smtClean="0">
                <a:solidFill>
                  <a:prstClr val="black">
                    <a:tint val="75000"/>
                  </a:prstClr>
                </a:solidFill>
              </a:rPr>
              <a:t>7/02/2023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6" name="Slide Number Placeholder 5"/>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8193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a:t>Click to edit Master text styles</a:t>
            </a:r>
          </a:p>
        </p:txBody>
      </p:sp>
      <p:sp>
        <p:nvSpPr>
          <p:cNvPr id="4" name="Date Placeholder 3"/>
          <p:cNvSpPr>
            <a:spLocks noGrp="1"/>
          </p:cNvSpPr>
          <p:nvPr>
            <p:ph type="dt" sz="half" idx="10"/>
          </p:nvPr>
        </p:nvSpPr>
        <p:spPr/>
        <p:txBody>
          <a:bodyPr/>
          <a:lstStyle/>
          <a:p>
            <a:fld id="{788AEBD6-3999-46D4-9E98-823A6D576245}" type="datetime1">
              <a:rPr lang="en-AU" smtClean="0">
                <a:solidFill>
                  <a:prstClr val="black">
                    <a:tint val="75000"/>
                  </a:prstClr>
                </a:solidFill>
              </a:rPr>
              <a:t>7/02/2023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6" name="Slide Number Placeholder 5"/>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74559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Date Placeholder 4"/>
          <p:cNvSpPr>
            <a:spLocks noGrp="1"/>
          </p:cNvSpPr>
          <p:nvPr>
            <p:ph type="dt" sz="half" idx="10"/>
          </p:nvPr>
        </p:nvSpPr>
        <p:spPr/>
        <p:txBody>
          <a:bodyPr/>
          <a:lstStyle/>
          <a:p>
            <a:fld id="{522B299D-720C-4389-88F4-6685B38EB409}" type="datetime1">
              <a:rPr lang="en-AU" smtClean="0">
                <a:solidFill>
                  <a:prstClr val="black">
                    <a:tint val="75000"/>
                  </a:prstClr>
                </a:solidFill>
              </a:rPr>
              <a:t>7/02/2023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7" name="Slide Number Placeholder 6"/>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59602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Date Placeholder 6"/>
          <p:cNvSpPr>
            <a:spLocks noGrp="1"/>
          </p:cNvSpPr>
          <p:nvPr>
            <p:ph type="dt" sz="half" idx="10"/>
          </p:nvPr>
        </p:nvSpPr>
        <p:spPr/>
        <p:txBody>
          <a:bodyPr/>
          <a:lstStyle/>
          <a:p>
            <a:fld id="{BC1DE9D6-B3E1-42D2-9E7C-B287EE34D029}" type="datetime1">
              <a:rPr lang="en-AU" smtClean="0">
                <a:solidFill>
                  <a:prstClr val="black">
                    <a:tint val="75000"/>
                  </a:prstClr>
                </a:solidFill>
              </a:rPr>
              <a:t>7/02/2023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9" name="Slide Number Placeholder 8"/>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71674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Date Placeholder 2"/>
          <p:cNvSpPr>
            <a:spLocks noGrp="1"/>
          </p:cNvSpPr>
          <p:nvPr>
            <p:ph type="dt" sz="half" idx="10"/>
          </p:nvPr>
        </p:nvSpPr>
        <p:spPr/>
        <p:txBody>
          <a:bodyPr/>
          <a:lstStyle/>
          <a:p>
            <a:fld id="{B06F8947-132C-4B35-95AF-CDC845C434FC}" type="datetime1">
              <a:rPr lang="en-AU" smtClean="0">
                <a:solidFill>
                  <a:prstClr val="black">
                    <a:tint val="75000"/>
                  </a:prstClr>
                </a:solidFill>
              </a:rPr>
              <a:t>7/02/2023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5" name="Slide Number Placeholder 4"/>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5857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4D0058-777F-4434-9509-43151FE0FF1D}" type="datetime1">
              <a:rPr lang="en-AU" smtClean="0">
                <a:solidFill>
                  <a:prstClr val="black">
                    <a:tint val="75000"/>
                  </a:prstClr>
                </a:solidFill>
              </a:rPr>
              <a:t>7/02/2023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4" name="Slide Number Placeholder 3"/>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620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8D654A77-0222-48EB-B3DB-044B4493A460}" type="datetime1">
              <a:rPr lang="en-AU" smtClean="0">
                <a:solidFill>
                  <a:prstClr val="black">
                    <a:tint val="75000"/>
                  </a:prstClr>
                </a:solidFill>
              </a:rPr>
              <a:t>7/02/2023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7" name="Slide Number Placeholder 6"/>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27270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69FAF730-503E-4010-9087-468810CD10E6}" type="datetime1">
              <a:rPr lang="en-AU" smtClean="0">
                <a:solidFill>
                  <a:prstClr val="black">
                    <a:tint val="75000"/>
                  </a:prstClr>
                </a:solidFill>
              </a:rPr>
              <a:t>7/02/2023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7" name="Slide Number Placeholder 6"/>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14601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1548B68D-34F0-4CC3-A73C-046539B18D58}" type="datetime1">
              <a:rPr lang="en-AU" smtClean="0">
                <a:solidFill>
                  <a:prstClr val="black">
                    <a:tint val="75000"/>
                  </a:prstClr>
                </a:solidFill>
              </a:rPr>
              <a:t>7/02/2023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r>
              <a:rPr lang="en-US">
                <a:solidFill>
                  <a:prstClr val="black">
                    <a:tint val="75000"/>
                  </a:prstClr>
                </a:solidFill>
              </a:rPr>
              <a:t>Prepared by AUTHOR NAME. Copyright protected. Contact Oxford University Press.</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523E67C7-E641-AE4E-8297-F11A6E3022D9}"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15218342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Footer Placeholder 3"/>
          <p:cNvSpPr>
            <a:spLocks noGrp="1"/>
          </p:cNvSpPr>
          <p:nvPr>
            <p:ph type="ftr" sz="quarter" idx="11"/>
          </p:nvPr>
        </p:nvSpPr>
        <p:spPr>
          <a:xfrm>
            <a:off x="3124200" y="635635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0" y="476672"/>
            <a:ext cx="4256667" cy="55678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551493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Footer Placeholder 3"/>
          <p:cNvSpPr>
            <a:spLocks noGrp="1"/>
          </p:cNvSpPr>
          <p:nvPr>
            <p:ph type="ftr" sz="quarter" idx="11"/>
          </p:nvPr>
        </p:nvSpPr>
        <p:spPr>
          <a:xfrm>
            <a:off x="3124200" y="635635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sp>
        <p:nvSpPr>
          <p:cNvPr id="6" name="Title 1"/>
          <p:cNvSpPr>
            <a:spLocks noGrp="1"/>
          </p:cNvSpPr>
          <p:nvPr>
            <p:ph type="title"/>
          </p:nvPr>
        </p:nvSpPr>
        <p:spPr>
          <a:xfrm>
            <a:off x="179512" y="332656"/>
            <a:ext cx="8229600" cy="1080120"/>
          </a:xfrm>
        </p:spPr>
        <p:txBody>
          <a:bodyPr>
            <a:noAutofit/>
          </a:bodyPr>
          <a:lstStyle/>
          <a:p>
            <a:pPr>
              <a:spcAft>
                <a:spcPts val="1000"/>
              </a:spcAft>
            </a:pPr>
            <a:r>
              <a:rPr lang="en-AU" sz="3600" dirty="0"/>
              <a:t>Developing the professional-self</a:t>
            </a:r>
          </a:p>
        </p:txBody>
      </p:sp>
      <p:sp>
        <p:nvSpPr>
          <p:cNvPr id="10" name="Content Placeholder 2"/>
          <p:cNvSpPr>
            <a:spLocks noGrp="1"/>
          </p:cNvSpPr>
          <p:nvPr>
            <p:ph idx="1"/>
          </p:nvPr>
        </p:nvSpPr>
        <p:spPr>
          <a:xfrm>
            <a:off x="529208" y="1556792"/>
            <a:ext cx="7427168" cy="5040560"/>
          </a:xfrm>
        </p:spPr>
        <p:txBody>
          <a:bodyPr>
            <a:normAutofit/>
          </a:bodyPr>
          <a:lstStyle/>
          <a:p>
            <a:r>
              <a:rPr lang="en-AU" sz="2400" dirty="0"/>
              <a:t>Exposure to social work experience and training can challenge some deeply held values and raise awareness of a range of unsettling ideas. </a:t>
            </a:r>
          </a:p>
          <a:p>
            <a:endParaRPr lang="en-AU" sz="2400" dirty="0"/>
          </a:p>
          <a:p>
            <a:r>
              <a:rPr lang="en-AU" sz="2400" dirty="0"/>
              <a:t>Where we choose to work is influenced by our personal and professional development, as well as our practice interests and experiences, and our knowledge of different fields of practice. </a:t>
            </a:r>
            <a:endParaRPr lang="en-US" sz="2200" dirty="0"/>
          </a:p>
        </p:txBody>
      </p:sp>
    </p:spTree>
    <p:extLst>
      <p:ext uri="{BB962C8B-B14F-4D97-AF65-F5344CB8AC3E}">
        <p14:creationId xmlns:p14="http://schemas.microsoft.com/office/powerpoint/2010/main" val="11786716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Footer Placeholder 3"/>
          <p:cNvSpPr>
            <a:spLocks noGrp="1"/>
          </p:cNvSpPr>
          <p:nvPr>
            <p:ph type="ftr" sz="quarter" idx="11"/>
          </p:nvPr>
        </p:nvSpPr>
        <p:spPr>
          <a:xfrm>
            <a:off x="3124200" y="635635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sp>
        <p:nvSpPr>
          <p:cNvPr id="6" name="Title 1"/>
          <p:cNvSpPr>
            <a:spLocks noGrp="1"/>
          </p:cNvSpPr>
          <p:nvPr>
            <p:ph type="title"/>
          </p:nvPr>
        </p:nvSpPr>
        <p:spPr>
          <a:xfrm>
            <a:off x="0" y="404664"/>
            <a:ext cx="8229600" cy="1080120"/>
          </a:xfrm>
        </p:spPr>
        <p:txBody>
          <a:bodyPr>
            <a:noAutofit/>
          </a:bodyPr>
          <a:lstStyle/>
          <a:p>
            <a:pPr>
              <a:spcAft>
                <a:spcPts val="1000"/>
              </a:spcAft>
            </a:pPr>
            <a:r>
              <a:rPr lang="en-AU" sz="3600" dirty="0"/>
              <a:t>Finding your fields of practice</a:t>
            </a:r>
          </a:p>
        </p:txBody>
      </p:sp>
      <p:sp>
        <p:nvSpPr>
          <p:cNvPr id="10" name="Content Placeholder 2"/>
          <p:cNvSpPr>
            <a:spLocks noGrp="1"/>
          </p:cNvSpPr>
          <p:nvPr>
            <p:ph idx="1"/>
          </p:nvPr>
        </p:nvSpPr>
        <p:spPr>
          <a:xfrm>
            <a:off x="529208" y="1556792"/>
            <a:ext cx="7427168" cy="5040560"/>
          </a:xfrm>
        </p:spPr>
        <p:txBody>
          <a:bodyPr>
            <a:normAutofit/>
          </a:bodyPr>
          <a:lstStyle/>
          <a:p>
            <a:endParaRPr lang="en-AU" sz="2400" dirty="0"/>
          </a:p>
          <a:p>
            <a:r>
              <a:rPr lang="en-AU" sz="2400" dirty="0"/>
              <a:t>Exercising professional judgment is, perhaps, a hallmark of effective social work. A considerable amount of social work depends upon the creative use of professional judgment. Such judgment is enhanced by the integration of social work knowledge, careful reflection of the client-in-situation, a developed understanding of what works with people, and the practice wisdom of the experienced practitioner. </a:t>
            </a:r>
            <a:br>
              <a:rPr lang="en-AU" sz="2400" dirty="0"/>
            </a:br>
            <a:r>
              <a:rPr lang="en-AU" sz="2400" i="1" dirty="0"/>
              <a:t>Scott (1990)</a:t>
            </a:r>
            <a:endParaRPr lang="en-US" sz="2200" i="1" dirty="0"/>
          </a:p>
        </p:txBody>
      </p:sp>
    </p:spTree>
    <p:extLst>
      <p:ext uri="{BB962C8B-B14F-4D97-AF65-F5344CB8AC3E}">
        <p14:creationId xmlns:p14="http://schemas.microsoft.com/office/powerpoint/2010/main" val="3583601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08720"/>
            <a:ext cx="8229600" cy="782960"/>
          </a:xfrm>
        </p:spPr>
        <p:txBody>
          <a:bodyPr/>
          <a:lstStyle/>
          <a:p>
            <a:r>
              <a:rPr lang="en-AU" dirty="0">
                <a:solidFill>
                  <a:srgbClr val="C00000"/>
                </a:solidFill>
              </a:rPr>
              <a:t>User Agreement</a:t>
            </a:r>
          </a:p>
        </p:txBody>
      </p:sp>
      <p:sp>
        <p:nvSpPr>
          <p:cNvPr id="3" name="Text Placeholder 2"/>
          <p:cNvSpPr>
            <a:spLocks noGrp="1"/>
          </p:cNvSpPr>
          <p:nvPr>
            <p:ph type="body" idx="1"/>
          </p:nvPr>
        </p:nvSpPr>
        <p:spPr>
          <a:xfrm>
            <a:off x="457200" y="1700808"/>
            <a:ext cx="8229600" cy="4425355"/>
          </a:xfrm>
        </p:spPr>
        <p:txBody>
          <a:bodyPr>
            <a:normAutofit fontScale="55000" lnSpcReduction="20000"/>
          </a:bodyPr>
          <a:lstStyle/>
          <a:p>
            <a:pPr algn="ctr">
              <a:lnSpc>
                <a:spcPct val="80000"/>
              </a:lnSpc>
              <a:buNone/>
              <a:defRPr/>
            </a:pPr>
            <a:endParaRPr lang="en-AU" sz="3600" dirty="0">
              <a:latin typeface="Times" pitchFamily="18" charset="0"/>
            </a:endParaRPr>
          </a:p>
          <a:p>
            <a:pPr algn="ctr">
              <a:lnSpc>
                <a:spcPct val="80000"/>
              </a:lnSpc>
              <a:buNone/>
              <a:defRPr/>
            </a:pPr>
            <a:r>
              <a:rPr lang="en-AU" sz="3600" dirty="0">
                <a:latin typeface="Times" pitchFamily="18" charset="0"/>
              </a:rPr>
              <a:t>Oxford University Press </a:t>
            </a:r>
          </a:p>
          <a:p>
            <a:pPr algn="ctr">
              <a:lnSpc>
                <a:spcPct val="80000"/>
              </a:lnSpc>
              <a:buNone/>
              <a:defRPr/>
            </a:pPr>
            <a:r>
              <a:rPr lang="en-AU" dirty="0">
                <a:latin typeface="Times" pitchFamily="18" charset="0"/>
              </a:rPr>
              <a:t>Teaching Resources </a:t>
            </a:r>
          </a:p>
          <a:p>
            <a:pPr>
              <a:lnSpc>
                <a:spcPct val="80000"/>
              </a:lnSpc>
              <a:defRPr/>
            </a:pPr>
            <a:endParaRPr lang="en-AU" b="1" dirty="0"/>
          </a:p>
          <a:p>
            <a:pPr>
              <a:lnSpc>
                <a:spcPct val="80000"/>
              </a:lnSpc>
              <a:defRPr/>
            </a:pPr>
            <a:endParaRPr lang="en-AU" b="1" dirty="0"/>
          </a:p>
          <a:p>
            <a:pPr algn="ctr">
              <a:lnSpc>
                <a:spcPct val="120000"/>
              </a:lnSpc>
              <a:buNone/>
              <a:defRPr/>
            </a:pPr>
            <a:r>
              <a:rPr lang="en-AU" sz="2900" dirty="0">
                <a:latin typeface="Times" pitchFamily="18" charset="0"/>
              </a:rPr>
              <a:t>PowerPoint slides to accompany</a:t>
            </a:r>
            <a:r>
              <a:rPr lang="en-AU" sz="2900" dirty="0">
                <a:latin typeface="Times New Roman" panose="02020603050405020304" pitchFamily="18" charset="0"/>
                <a:cs typeface="Times New Roman" panose="02020603050405020304" pitchFamily="18" charset="0"/>
              </a:rPr>
              <a:t> </a:t>
            </a:r>
            <a:r>
              <a:rPr lang="en-AU" sz="2900" i="1" dirty="0">
                <a:latin typeface="Times New Roman" panose="02020603050405020304" pitchFamily="18" charset="0"/>
                <a:cs typeface="Times New Roman" panose="02020603050405020304" pitchFamily="18" charset="0"/>
              </a:rPr>
              <a:t>Social Work: Contexts and Practice, 4</a:t>
            </a:r>
            <a:r>
              <a:rPr lang="en-AU" sz="2900" i="1" baseline="30000" dirty="0">
                <a:latin typeface="Times New Roman" panose="02020603050405020304" pitchFamily="18" charset="0"/>
                <a:cs typeface="Times New Roman" panose="02020603050405020304" pitchFamily="18" charset="0"/>
              </a:rPr>
              <a:t>th</a:t>
            </a:r>
            <a:r>
              <a:rPr lang="en-AU" sz="2900" i="1" dirty="0">
                <a:latin typeface="Times New Roman" panose="02020603050405020304" pitchFamily="18" charset="0"/>
                <a:cs typeface="Times New Roman" panose="02020603050405020304" pitchFamily="18" charset="0"/>
              </a:rPr>
              <a:t> edition </a:t>
            </a:r>
          </a:p>
          <a:p>
            <a:pPr algn="ctr">
              <a:lnSpc>
                <a:spcPct val="120000"/>
              </a:lnSpc>
              <a:buNone/>
              <a:defRPr/>
            </a:pPr>
            <a:r>
              <a:rPr lang="en-AU" sz="2900" dirty="0">
                <a:latin typeface="Times" pitchFamily="18" charset="0"/>
              </a:rPr>
              <a:t>by Marie Connolly, Louise Harms and Jane Maidment.</a:t>
            </a:r>
            <a:endParaRPr lang="en-AU" sz="2900" i="1" dirty="0">
              <a:latin typeface="Times" pitchFamily="18" charset="0"/>
            </a:endParaRPr>
          </a:p>
          <a:p>
            <a:pPr>
              <a:lnSpc>
                <a:spcPct val="120000"/>
              </a:lnSpc>
              <a:defRPr/>
            </a:pPr>
            <a:endParaRPr lang="en-US" sz="2900" dirty="0">
              <a:latin typeface="Times" pitchFamily="18" charset="0"/>
            </a:endParaRPr>
          </a:p>
          <a:p>
            <a:pPr>
              <a:lnSpc>
                <a:spcPct val="120000"/>
              </a:lnSpc>
              <a:defRPr/>
            </a:pPr>
            <a:endParaRPr lang="en-US" sz="2900" dirty="0">
              <a:latin typeface="Times" pitchFamily="18" charset="0"/>
            </a:endParaRPr>
          </a:p>
          <a:p>
            <a:pPr algn="just">
              <a:lnSpc>
                <a:spcPct val="120000"/>
              </a:lnSpc>
              <a:buNone/>
              <a:defRPr/>
            </a:pPr>
            <a:r>
              <a:rPr lang="en-US" sz="2900" dirty="0">
                <a:latin typeface="Times" pitchFamily="18" charset="0"/>
              </a:rPr>
              <a:t>	These slides include the main headings from </a:t>
            </a:r>
            <a:r>
              <a:rPr lang="en-AU" sz="2900" i="1" dirty="0">
                <a:latin typeface="Times New Roman" panose="02020603050405020304" pitchFamily="18" charset="0"/>
                <a:cs typeface="Times New Roman" panose="02020603050405020304" pitchFamily="18" charset="0"/>
              </a:rPr>
              <a:t>Social Work: Contexts and Practice, 4</a:t>
            </a:r>
            <a:r>
              <a:rPr lang="en-AU" sz="2900" i="1" baseline="30000" dirty="0">
                <a:latin typeface="Times New Roman" panose="02020603050405020304" pitchFamily="18" charset="0"/>
                <a:cs typeface="Times New Roman" panose="02020603050405020304" pitchFamily="18" charset="0"/>
              </a:rPr>
              <a:t>th</a:t>
            </a:r>
            <a:r>
              <a:rPr lang="en-AU" sz="2900" i="1" dirty="0">
                <a:latin typeface="Times New Roman" panose="02020603050405020304" pitchFamily="18" charset="0"/>
                <a:cs typeface="Times New Roman" panose="02020603050405020304" pitchFamily="18" charset="0"/>
              </a:rPr>
              <a:t> edition </a:t>
            </a:r>
            <a:r>
              <a:rPr lang="en-US" sz="2900" dirty="0">
                <a:latin typeface="Times" pitchFamily="18" charset="0"/>
              </a:rPr>
              <a:t>and are made available for teaching use only to those using the book as a text in their courses. </a:t>
            </a:r>
            <a:r>
              <a:rPr lang="en-AU" sz="2900" dirty="0">
                <a:latin typeface="Times" pitchFamily="18" charset="0"/>
              </a:rPr>
              <a:t>Users are free to copy and modify the material as needed for teaching purposes (e.g. incorporating them into lecture notes/slides or student handouts), provided that the authors are acknowledged. The slides can be placed on university-controlled units or subject-related websites (that are password protected), as long as these are restricted to student use and not accessible to the public at large. Permission from the publisher should be sought to use the slides in any other manner.</a:t>
            </a:r>
          </a:p>
          <a:p>
            <a:endParaRPr lang="en-AU" dirty="0"/>
          </a:p>
        </p:txBody>
      </p:sp>
      <p:sp>
        <p:nvSpPr>
          <p:cNvPr id="4" name="Footer Placeholder 3"/>
          <p:cNvSpPr>
            <a:spLocks noGrp="1"/>
          </p:cNvSpPr>
          <p:nvPr>
            <p:ph type="ftr" sz="quarter" idx="11"/>
          </p:nvPr>
        </p:nvSpPr>
        <p:spPr>
          <a:xfrm>
            <a:off x="2987824" y="630932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spTree>
    <p:extLst>
      <p:ext uri="{BB962C8B-B14F-4D97-AF65-F5344CB8AC3E}">
        <p14:creationId xmlns:p14="http://schemas.microsoft.com/office/powerpoint/2010/main" val="29213020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2668960" y="2924944"/>
            <a:ext cx="3538736" cy="820688"/>
          </a:xfrm>
        </p:spPr>
        <p:txBody>
          <a:bodyPr/>
          <a:lstStyle/>
          <a:p>
            <a:pPr marL="0" indent="0" algn="ctr">
              <a:buNone/>
            </a:pPr>
            <a:r>
              <a:rPr lang="en-AU" dirty="0"/>
              <a:t>Chapter 1</a:t>
            </a:r>
          </a:p>
          <a:p>
            <a:pPr marL="0" indent="0">
              <a:buNone/>
            </a:pPr>
            <a:endParaRPr lang="en-US" dirty="0"/>
          </a:p>
        </p:txBody>
      </p:sp>
      <p:sp>
        <p:nvSpPr>
          <p:cNvPr id="7" name="Footer Placeholder 3"/>
          <p:cNvSpPr>
            <a:spLocks noGrp="1"/>
          </p:cNvSpPr>
          <p:nvPr>
            <p:ph type="ftr" sz="quarter" idx="11"/>
          </p:nvPr>
        </p:nvSpPr>
        <p:spPr>
          <a:xfrm>
            <a:off x="3124200" y="635635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sp>
        <p:nvSpPr>
          <p:cNvPr id="6" name="Title 1"/>
          <p:cNvSpPr>
            <a:spLocks noGrp="1"/>
          </p:cNvSpPr>
          <p:nvPr>
            <p:ph type="title"/>
          </p:nvPr>
        </p:nvSpPr>
        <p:spPr>
          <a:xfrm>
            <a:off x="395536" y="3356992"/>
            <a:ext cx="8229600" cy="1791072"/>
          </a:xfrm>
        </p:spPr>
        <p:txBody>
          <a:bodyPr>
            <a:noAutofit/>
          </a:bodyPr>
          <a:lstStyle/>
          <a:p>
            <a:r>
              <a:rPr lang="en-AU" sz="3200" dirty="0"/>
              <a:t>The Art and Science of Social Work </a:t>
            </a:r>
            <a:endParaRPr lang="en-AU" sz="3400" dirty="0"/>
          </a:p>
        </p:txBody>
      </p:sp>
      <p:sp>
        <p:nvSpPr>
          <p:cNvPr id="8" name="Title 1"/>
          <p:cNvSpPr txBox="1">
            <a:spLocks/>
          </p:cNvSpPr>
          <p:nvPr/>
        </p:nvSpPr>
        <p:spPr>
          <a:xfrm>
            <a:off x="35496" y="476672"/>
            <a:ext cx="8136904" cy="1791072"/>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AU" sz="3600" dirty="0">
                <a:solidFill>
                  <a:srgbClr val="FF6600"/>
                </a:solidFill>
              </a:rPr>
              <a:t>PART 1	SOCIAL WORK AND CONTEMPORARY ISSUES </a:t>
            </a:r>
          </a:p>
        </p:txBody>
      </p:sp>
    </p:spTree>
    <p:extLst>
      <p:ext uri="{BB962C8B-B14F-4D97-AF65-F5344CB8AC3E}">
        <p14:creationId xmlns:p14="http://schemas.microsoft.com/office/powerpoint/2010/main" val="2157590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Footer Placeholder 3"/>
          <p:cNvSpPr>
            <a:spLocks noGrp="1"/>
          </p:cNvSpPr>
          <p:nvPr>
            <p:ph type="ftr" sz="quarter" idx="11"/>
          </p:nvPr>
        </p:nvSpPr>
        <p:spPr>
          <a:xfrm>
            <a:off x="3124200" y="635635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sp>
        <p:nvSpPr>
          <p:cNvPr id="6" name="Title 1"/>
          <p:cNvSpPr>
            <a:spLocks noGrp="1"/>
          </p:cNvSpPr>
          <p:nvPr>
            <p:ph type="title"/>
          </p:nvPr>
        </p:nvSpPr>
        <p:spPr>
          <a:xfrm>
            <a:off x="323528" y="332656"/>
            <a:ext cx="8229600" cy="1080120"/>
          </a:xfrm>
        </p:spPr>
        <p:txBody>
          <a:bodyPr>
            <a:noAutofit/>
          </a:bodyPr>
          <a:lstStyle/>
          <a:p>
            <a:r>
              <a:rPr lang="en-AU" sz="4000" dirty="0"/>
              <a:t>Key points</a:t>
            </a:r>
          </a:p>
        </p:txBody>
      </p:sp>
      <p:sp>
        <p:nvSpPr>
          <p:cNvPr id="8" name="Content Placeholder 2"/>
          <p:cNvSpPr>
            <a:spLocks noGrp="1"/>
          </p:cNvSpPr>
          <p:nvPr>
            <p:ph idx="1"/>
          </p:nvPr>
        </p:nvSpPr>
        <p:spPr>
          <a:xfrm>
            <a:off x="107504" y="1412776"/>
            <a:ext cx="8229600" cy="4525963"/>
          </a:xfrm>
        </p:spPr>
        <p:txBody>
          <a:bodyPr>
            <a:normAutofit/>
          </a:bodyPr>
          <a:lstStyle/>
          <a:p>
            <a:pPr>
              <a:spcAft>
                <a:spcPts val="600"/>
              </a:spcAft>
            </a:pPr>
            <a:r>
              <a:rPr lang="en-AU" sz="2200" dirty="0"/>
              <a:t>Social workers continually integrate different sources of knowledge into practice. </a:t>
            </a:r>
          </a:p>
          <a:p>
            <a:pPr>
              <a:spcAft>
                <a:spcPts val="600"/>
              </a:spcAft>
            </a:pPr>
            <a:r>
              <a:rPr lang="en-AU" sz="2200" dirty="0"/>
              <a:t>The ‘science’ of social work practice relates to the knowledge base of evidence and theories that you draw on to understand human behaviour and the social environment, and the interventions required. </a:t>
            </a:r>
          </a:p>
          <a:p>
            <a:pPr>
              <a:spcAft>
                <a:spcPts val="600"/>
              </a:spcAft>
            </a:pPr>
            <a:r>
              <a:rPr lang="en-AU" sz="2200" dirty="0"/>
              <a:t>The ‘art’ of social work practice refers to the ways in which you use these practice theories within the context of your own professional development and in the unique client situations in which you work. </a:t>
            </a:r>
          </a:p>
          <a:p>
            <a:pPr>
              <a:spcAft>
                <a:spcPts val="600"/>
              </a:spcAft>
            </a:pPr>
            <a:r>
              <a:rPr lang="en-AU" sz="2200" dirty="0"/>
              <a:t>Critical reflection and reflexivity are vital integrative processes in your social work practice. </a:t>
            </a:r>
          </a:p>
        </p:txBody>
      </p:sp>
    </p:spTree>
    <p:extLst>
      <p:ext uri="{BB962C8B-B14F-4D97-AF65-F5344CB8AC3E}">
        <p14:creationId xmlns:p14="http://schemas.microsoft.com/office/powerpoint/2010/main" val="13466584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Footer Placeholder 3"/>
          <p:cNvSpPr>
            <a:spLocks noGrp="1"/>
          </p:cNvSpPr>
          <p:nvPr>
            <p:ph type="ftr" sz="quarter" idx="11"/>
          </p:nvPr>
        </p:nvSpPr>
        <p:spPr>
          <a:xfrm>
            <a:off x="3124200" y="635635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sp>
        <p:nvSpPr>
          <p:cNvPr id="6" name="Title 1"/>
          <p:cNvSpPr>
            <a:spLocks noGrp="1"/>
          </p:cNvSpPr>
          <p:nvPr>
            <p:ph type="title"/>
          </p:nvPr>
        </p:nvSpPr>
        <p:spPr>
          <a:xfrm>
            <a:off x="323528" y="332656"/>
            <a:ext cx="8229600" cy="1080120"/>
          </a:xfrm>
        </p:spPr>
        <p:txBody>
          <a:bodyPr>
            <a:noAutofit/>
          </a:bodyPr>
          <a:lstStyle/>
          <a:p>
            <a:r>
              <a:rPr lang="en-AU" sz="4000" dirty="0"/>
              <a:t>Introduction</a:t>
            </a:r>
          </a:p>
        </p:txBody>
      </p:sp>
      <p:sp>
        <p:nvSpPr>
          <p:cNvPr id="10" name="Content Placeholder 2"/>
          <p:cNvSpPr>
            <a:spLocks noGrp="1"/>
          </p:cNvSpPr>
          <p:nvPr>
            <p:ph idx="1"/>
          </p:nvPr>
        </p:nvSpPr>
        <p:spPr>
          <a:xfrm>
            <a:off x="457200" y="1412776"/>
            <a:ext cx="7427168" cy="4713387"/>
          </a:xfrm>
        </p:spPr>
        <p:txBody>
          <a:bodyPr>
            <a:normAutofit lnSpcReduction="10000"/>
          </a:bodyPr>
          <a:lstStyle/>
          <a:p>
            <a:pPr marL="0" indent="0">
              <a:spcAft>
                <a:spcPts val="600"/>
              </a:spcAft>
              <a:buNone/>
            </a:pPr>
            <a:r>
              <a:rPr lang="en-AU" sz="2400" dirty="0"/>
              <a:t>From the personal to the professional sphere, and from the professional to the social sphere, many things influence the practising of social work. The notion that social work involves both art and science emerges from an awareness that social workers integrate the following into practice: </a:t>
            </a:r>
          </a:p>
          <a:p>
            <a:pPr>
              <a:spcAft>
                <a:spcPts val="600"/>
              </a:spcAft>
            </a:pPr>
            <a:r>
              <a:rPr lang="en-AU" sz="2400" dirty="0"/>
              <a:t>theories about people and their environments </a:t>
            </a:r>
          </a:p>
          <a:p>
            <a:pPr>
              <a:spcAft>
                <a:spcPts val="600"/>
              </a:spcAft>
            </a:pPr>
            <a:r>
              <a:rPr lang="en-AU" sz="2400" dirty="0"/>
              <a:t>evidence-based knowledge of particular populations and social problems or </a:t>
            </a:r>
            <a:r>
              <a:rPr lang="en-AU" sz="2400" b="1" dirty="0"/>
              <a:t>fields of practice</a:t>
            </a:r>
            <a:r>
              <a:rPr lang="en-AU" sz="2400" dirty="0"/>
              <a:t>, and the effectiveness of various resources and interventions in ameliorating these problems </a:t>
            </a:r>
          </a:p>
          <a:p>
            <a:pPr>
              <a:spcAft>
                <a:spcPts val="600"/>
              </a:spcAft>
            </a:pPr>
            <a:r>
              <a:rPr lang="en-AU" sz="2400" dirty="0"/>
              <a:t>themselves as agents of change. </a:t>
            </a:r>
          </a:p>
        </p:txBody>
      </p:sp>
    </p:spTree>
    <p:extLst>
      <p:ext uri="{BB962C8B-B14F-4D97-AF65-F5344CB8AC3E}">
        <p14:creationId xmlns:p14="http://schemas.microsoft.com/office/powerpoint/2010/main" val="4278180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Footer Placeholder 3"/>
          <p:cNvSpPr>
            <a:spLocks noGrp="1"/>
          </p:cNvSpPr>
          <p:nvPr>
            <p:ph type="ftr" sz="quarter" idx="11"/>
          </p:nvPr>
        </p:nvSpPr>
        <p:spPr>
          <a:xfrm>
            <a:off x="3124200" y="635635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sp>
        <p:nvSpPr>
          <p:cNvPr id="6" name="Title 1"/>
          <p:cNvSpPr>
            <a:spLocks noGrp="1"/>
          </p:cNvSpPr>
          <p:nvPr>
            <p:ph type="title"/>
          </p:nvPr>
        </p:nvSpPr>
        <p:spPr>
          <a:xfrm>
            <a:off x="179512" y="404664"/>
            <a:ext cx="8229600" cy="1080120"/>
          </a:xfrm>
        </p:spPr>
        <p:txBody>
          <a:bodyPr>
            <a:noAutofit/>
          </a:bodyPr>
          <a:lstStyle/>
          <a:p>
            <a:r>
              <a:rPr lang="en-AU" sz="3600" dirty="0"/>
              <a:t>The Art and Science of Social Work </a:t>
            </a:r>
          </a:p>
        </p:txBody>
      </p:sp>
      <p:sp>
        <p:nvSpPr>
          <p:cNvPr id="10" name="Content Placeholder 2"/>
          <p:cNvSpPr>
            <a:spLocks noGrp="1"/>
          </p:cNvSpPr>
          <p:nvPr>
            <p:ph idx="1"/>
          </p:nvPr>
        </p:nvSpPr>
        <p:spPr>
          <a:xfrm>
            <a:off x="539552" y="1700808"/>
            <a:ext cx="7427168" cy="4525963"/>
          </a:xfrm>
        </p:spPr>
        <p:txBody>
          <a:bodyPr>
            <a:normAutofit/>
          </a:bodyPr>
          <a:lstStyle/>
          <a:p>
            <a:pPr>
              <a:spcAft>
                <a:spcPts val="1000"/>
              </a:spcAft>
              <a:buFont typeface="Wingdings" pitchFamily="2" charset="2"/>
              <a:buChar char="§"/>
            </a:pPr>
            <a:r>
              <a:rPr lang="en-AU" sz="2800" dirty="0"/>
              <a:t>Understanding theory: thinking about practice-in-situation</a:t>
            </a:r>
          </a:p>
          <a:p>
            <a:pPr>
              <a:spcAft>
                <a:spcPts val="1000"/>
              </a:spcAft>
              <a:buFont typeface="Wingdings" pitchFamily="2" charset="2"/>
              <a:buChar char="§"/>
            </a:pPr>
            <a:r>
              <a:rPr lang="en-AU" sz="2800" dirty="0"/>
              <a:t>Reflective and reflexive practice: grounded in lived-experience</a:t>
            </a:r>
          </a:p>
          <a:p>
            <a:pPr>
              <a:spcAft>
                <a:spcPts val="1000"/>
              </a:spcAft>
              <a:buFont typeface="Wingdings" pitchFamily="2" charset="2"/>
              <a:buChar char="§"/>
            </a:pPr>
            <a:r>
              <a:rPr lang="en-AU" sz="2800" dirty="0"/>
              <a:t>Becoming more aware of the personal-self</a:t>
            </a:r>
          </a:p>
          <a:p>
            <a:pPr>
              <a:spcAft>
                <a:spcPts val="1000"/>
              </a:spcAft>
              <a:buFont typeface="Wingdings" pitchFamily="2" charset="2"/>
              <a:buChar char="§"/>
            </a:pPr>
            <a:r>
              <a:rPr lang="en-AU" sz="2800" dirty="0"/>
              <a:t>Developing the professional-self</a:t>
            </a:r>
          </a:p>
          <a:p>
            <a:pPr>
              <a:spcAft>
                <a:spcPts val="1000"/>
              </a:spcAft>
              <a:buFont typeface="Wingdings" pitchFamily="2" charset="2"/>
              <a:buChar char="§"/>
            </a:pPr>
            <a:r>
              <a:rPr lang="en-AU" sz="2800" dirty="0"/>
              <a:t>Finding your fields of practice</a:t>
            </a:r>
          </a:p>
          <a:p>
            <a:pPr>
              <a:spcAft>
                <a:spcPts val="1000"/>
              </a:spcAft>
              <a:buFont typeface="Wingdings" pitchFamily="2" charset="2"/>
              <a:buChar char="§"/>
            </a:pPr>
            <a:endParaRPr lang="en-AU" sz="2800" dirty="0"/>
          </a:p>
          <a:p>
            <a:pPr>
              <a:spcAft>
                <a:spcPts val="1000"/>
              </a:spcAft>
              <a:buFont typeface="Wingdings" pitchFamily="2" charset="2"/>
              <a:buChar char="§"/>
            </a:pPr>
            <a:endParaRPr lang="en-AU" sz="2800" dirty="0"/>
          </a:p>
          <a:p>
            <a:pPr>
              <a:spcAft>
                <a:spcPts val="1000"/>
              </a:spcAft>
              <a:buFont typeface="Wingdings" pitchFamily="2" charset="2"/>
              <a:buChar char="§"/>
            </a:pPr>
            <a:endParaRPr lang="en-AU" sz="2800" dirty="0"/>
          </a:p>
        </p:txBody>
      </p:sp>
    </p:spTree>
    <p:extLst>
      <p:ext uri="{BB962C8B-B14F-4D97-AF65-F5344CB8AC3E}">
        <p14:creationId xmlns:p14="http://schemas.microsoft.com/office/powerpoint/2010/main" val="38525159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Footer Placeholder 3"/>
          <p:cNvSpPr>
            <a:spLocks noGrp="1"/>
          </p:cNvSpPr>
          <p:nvPr>
            <p:ph type="ftr" sz="quarter" idx="11"/>
          </p:nvPr>
        </p:nvSpPr>
        <p:spPr>
          <a:xfrm>
            <a:off x="3124200" y="635635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sp>
        <p:nvSpPr>
          <p:cNvPr id="6" name="Title 1"/>
          <p:cNvSpPr>
            <a:spLocks noGrp="1"/>
          </p:cNvSpPr>
          <p:nvPr>
            <p:ph type="title"/>
          </p:nvPr>
        </p:nvSpPr>
        <p:spPr>
          <a:xfrm>
            <a:off x="323528" y="476672"/>
            <a:ext cx="8229600" cy="1080120"/>
          </a:xfrm>
        </p:spPr>
        <p:txBody>
          <a:bodyPr>
            <a:noAutofit/>
          </a:bodyPr>
          <a:lstStyle/>
          <a:p>
            <a:pPr>
              <a:spcAft>
                <a:spcPts val="1000"/>
              </a:spcAft>
            </a:pPr>
            <a:r>
              <a:rPr lang="en-AU" sz="3600" dirty="0"/>
              <a:t>Understanding theory: thinking about practice-in-situation</a:t>
            </a:r>
          </a:p>
        </p:txBody>
      </p:sp>
      <p:sp>
        <p:nvSpPr>
          <p:cNvPr id="10" name="Content Placeholder 2"/>
          <p:cNvSpPr>
            <a:spLocks noGrp="1"/>
          </p:cNvSpPr>
          <p:nvPr>
            <p:ph idx="1"/>
          </p:nvPr>
        </p:nvSpPr>
        <p:spPr>
          <a:xfrm>
            <a:off x="539552" y="1628800"/>
            <a:ext cx="7427168" cy="4525963"/>
          </a:xfrm>
        </p:spPr>
        <p:txBody>
          <a:bodyPr>
            <a:normAutofit lnSpcReduction="10000"/>
          </a:bodyPr>
          <a:lstStyle/>
          <a:p>
            <a:pPr>
              <a:spcAft>
                <a:spcPts val="600"/>
              </a:spcAft>
            </a:pPr>
            <a:r>
              <a:rPr lang="en-AU" sz="2400" dirty="0"/>
              <a:t>Practice theories are used to describe and explain the nature of people’s circumstances, and the nature of change. </a:t>
            </a:r>
          </a:p>
          <a:p>
            <a:pPr>
              <a:spcAft>
                <a:spcPts val="600"/>
              </a:spcAft>
            </a:pPr>
            <a:r>
              <a:rPr lang="en-AU" sz="2400" dirty="0"/>
              <a:t>The application of practice theory is also influenced by disciplinary beliefs and culture. </a:t>
            </a:r>
            <a:endParaRPr lang="en-US" sz="2400" dirty="0"/>
          </a:p>
          <a:p>
            <a:pPr>
              <a:spcAft>
                <a:spcPts val="600"/>
              </a:spcAft>
            </a:pPr>
            <a:r>
              <a:rPr lang="en-AU" sz="2400" dirty="0"/>
              <a:t>Most practice theories are derived from disciplines other than our own.</a:t>
            </a:r>
          </a:p>
          <a:p>
            <a:pPr>
              <a:spcAft>
                <a:spcPts val="600"/>
              </a:spcAft>
            </a:pPr>
            <a:r>
              <a:rPr lang="en-AU" sz="2400" dirty="0"/>
              <a:t>If social workers use the critical social work lenses in practices that support the betterment of their clients, then social work theory can be used to deepen our practice understanding and expertise. </a:t>
            </a:r>
            <a:endParaRPr lang="en-US" sz="2400" dirty="0"/>
          </a:p>
        </p:txBody>
      </p:sp>
    </p:spTree>
    <p:extLst>
      <p:ext uri="{BB962C8B-B14F-4D97-AF65-F5344CB8AC3E}">
        <p14:creationId xmlns:p14="http://schemas.microsoft.com/office/powerpoint/2010/main" val="4040416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Footer Placeholder 3"/>
          <p:cNvSpPr>
            <a:spLocks noGrp="1"/>
          </p:cNvSpPr>
          <p:nvPr>
            <p:ph type="ftr" sz="quarter" idx="11"/>
          </p:nvPr>
        </p:nvSpPr>
        <p:spPr>
          <a:xfrm>
            <a:off x="3124200" y="635635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sp>
        <p:nvSpPr>
          <p:cNvPr id="6" name="Title 1"/>
          <p:cNvSpPr>
            <a:spLocks noGrp="1"/>
          </p:cNvSpPr>
          <p:nvPr>
            <p:ph type="title"/>
          </p:nvPr>
        </p:nvSpPr>
        <p:spPr>
          <a:xfrm>
            <a:off x="107504" y="548680"/>
            <a:ext cx="8229600" cy="1080120"/>
          </a:xfrm>
        </p:spPr>
        <p:txBody>
          <a:bodyPr>
            <a:noAutofit/>
          </a:bodyPr>
          <a:lstStyle/>
          <a:p>
            <a:pPr>
              <a:spcAft>
                <a:spcPts val="1000"/>
              </a:spcAft>
            </a:pPr>
            <a:r>
              <a:rPr lang="en-AU" sz="3600" dirty="0"/>
              <a:t>Reflective and reflexive practice: </a:t>
            </a:r>
            <a:br>
              <a:rPr lang="en-AU" sz="3600" dirty="0"/>
            </a:br>
            <a:r>
              <a:rPr lang="en-AU" sz="3600" dirty="0"/>
              <a:t>grounded in lived-experience</a:t>
            </a:r>
          </a:p>
        </p:txBody>
      </p:sp>
      <p:sp>
        <p:nvSpPr>
          <p:cNvPr id="10" name="Content Placeholder 2"/>
          <p:cNvSpPr>
            <a:spLocks noGrp="1"/>
          </p:cNvSpPr>
          <p:nvPr>
            <p:ph idx="1"/>
          </p:nvPr>
        </p:nvSpPr>
        <p:spPr>
          <a:xfrm>
            <a:off x="539552" y="1772816"/>
            <a:ext cx="7427168" cy="4525963"/>
          </a:xfrm>
        </p:spPr>
        <p:txBody>
          <a:bodyPr>
            <a:normAutofit fontScale="92500"/>
          </a:bodyPr>
          <a:lstStyle/>
          <a:p>
            <a:pPr>
              <a:spcAft>
                <a:spcPts val="600"/>
              </a:spcAft>
            </a:pPr>
            <a:r>
              <a:rPr lang="en-AU" sz="2400" dirty="0"/>
              <a:t>A foundational belief of social work and social work education has been ‘expert’ knowledge and the existence of an objective professional knowledge base.</a:t>
            </a:r>
            <a:br>
              <a:rPr lang="en-AU" sz="2400" dirty="0"/>
            </a:br>
            <a:r>
              <a:rPr lang="en-AU" sz="2400" i="1" dirty="0"/>
              <a:t>Peter Leonard (1994) </a:t>
            </a:r>
          </a:p>
          <a:p>
            <a:pPr>
              <a:spcAft>
                <a:spcPts val="600"/>
              </a:spcAft>
            </a:pPr>
            <a:r>
              <a:rPr lang="en-AU" sz="2400" dirty="0"/>
              <a:t>Praxis is the process of ideologically strengthening our practice through critical reflection and reflexivity, challenging our values, ideology and beliefs, and creative rethinking of issues with a view to facilitating macro change. </a:t>
            </a:r>
          </a:p>
          <a:p>
            <a:pPr>
              <a:spcAft>
                <a:spcPts val="600"/>
              </a:spcAft>
            </a:pPr>
            <a:r>
              <a:rPr lang="en-AU" sz="2400" dirty="0"/>
              <a:t>Knowing what we bring into the practice arena, both from a personal and professional perspective, is an important step towards an understanding of how we act and respond as social workers. </a:t>
            </a:r>
            <a:endParaRPr lang="en-US" sz="2400" dirty="0"/>
          </a:p>
        </p:txBody>
      </p:sp>
    </p:spTree>
    <p:extLst>
      <p:ext uri="{BB962C8B-B14F-4D97-AF65-F5344CB8AC3E}">
        <p14:creationId xmlns:p14="http://schemas.microsoft.com/office/powerpoint/2010/main" val="3971170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Footer Placeholder 3"/>
          <p:cNvSpPr>
            <a:spLocks noGrp="1"/>
          </p:cNvSpPr>
          <p:nvPr>
            <p:ph type="ftr" sz="quarter" idx="11"/>
          </p:nvPr>
        </p:nvSpPr>
        <p:spPr>
          <a:xfrm>
            <a:off x="3124200" y="635635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sp>
        <p:nvSpPr>
          <p:cNvPr id="6" name="Title 1"/>
          <p:cNvSpPr>
            <a:spLocks noGrp="1"/>
          </p:cNvSpPr>
          <p:nvPr>
            <p:ph type="title"/>
          </p:nvPr>
        </p:nvSpPr>
        <p:spPr>
          <a:xfrm>
            <a:off x="107504" y="404664"/>
            <a:ext cx="8229600" cy="1080120"/>
          </a:xfrm>
        </p:spPr>
        <p:txBody>
          <a:bodyPr>
            <a:noAutofit/>
          </a:bodyPr>
          <a:lstStyle/>
          <a:p>
            <a:pPr>
              <a:spcAft>
                <a:spcPts val="1000"/>
              </a:spcAft>
            </a:pPr>
            <a:r>
              <a:rPr lang="en-AU" sz="3600" dirty="0"/>
              <a:t>Becoming more aware of the </a:t>
            </a:r>
            <a:br>
              <a:rPr lang="en-AU" sz="3600" dirty="0"/>
            </a:br>
            <a:r>
              <a:rPr lang="en-AU" sz="3600" dirty="0"/>
              <a:t>personal-self</a:t>
            </a:r>
          </a:p>
        </p:txBody>
      </p:sp>
      <p:sp>
        <p:nvSpPr>
          <p:cNvPr id="10" name="Content Placeholder 2"/>
          <p:cNvSpPr>
            <a:spLocks noGrp="1"/>
          </p:cNvSpPr>
          <p:nvPr>
            <p:ph idx="1"/>
          </p:nvPr>
        </p:nvSpPr>
        <p:spPr>
          <a:xfrm>
            <a:off x="539552" y="1484784"/>
            <a:ext cx="7427168" cy="5400600"/>
          </a:xfrm>
        </p:spPr>
        <p:txBody>
          <a:bodyPr>
            <a:normAutofit/>
          </a:bodyPr>
          <a:lstStyle/>
          <a:p>
            <a:pPr>
              <a:spcAft>
                <a:spcPts val="600"/>
              </a:spcAft>
            </a:pPr>
            <a:r>
              <a:rPr lang="en-AU" sz="2400" dirty="0"/>
              <a:t>In social work, change is brought about through relationships and dialogue, as well as by applying methods and techniques derived from particular theories of human experience and change. </a:t>
            </a:r>
            <a:br>
              <a:rPr lang="en-AU" sz="2400" dirty="0"/>
            </a:br>
            <a:r>
              <a:rPr lang="en-AU" sz="2400" i="1" dirty="0"/>
              <a:t>Harms (2007) </a:t>
            </a:r>
          </a:p>
          <a:p>
            <a:pPr>
              <a:spcAft>
                <a:spcPts val="600"/>
              </a:spcAft>
            </a:pPr>
            <a:r>
              <a:rPr lang="en-AU" sz="2400" dirty="0"/>
              <a:t>Social work practice, however, is likely to trigger personal issues for most workers at different stages of their careers, and these need to be attended to as a normal part of practice. </a:t>
            </a:r>
          </a:p>
          <a:p>
            <a:pPr>
              <a:spcAft>
                <a:spcPts val="600"/>
              </a:spcAft>
            </a:pPr>
            <a:r>
              <a:rPr lang="en-AU" sz="2400" dirty="0"/>
              <a:t>One way of working through personal and professional issues is by constructively using supervision. </a:t>
            </a:r>
            <a:endParaRPr lang="en-US" sz="2400" dirty="0"/>
          </a:p>
        </p:txBody>
      </p:sp>
    </p:spTree>
    <p:extLst>
      <p:ext uri="{BB962C8B-B14F-4D97-AF65-F5344CB8AC3E}">
        <p14:creationId xmlns:p14="http://schemas.microsoft.com/office/powerpoint/2010/main" val="176710306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D16302CCC91E243BE33DB2F9DF687D2" ma:contentTypeVersion="11" ma:contentTypeDescription="Create a new document." ma:contentTypeScope="" ma:versionID="252cbd1065027b9b060db5502c749b91">
  <xsd:schema xmlns:xsd="http://www.w3.org/2001/XMLSchema" xmlns:xs="http://www.w3.org/2001/XMLSchema" xmlns:p="http://schemas.microsoft.com/office/2006/metadata/properties" xmlns:ns2="2f2212b8-6b4f-4e6b-91c5-90027e597fca" xmlns:ns3="c315b7a6-2368-47ab-aff9-a44a7bce0b6d" targetNamespace="http://schemas.microsoft.com/office/2006/metadata/properties" ma:root="true" ma:fieldsID="95bbf6918404e08315938f98378d1820" ns2:_="" ns3:_="">
    <xsd:import namespace="2f2212b8-6b4f-4e6b-91c5-90027e597fca"/>
    <xsd:import namespace="c315b7a6-2368-47ab-aff9-a44a7bce0b6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2212b8-6b4f-4e6b-91c5-90027e597f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315b7a6-2368-47ab-aff9-a44a7bce0b6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a949eb6a-8ff0-411a-bb72-55606c783821}" ma:internalName="TaxCatchAll" ma:showField="CatchAllData" ma:web="c315b7a6-2368-47ab-aff9-a44a7bce0b6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315b7a6-2368-47ab-aff9-a44a7bce0b6d" xsi:nil="true"/>
    <lcf76f155ced4ddcb4097134ff3c332f xmlns="2f2212b8-6b4f-4e6b-91c5-90027e597fc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293E328-744E-4BDC-9A8E-3EFAEE22D6D9}"/>
</file>

<file path=customXml/itemProps2.xml><?xml version="1.0" encoding="utf-8"?>
<ds:datastoreItem xmlns:ds="http://schemas.openxmlformats.org/officeDocument/2006/customXml" ds:itemID="{7E380D4B-ABC3-4354-8C1F-2EC86B89E088}"/>
</file>

<file path=customXml/itemProps3.xml><?xml version="1.0" encoding="utf-8"?>
<ds:datastoreItem xmlns:ds="http://schemas.openxmlformats.org/officeDocument/2006/customXml" ds:itemID="{EF2D2345-43C5-4C3B-B520-69D15AD7BCDC}"/>
</file>

<file path=docProps/app.xml><?xml version="1.0" encoding="utf-8"?>
<Properties xmlns="http://schemas.openxmlformats.org/officeDocument/2006/extended-properties" xmlns:vt="http://schemas.openxmlformats.org/officeDocument/2006/docPropsVTypes">
  <TotalTime>938</TotalTime>
  <Words>907</Words>
  <Application>Microsoft Office PowerPoint</Application>
  <PresentationFormat>On-screen Show (4:3)</PresentationFormat>
  <Paragraphs>63</Paragraphs>
  <Slides>11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Times</vt:lpstr>
      <vt:lpstr>Times New Roman</vt:lpstr>
      <vt:lpstr>Wingdings</vt:lpstr>
      <vt:lpstr>1_Office Theme</vt:lpstr>
      <vt:lpstr>PowerPoint Presentation</vt:lpstr>
      <vt:lpstr>User Agreement</vt:lpstr>
      <vt:lpstr>The Art and Science of Social Work </vt:lpstr>
      <vt:lpstr>Key points</vt:lpstr>
      <vt:lpstr>Introduction</vt:lpstr>
      <vt:lpstr>The Art and Science of Social Work </vt:lpstr>
      <vt:lpstr>Understanding theory: thinking about practice-in-situation</vt:lpstr>
      <vt:lpstr>Reflective and reflexive practice:  grounded in lived-experience</vt:lpstr>
      <vt:lpstr>Becoming more aware of the  personal-self</vt:lpstr>
      <vt:lpstr>Developing the professional-self</vt:lpstr>
      <vt:lpstr>Finding your fields of practice</vt:lpstr>
    </vt:vector>
  </TitlesOfParts>
  <Company>Oxford University Press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Tiffany Bridger</dc:creator>
  <cp:lastModifiedBy>Helen Carter</cp:lastModifiedBy>
  <cp:revision>28</cp:revision>
  <dcterms:created xsi:type="dcterms:W3CDTF">2016-02-05T01:30:45Z</dcterms:created>
  <dcterms:modified xsi:type="dcterms:W3CDTF">2023-02-07T07:41:03Z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e5cb09a-2992-49d6-8ac9-5f63e7b1ad2f_Enabled">
    <vt:lpwstr>true</vt:lpwstr>
  </property>
  <property fmtid="{D5CDD505-2E9C-101B-9397-08002B2CF9AE}" pid="3" name="MSIP_Label_be5cb09a-2992-49d6-8ac9-5f63e7b1ad2f_SetDate">
    <vt:lpwstr>2023-02-07T06:28:07Z</vt:lpwstr>
  </property>
  <property fmtid="{D5CDD505-2E9C-101B-9397-08002B2CF9AE}" pid="4" name="MSIP_Label_be5cb09a-2992-49d6-8ac9-5f63e7b1ad2f_Method">
    <vt:lpwstr>Standard</vt:lpwstr>
  </property>
  <property fmtid="{D5CDD505-2E9C-101B-9397-08002B2CF9AE}" pid="5" name="MSIP_Label_be5cb09a-2992-49d6-8ac9-5f63e7b1ad2f_Name">
    <vt:lpwstr>Controlled</vt:lpwstr>
  </property>
  <property fmtid="{D5CDD505-2E9C-101B-9397-08002B2CF9AE}" pid="6" name="MSIP_Label_be5cb09a-2992-49d6-8ac9-5f63e7b1ad2f_SiteId">
    <vt:lpwstr>91761b62-4c45-43f5-9f0e-be8ad9b551ff</vt:lpwstr>
  </property>
  <property fmtid="{D5CDD505-2E9C-101B-9397-08002B2CF9AE}" pid="7" name="MSIP_Label_be5cb09a-2992-49d6-8ac9-5f63e7b1ad2f_ActionId">
    <vt:lpwstr>d7a16f79-225e-4dd8-9e05-dfe29f43f2a1</vt:lpwstr>
  </property>
  <property fmtid="{D5CDD505-2E9C-101B-9397-08002B2CF9AE}" pid="8" name="MSIP_Label_be5cb09a-2992-49d6-8ac9-5f63e7b1ad2f_ContentBits">
    <vt:lpwstr>0</vt:lpwstr>
  </property>
  <property fmtid="{D5CDD505-2E9C-101B-9397-08002B2CF9AE}" pid="9" name="ContentTypeId">
    <vt:lpwstr>0x0101007D16302CCC91E243BE33DB2F9DF687D2</vt:lpwstr>
  </property>
</Properties>
</file>