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9" r:id="rId2"/>
    <p:sldId id="271" r:id="rId3"/>
    <p:sldId id="272" r:id="rId4"/>
    <p:sldId id="273" r:id="rId5"/>
    <p:sldId id="274" r:id="rId6"/>
    <p:sldId id="275"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95432B-6CAE-4478-802C-16164513F216}" v="3" dt="2023-02-07T07:32:54.1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108" y="7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DB5D0-43D1-42AC-A756-66412123301C}" type="datetimeFigureOut">
              <a:rPr lang="en-US" smtClean="0"/>
              <a:t>2/7/2023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9F6571-EE01-44B8-998F-73834E4783E7}" type="slidenum">
              <a:rPr lang="en-US" smtClean="0"/>
              <a:t>‹#›</a:t>
            </a:fld>
            <a:endParaRPr lang="en-US"/>
          </a:p>
        </p:txBody>
      </p:sp>
    </p:spTree>
    <p:extLst>
      <p:ext uri="{BB962C8B-B14F-4D97-AF65-F5344CB8AC3E}">
        <p14:creationId xmlns:p14="http://schemas.microsoft.com/office/powerpoint/2010/main" val="710247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B39B79C5-AB7A-41CA-AAAB-410CEB966F0A}" type="slidenum">
              <a:rPr lang="en-AU" smtClean="0"/>
              <a:pPr/>
              <a:t>2</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F3B966E3-6069-4A4D-9A09-630E678459E7}"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972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D3A5E7D0-8FF0-4A5A-8CCE-53CA249F4DFC}"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8534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A0DAEC25-E8BB-4170-88EA-0256C3395A44}"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4522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Text Placeholder 2"/>
          <p:cNvSpPr>
            <a:spLocks noGrp="1"/>
          </p:cNvSpPr>
          <p:nvPr>
            <p:ph type="body"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p:txBody>
          <a:bodyPr/>
          <a:lstStyle/>
          <a:p>
            <a:fld id="{D356EC1B-CECB-4FF0-B389-686D270361E8}" type="datetime1">
              <a:rPr lang="en-AU" smtClean="0">
                <a:solidFill>
                  <a:prstClr val="black">
                    <a:tint val="75000"/>
                  </a:prstClr>
                </a:solidFill>
              </a:rPr>
              <a:t>7/02/2023</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B99EB27-4C46-4779-BA72-15341A6CAC9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191828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92F440F-D14F-4145-BB43-2355C1399B35}"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8193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788AEBD6-3999-46D4-9E98-823A6D576245}"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7455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522B299D-720C-4389-88F4-6685B38EB409}"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9602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BC1DE9D6-B3E1-42D2-9E7C-B287EE34D029}" type="datetime1">
              <a:rPr lang="en-AU" smtClean="0">
                <a:solidFill>
                  <a:prstClr val="black">
                    <a:tint val="75000"/>
                  </a:prstClr>
                </a:solidFill>
              </a:rPr>
              <a:t>7/02/2023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9" name="Slide Number Placeholder 8"/>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1674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B06F8947-132C-4B35-95AF-CDC845C434FC}" type="datetime1">
              <a:rPr lang="en-AU" smtClean="0">
                <a:solidFill>
                  <a:prstClr val="black">
                    <a:tint val="75000"/>
                  </a:prstClr>
                </a:solidFill>
              </a:rPr>
              <a:t>7/02/2023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5" name="Slide Number Placeholder 4"/>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857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4D0058-777F-4434-9509-43151FE0FF1D}" type="datetime1">
              <a:rPr lang="en-AU" smtClean="0">
                <a:solidFill>
                  <a:prstClr val="black">
                    <a:tint val="75000"/>
                  </a:prstClr>
                </a:solidFill>
              </a:rPr>
              <a:t>7/02/2023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4" name="Slide Number Placeholder 3"/>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620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8D654A77-0222-48EB-B3DB-044B4493A460}"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7270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9FAF730-503E-4010-9087-468810CD10E6}" type="datetime1">
              <a:rPr lang="en-AU" smtClean="0">
                <a:solidFill>
                  <a:prstClr val="black">
                    <a:tint val="75000"/>
                  </a:prstClr>
                </a:solidFill>
              </a:rPr>
              <a:t>7/02/2023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Prepared by AUTHOR NAME. Copyright protected. Contact Oxford University Press.</a:t>
            </a:r>
          </a:p>
        </p:txBody>
      </p:sp>
      <p:sp>
        <p:nvSpPr>
          <p:cNvPr id="7" name="Slide Number Placeholder 6"/>
          <p:cNvSpPr>
            <a:spLocks noGrp="1"/>
          </p:cNvSpPr>
          <p:nvPr>
            <p:ph type="sldNum" sz="quarter" idx="12"/>
          </p:nvPr>
        </p:nvSpPr>
        <p:spPr/>
        <p:txBody>
          <a:bodyPr/>
          <a:lstStyle/>
          <a:p>
            <a:fld id="{523E67C7-E641-AE4E-8297-F11A6E3022D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1460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548B68D-34F0-4CC3-A73C-046539B18D58}" type="datetime1">
              <a:rPr lang="en-AU" smtClean="0">
                <a:solidFill>
                  <a:prstClr val="black">
                    <a:tint val="75000"/>
                  </a:prstClr>
                </a:solidFill>
              </a:rPr>
              <a:t>7/02/2023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r>
              <a:rPr lang="en-US">
                <a:solidFill>
                  <a:prstClr val="black">
                    <a:tint val="75000"/>
                  </a:prstClr>
                </a:solidFill>
              </a:rPr>
              <a:t>Prepared by AUTHOR NAME. Copyright protected. Contact Oxford University Press.</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23E67C7-E641-AE4E-8297-F11A6E3022D9}"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521834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476672"/>
            <a:ext cx="4256667" cy="5567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5149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782960"/>
          </a:xfrm>
        </p:spPr>
        <p:txBody>
          <a:bodyPr/>
          <a:lstStyle/>
          <a:p>
            <a:r>
              <a:rPr lang="en-AU" dirty="0">
                <a:solidFill>
                  <a:srgbClr val="C00000"/>
                </a:solidFill>
              </a:rPr>
              <a:t>User Agreement</a:t>
            </a:r>
          </a:p>
        </p:txBody>
      </p:sp>
      <p:sp>
        <p:nvSpPr>
          <p:cNvPr id="3" name="Text Placeholder 2"/>
          <p:cNvSpPr>
            <a:spLocks noGrp="1"/>
          </p:cNvSpPr>
          <p:nvPr>
            <p:ph type="body" idx="1"/>
          </p:nvPr>
        </p:nvSpPr>
        <p:spPr>
          <a:xfrm>
            <a:off x="457200" y="1700808"/>
            <a:ext cx="8229600" cy="4425355"/>
          </a:xfrm>
        </p:spPr>
        <p:txBody>
          <a:bodyPr>
            <a:normAutofit fontScale="55000" lnSpcReduction="20000"/>
          </a:bodyPr>
          <a:lstStyle/>
          <a:p>
            <a:pPr algn="ctr">
              <a:lnSpc>
                <a:spcPct val="80000"/>
              </a:lnSpc>
              <a:buNone/>
              <a:defRPr/>
            </a:pPr>
            <a:endParaRPr lang="en-AU" sz="3600" dirty="0">
              <a:latin typeface="Times" pitchFamily="18" charset="0"/>
            </a:endParaRPr>
          </a:p>
          <a:p>
            <a:pPr algn="ctr">
              <a:lnSpc>
                <a:spcPct val="80000"/>
              </a:lnSpc>
              <a:buNone/>
              <a:defRPr/>
            </a:pPr>
            <a:r>
              <a:rPr lang="en-AU" sz="3600" dirty="0">
                <a:latin typeface="Times" pitchFamily="18" charset="0"/>
              </a:rPr>
              <a:t>Oxford University Press </a:t>
            </a:r>
          </a:p>
          <a:p>
            <a:pPr algn="ctr">
              <a:lnSpc>
                <a:spcPct val="80000"/>
              </a:lnSpc>
              <a:buNone/>
              <a:defRPr/>
            </a:pPr>
            <a:r>
              <a:rPr lang="en-AU" dirty="0">
                <a:latin typeface="Times" pitchFamily="18" charset="0"/>
              </a:rPr>
              <a:t>Teaching Resources </a:t>
            </a:r>
          </a:p>
          <a:p>
            <a:pPr>
              <a:lnSpc>
                <a:spcPct val="80000"/>
              </a:lnSpc>
              <a:defRPr/>
            </a:pPr>
            <a:endParaRPr lang="en-AU" b="1" dirty="0"/>
          </a:p>
          <a:p>
            <a:pPr>
              <a:lnSpc>
                <a:spcPct val="80000"/>
              </a:lnSpc>
              <a:defRPr/>
            </a:pPr>
            <a:endParaRPr lang="en-AU" b="1" dirty="0"/>
          </a:p>
          <a:p>
            <a:pPr algn="ctr">
              <a:lnSpc>
                <a:spcPct val="120000"/>
              </a:lnSpc>
              <a:buNone/>
              <a:defRPr/>
            </a:pPr>
            <a:r>
              <a:rPr lang="en-AU" sz="2900" dirty="0">
                <a:latin typeface="Times" pitchFamily="18" charset="0"/>
              </a:rPr>
              <a:t>PowerPoint slides to accompany</a:t>
            </a:r>
            <a:r>
              <a:rPr lang="en-AU" sz="2900" dirty="0">
                <a:latin typeface="Times New Roman" panose="02020603050405020304" pitchFamily="18" charset="0"/>
                <a:cs typeface="Times New Roman" panose="02020603050405020304" pitchFamily="18" charset="0"/>
              </a:rPr>
              <a:t> </a:t>
            </a:r>
            <a:r>
              <a:rPr lang="en-AU" sz="2900" i="1" dirty="0">
                <a:latin typeface="Times New Roman" panose="02020603050405020304" pitchFamily="18" charset="0"/>
                <a:cs typeface="Times New Roman" panose="02020603050405020304" pitchFamily="18" charset="0"/>
              </a:rPr>
              <a:t>Social Work: Contexts and Practice, 4</a:t>
            </a:r>
            <a:r>
              <a:rPr lang="en-AU" sz="2900" i="1" baseline="30000" dirty="0">
                <a:latin typeface="Times New Roman" panose="02020603050405020304" pitchFamily="18" charset="0"/>
                <a:cs typeface="Times New Roman" panose="02020603050405020304" pitchFamily="18" charset="0"/>
              </a:rPr>
              <a:t>th</a:t>
            </a:r>
            <a:r>
              <a:rPr lang="en-AU" sz="2900" i="1" dirty="0">
                <a:latin typeface="Times New Roman" panose="02020603050405020304" pitchFamily="18" charset="0"/>
                <a:cs typeface="Times New Roman" panose="02020603050405020304" pitchFamily="18" charset="0"/>
              </a:rPr>
              <a:t> edition </a:t>
            </a:r>
          </a:p>
          <a:p>
            <a:pPr algn="ctr">
              <a:lnSpc>
                <a:spcPct val="120000"/>
              </a:lnSpc>
              <a:buNone/>
              <a:defRPr/>
            </a:pPr>
            <a:r>
              <a:rPr lang="en-AU" sz="2900" dirty="0">
                <a:latin typeface="Times" pitchFamily="18" charset="0"/>
              </a:rPr>
              <a:t>by Marie Connolly, Louise Harms and Jane Maidment.</a:t>
            </a:r>
            <a:endParaRPr lang="en-AU" sz="2900" i="1" dirty="0">
              <a:latin typeface="Times" pitchFamily="18" charset="0"/>
            </a:endParaRPr>
          </a:p>
          <a:p>
            <a:pPr>
              <a:lnSpc>
                <a:spcPct val="120000"/>
              </a:lnSpc>
              <a:defRPr/>
            </a:pPr>
            <a:endParaRPr lang="en-US" sz="2900" dirty="0">
              <a:latin typeface="Times" pitchFamily="18" charset="0"/>
            </a:endParaRPr>
          </a:p>
          <a:p>
            <a:pPr>
              <a:lnSpc>
                <a:spcPct val="120000"/>
              </a:lnSpc>
              <a:defRPr/>
            </a:pPr>
            <a:endParaRPr lang="en-US" sz="2900" dirty="0">
              <a:latin typeface="Times" pitchFamily="18" charset="0"/>
            </a:endParaRPr>
          </a:p>
          <a:p>
            <a:pPr algn="just">
              <a:lnSpc>
                <a:spcPct val="120000"/>
              </a:lnSpc>
              <a:buNone/>
              <a:defRPr/>
            </a:pPr>
            <a:r>
              <a:rPr lang="en-US" sz="2900" dirty="0">
                <a:latin typeface="Times" pitchFamily="18" charset="0"/>
              </a:rPr>
              <a:t>	These slides include the main headings from </a:t>
            </a:r>
            <a:r>
              <a:rPr lang="en-AU" sz="2900" i="1" dirty="0">
                <a:latin typeface="Times New Roman" panose="02020603050405020304" pitchFamily="18" charset="0"/>
                <a:cs typeface="Times New Roman" panose="02020603050405020304" pitchFamily="18" charset="0"/>
              </a:rPr>
              <a:t>Social Work: Contexts and Practice, 4</a:t>
            </a:r>
            <a:r>
              <a:rPr lang="en-AU" sz="2900" i="1" baseline="30000" dirty="0">
                <a:latin typeface="Times New Roman" panose="02020603050405020304" pitchFamily="18" charset="0"/>
                <a:cs typeface="Times New Roman" panose="02020603050405020304" pitchFamily="18" charset="0"/>
              </a:rPr>
              <a:t>th</a:t>
            </a:r>
            <a:r>
              <a:rPr lang="en-AU" sz="2900" i="1" dirty="0">
                <a:latin typeface="Times New Roman" panose="02020603050405020304" pitchFamily="18" charset="0"/>
                <a:cs typeface="Times New Roman" panose="02020603050405020304" pitchFamily="18" charset="0"/>
              </a:rPr>
              <a:t> edition </a:t>
            </a:r>
            <a:r>
              <a:rPr lang="en-US" sz="2900" dirty="0">
                <a:latin typeface="Times" pitchFamily="18" charset="0"/>
              </a:rPr>
              <a:t>and are made available for teaching use only to those using the book as a text in their courses. </a:t>
            </a:r>
            <a:r>
              <a:rPr lang="en-AU" sz="2900" dirty="0">
                <a:latin typeface="Times" pitchFamily="18" charset="0"/>
              </a:rPr>
              <a:t>Users are free to copy and modify the material as needed for teaching purposes (e.g. incorporating them into lecture notes/slides or student handouts), provided that the authors are acknowledged. The slides can be placed on university-controlled units or subject-related websites (that are password protected), as long as these are restricted to student use and not accessible to the public at large. Permission from the publisher should be sought to use the slides in any other manner.</a:t>
            </a:r>
          </a:p>
          <a:p>
            <a:endParaRPr lang="en-AU" dirty="0"/>
          </a:p>
        </p:txBody>
      </p:sp>
      <p:sp>
        <p:nvSpPr>
          <p:cNvPr id="4" name="Footer Placeholder 3"/>
          <p:cNvSpPr>
            <a:spLocks noGrp="1"/>
          </p:cNvSpPr>
          <p:nvPr>
            <p:ph type="ftr" sz="quarter" idx="11"/>
          </p:nvPr>
        </p:nvSpPr>
        <p:spPr>
          <a:xfrm>
            <a:off x="2987824" y="630932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Tree>
    <p:extLst>
      <p:ext uri="{BB962C8B-B14F-4D97-AF65-F5344CB8AC3E}">
        <p14:creationId xmlns:p14="http://schemas.microsoft.com/office/powerpoint/2010/main" val="2921302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668960" y="2924944"/>
            <a:ext cx="3538736" cy="820688"/>
          </a:xfrm>
        </p:spPr>
        <p:txBody>
          <a:bodyPr/>
          <a:lstStyle/>
          <a:p>
            <a:pPr marL="0" indent="0" algn="ctr">
              <a:buNone/>
            </a:pPr>
            <a:r>
              <a:rPr lang="en-AU" dirty="0"/>
              <a:t>Chapter 13</a:t>
            </a:r>
          </a:p>
          <a:p>
            <a:pPr marL="0" indent="0">
              <a:buNone/>
            </a:pPr>
            <a:endParaRPr lang="en-US" dirty="0"/>
          </a:p>
        </p:txBody>
      </p:sp>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sp>
        <p:nvSpPr>
          <p:cNvPr id="6" name="Title 1"/>
          <p:cNvSpPr>
            <a:spLocks noGrp="1"/>
          </p:cNvSpPr>
          <p:nvPr>
            <p:ph type="title"/>
          </p:nvPr>
        </p:nvSpPr>
        <p:spPr>
          <a:xfrm>
            <a:off x="395536" y="3356992"/>
            <a:ext cx="8229600" cy="1791072"/>
          </a:xfrm>
        </p:spPr>
        <p:txBody>
          <a:bodyPr>
            <a:noAutofit/>
          </a:bodyPr>
          <a:lstStyle/>
          <a:p>
            <a:r>
              <a:rPr lang="en-AU" sz="3200" dirty="0"/>
              <a:t>Working with Older People</a:t>
            </a:r>
            <a:endParaRPr lang="en-AU" sz="3400" dirty="0"/>
          </a:p>
        </p:txBody>
      </p:sp>
      <p:sp>
        <p:nvSpPr>
          <p:cNvPr id="8" name="Title 1"/>
          <p:cNvSpPr txBox="1">
            <a:spLocks/>
          </p:cNvSpPr>
          <p:nvPr/>
        </p:nvSpPr>
        <p:spPr>
          <a:xfrm>
            <a:off x="467544" y="476672"/>
            <a:ext cx="8136904" cy="179107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AU" sz="3600" dirty="0">
                <a:solidFill>
                  <a:srgbClr val="FF6600"/>
                </a:solidFill>
              </a:rPr>
              <a:t>PART 2	FIELDS OF PRACTICE</a:t>
            </a:r>
          </a:p>
        </p:txBody>
      </p:sp>
    </p:spTree>
    <p:extLst>
      <p:ext uri="{BB962C8B-B14F-4D97-AF65-F5344CB8AC3E}">
        <p14:creationId xmlns:p14="http://schemas.microsoft.com/office/powerpoint/2010/main" val="4133525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pic>
        <p:nvPicPr>
          <p:cNvPr id="10" name="Picture 9" descr="A picture containing text, iPod, electronics&#10;&#10;Description automatically generated">
            <a:extLst>
              <a:ext uri="{FF2B5EF4-FFF2-40B4-BE49-F238E27FC236}">
                <a16:creationId xmlns:a16="http://schemas.microsoft.com/office/drawing/2014/main" id="{07E5A733-8C48-F464-09C6-09D8A5DA5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03465"/>
            <a:ext cx="9144000" cy="5451069"/>
          </a:xfrm>
          <a:prstGeom prst="rect">
            <a:avLst/>
          </a:prstGeom>
        </p:spPr>
      </p:pic>
    </p:spTree>
    <p:extLst>
      <p:ext uri="{BB962C8B-B14F-4D97-AF65-F5344CB8AC3E}">
        <p14:creationId xmlns:p14="http://schemas.microsoft.com/office/powerpoint/2010/main" val="1612593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pic>
        <p:nvPicPr>
          <p:cNvPr id="9" name="Picture 8" descr="Graphical user interface&#10;&#10;Description automatically generated with medium confidence">
            <a:extLst>
              <a:ext uri="{FF2B5EF4-FFF2-40B4-BE49-F238E27FC236}">
                <a16:creationId xmlns:a16="http://schemas.microsoft.com/office/drawing/2014/main" id="{B63F8888-9C25-1AE8-5A6E-F1B0EA1065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455" y="0"/>
            <a:ext cx="6507090" cy="6858000"/>
          </a:xfrm>
          <a:prstGeom prst="rect">
            <a:avLst/>
          </a:prstGeom>
        </p:spPr>
      </p:pic>
    </p:spTree>
    <p:extLst>
      <p:ext uri="{BB962C8B-B14F-4D97-AF65-F5344CB8AC3E}">
        <p14:creationId xmlns:p14="http://schemas.microsoft.com/office/powerpoint/2010/main" val="1538250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1"/>
          </p:nvPr>
        </p:nvSpPr>
        <p:spPr>
          <a:xfrm>
            <a:off x="3124200" y="6356350"/>
            <a:ext cx="3608040" cy="365125"/>
          </a:xfrm>
        </p:spPr>
        <p:txBody>
          <a:bodyPr/>
          <a:lstStyle/>
          <a:p>
            <a:r>
              <a:rPr lang="en-US" dirty="0">
                <a:solidFill>
                  <a:prstClr val="black">
                    <a:tint val="75000"/>
                  </a:prstClr>
                </a:solidFill>
              </a:rPr>
              <a:t>Copyright protected. Contact Oxford University Press.</a:t>
            </a:r>
            <a:endParaRPr lang="en-AU" dirty="0">
              <a:solidFill>
                <a:prstClr val="black">
                  <a:tint val="75000"/>
                </a:prstClr>
              </a:solidFill>
            </a:endParaRPr>
          </a:p>
        </p:txBody>
      </p:sp>
      <p:pic>
        <p:nvPicPr>
          <p:cNvPr id="9" name="Picture 8" descr="Graphical user interface, text, application&#10;&#10;Description automatically generated">
            <a:extLst>
              <a:ext uri="{FF2B5EF4-FFF2-40B4-BE49-F238E27FC236}">
                <a16:creationId xmlns:a16="http://schemas.microsoft.com/office/drawing/2014/main" id="{21BA3097-046F-29B1-0811-A1753304CB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925" y="0"/>
            <a:ext cx="6620150" cy="6858000"/>
          </a:xfrm>
          <a:prstGeom prst="rect">
            <a:avLst/>
          </a:prstGeom>
        </p:spPr>
      </p:pic>
    </p:spTree>
    <p:extLst>
      <p:ext uri="{BB962C8B-B14F-4D97-AF65-F5344CB8AC3E}">
        <p14:creationId xmlns:p14="http://schemas.microsoft.com/office/powerpoint/2010/main" val="130677585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16302CCC91E243BE33DB2F9DF687D2" ma:contentTypeVersion="11" ma:contentTypeDescription="Create a new document." ma:contentTypeScope="" ma:versionID="252cbd1065027b9b060db5502c749b91">
  <xsd:schema xmlns:xsd="http://www.w3.org/2001/XMLSchema" xmlns:xs="http://www.w3.org/2001/XMLSchema" xmlns:p="http://schemas.microsoft.com/office/2006/metadata/properties" xmlns:ns2="2f2212b8-6b4f-4e6b-91c5-90027e597fca" xmlns:ns3="c315b7a6-2368-47ab-aff9-a44a7bce0b6d" targetNamespace="http://schemas.microsoft.com/office/2006/metadata/properties" ma:root="true" ma:fieldsID="95bbf6918404e08315938f98378d1820" ns2:_="" ns3:_="">
    <xsd:import namespace="2f2212b8-6b4f-4e6b-91c5-90027e597fca"/>
    <xsd:import namespace="c315b7a6-2368-47ab-aff9-a44a7bce0b6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212b8-6b4f-4e6b-91c5-90027e597f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15b7a6-2368-47ab-aff9-a44a7bce0b6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949eb6a-8ff0-411a-bb72-55606c783821}" ma:internalName="TaxCatchAll" ma:showField="CatchAllData" ma:web="c315b7a6-2368-47ab-aff9-a44a7bce0b6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315b7a6-2368-47ab-aff9-a44a7bce0b6d" xsi:nil="true"/>
    <lcf76f155ced4ddcb4097134ff3c332f xmlns="2f2212b8-6b4f-4e6b-91c5-90027e597fc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2AB5E39-4208-4206-8FAF-A98DBF0B2A50}"/>
</file>

<file path=customXml/itemProps2.xml><?xml version="1.0" encoding="utf-8"?>
<ds:datastoreItem xmlns:ds="http://schemas.openxmlformats.org/officeDocument/2006/customXml" ds:itemID="{6BE8C910-070B-4101-A535-62ED7DB4C65B}"/>
</file>

<file path=customXml/itemProps3.xml><?xml version="1.0" encoding="utf-8"?>
<ds:datastoreItem xmlns:ds="http://schemas.openxmlformats.org/officeDocument/2006/customXml" ds:itemID="{BEB08ED9-C09C-4FE2-90FE-5C2A88F7DE76}"/>
</file>

<file path=docProps/app.xml><?xml version="1.0" encoding="utf-8"?>
<Properties xmlns="http://schemas.openxmlformats.org/officeDocument/2006/extended-properties" xmlns:vt="http://schemas.openxmlformats.org/officeDocument/2006/docPropsVTypes">
  <TotalTime>1732</TotalTime>
  <Words>216</Words>
  <Application>Microsoft Office PowerPoint</Application>
  <PresentationFormat>On-screen Show (4:3)</PresentationFormat>
  <Paragraphs>21</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Times</vt:lpstr>
      <vt:lpstr>Times New Roman</vt:lpstr>
      <vt:lpstr>1_Office Theme</vt:lpstr>
      <vt:lpstr>PowerPoint Presentation</vt:lpstr>
      <vt:lpstr>User Agreement</vt:lpstr>
      <vt:lpstr>Working with Older People</vt:lpstr>
      <vt:lpstr>PowerPoint Presentation</vt:lpstr>
      <vt:lpstr>PowerPoint Presentation</vt:lpstr>
      <vt:lpstr>PowerPoint Presentation</vt:lpstr>
    </vt:vector>
  </TitlesOfParts>
  <Company>Oxford University Press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Tiffany Bridger</dc:creator>
  <cp:lastModifiedBy>Helen Carter</cp:lastModifiedBy>
  <cp:revision>61</cp:revision>
  <dcterms:created xsi:type="dcterms:W3CDTF">2016-02-05T01:30:45Z</dcterms:created>
  <dcterms:modified xsi:type="dcterms:W3CDTF">2023-02-07T07:43:55Z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e5cb09a-2992-49d6-8ac9-5f63e7b1ad2f_Enabled">
    <vt:lpwstr>true</vt:lpwstr>
  </property>
  <property fmtid="{D5CDD505-2E9C-101B-9397-08002B2CF9AE}" pid="3" name="MSIP_Label_be5cb09a-2992-49d6-8ac9-5f63e7b1ad2f_SetDate">
    <vt:lpwstr>2023-02-07T06:35:51Z</vt:lpwstr>
  </property>
  <property fmtid="{D5CDD505-2E9C-101B-9397-08002B2CF9AE}" pid="4" name="MSIP_Label_be5cb09a-2992-49d6-8ac9-5f63e7b1ad2f_Method">
    <vt:lpwstr>Standard</vt:lpwstr>
  </property>
  <property fmtid="{D5CDD505-2E9C-101B-9397-08002B2CF9AE}" pid="5" name="MSIP_Label_be5cb09a-2992-49d6-8ac9-5f63e7b1ad2f_Name">
    <vt:lpwstr>Controlled</vt:lpwstr>
  </property>
  <property fmtid="{D5CDD505-2E9C-101B-9397-08002B2CF9AE}" pid="6" name="MSIP_Label_be5cb09a-2992-49d6-8ac9-5f63e7b1ad2f_SiteId">
    <vt:lpwstr>91761b62-4c45-43f5-9f0e-be8ad9b551ff</vt:lpwstr>
  </property>
  <property fmtid="{D5CDD505-2E9C-101B-9397-08002B2CF9AE}" pid="7" name="MSIP_Label_be5cb09a-2992-49d6-8ac9-5f63e7b1ad2f_ActionId">
    <vt:lpwstr>98a30e6b-c19f-4a78-8171-a5294d95a09f</vt:lpwstr>
  </property>
  <property fmtid="{D5CDD505-2E9C-101B-9397-08002B2CF9AE}" pid="8" name="MSIP_Label_be5cb09a-2992-49d6-8ac9-5f63e7b1ad2f_ContentBits">
    <vt:lpwstr>0</vt:lpwstr>
  </property>
  <property fmtid="{D5CDD505-2E9C-101B-9397-08002B2CF9AE}" pid="9" name="ContentTypeId">
    <vt:lpwstr>0x0101007D16302CCC91E243BE33DB2F9DF687D2</vt:lpwstr>
  </property>
</Properties>
</file>