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51"/>
  </p:notesMasterIdLst>
  <p:handoutMasterIdLst>
    <p:handoutMasterId r:id="rId52"/>
  </p:handoutMasterIdLst>
  <p:sldIdLst>
    <p:sldId id="1057" r:id="rId6"/>
    <p:sldId id="270" r:id="rId7"/>
    <p:sldId id="296" r:id="rId8"/>
    <p:sldId id="274" r:id="rId9"/>
    <p:sldId id="259" r:id="rId10"/>
    <p:sldId id="263" r:id="rId11"/>
    <p:sldId id="264" r:id="rId12"/>
    <p:sldId id="297" r:id="rId13"/>
    <p:sldId id="298" r:id="rId14"/>
    <p:sldId id="262" r:id="rId15"/>
    <p:sldId id="266" r:id="rId16"/>
    <p:sldId id="289" r:id="rId17"/>
    <p:sldId id="299" r:id="rId18"/>
    <p:sldId id="260" r:id="rId19"/>
    <p:sldId id="1056" r:id="rId20"/>
    <p:sldId id="1058" r:id="rId21"/>
    <p:sldId id="290" r:id="rId22"/>
    <p:sldId id="300" r:id="rId23"/>
    <p:sldId id="1059" r:id="rId24"/>
    <p:sldId id="301" r:id="rId25"/>
    <p:sldId id="284" r:id="rId26"/>
    <p:sldId id="265" r:id="rId27"/>
    <p:sldId id="294" r:id="rId28"/>
    <p:sldId id="291" r:id="rId29"/>
    <p:sldId id="272" r:id="rId30"/>
    <p:sldId id="302" r:id="rId31"/>
    <p:sldId id="1060" r:id="rId32"/>
    <p:sldId id="273" r:id="rId33"/>
    <p:sldId id="307" r:id="rId34"/>
    <p:sldId id="275" r:id="rId35"/>
    <p:sldId id="285" r:id="rId36"/>
    <p:sldId id="303" r:id="rId37"/>
    <p:sldId id="267" r:id="rId38"/>
    <p:sldId id="308" r:id="rId39"/>
    <p:sldId id="276" r:id="rId40"/>
    <p:sldId id="277" r:id="rId41"/>
    <p:sldId id="304" r:id="rId42"/>
    <p:sldId id="286" r:id="rId43"/>
    <p:sldId id="268" r:id="rId44"/>
    <p:sldId id="292" r:id="rId45"/>
    <p:sldId id="305" r:id="rId46"/>
    <p:sldId id="287" r:id="rId47"/>
    <p:sldId id="279" r:id="rId48"/>
    <p:sldId id="293"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76265-85B1-4677-AFDA-33B7810299C3}" v="358" dt="2023-06-29T17:16:31.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71" autoAdjust="0"/>
    <p:restoredTop sz="94602" autoAdjust="0"/>
  </p:normalViewPr>
  <p:slideViewPr>
    <p:cSldViewPr snapToGrid="0" snapToObjects="1">
      <p:cViewPr varScale="1">
        <p:scale>
          <a:sx n="32" d="100"/>
          <a:sy n="32" d="100"/>
        </p:scale>
        <p:origin x="40" y="7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Mentuck" userId="c82bf962-39e1-420e-a075-73cf57451b9e" providerId="ADAL" clId="{48515AD2-9FFF-47C4-A1AE-8F9FB21F122C}"/>
    <pc:docChg chg="undo custSel modSld sldOrd">
      <pc:chgData name="Megan Mentuck" userId="c82bf962-39e1-420e-a075-73cf57451b9e" providerId="ADAL" clId="{48515AD2-9FFF-47C4-A1AE-8F9FB21F122C}" dt="2023-03-23T20:58:52.361" v="51"/>
      <pc:docMkLst>
        <pc:docMk/>
      </pc:docMkLst>
      <pc:sldChg chg="ord">
        <pc:chgData name="Megan Mentuck" userId="c82bf962-39e1-420e-a075-73cf57451b9e" providerId="ADAL" clId="{48515AD2-9FFF-47C4-A1AE-8F9FB21F122C}" dt="2023-03-23T20:58:52.361" v="51"/>
        <pc:sldMkLst>
          <pc:docMk/>
          <pc:sldMk cId="924073979" sldId="267"/>
        </pc:sldMkLst>
      </pc:sldChg>
      <pc:sldChg chg="addSp modSp mod">
        <pc:chgData name="Megan Mentuck" userId="c82bf962-39e1-420e-a075-73cf57451b9e" providerId="ADAL" clId="{48515AD2-9FFF-47C4-A1AE-8F9FB21F122C}" dt="2023-03-23T20:53:33.495" v="49" actId="14100"/>
        <pc:sldMkLst>
          <pc:docMk/>
          <pc:sldMk cId="244307602" sldId="298"/>
        </pc:sldMkLst>
        <pc:spChg chg="add mod">
          <ac:chgData name="Megan Mentuck" userId="c82bf962-39e1-420e-a075-73cf57451b9e" providerId="ADAL" clId="{48515AD2-9FFF-47C4-A1AE-8F9FB21F122C}" dt="2023-03-23T20:53:33.495" v="49" actId="14100"/>
          <ac:spMkLst>
            <pc:docMk/>
            <pc:sldMk cId="244307602" sldId="298"/>
            <ac:spMk id="4" creationId="{4D487905-928A-8257-8E36-A76E81CAA7DD}"/>
          </ac:spMkLst>
        </pc:spChg>
        <pc:picChg chg="mod">
          <ac:chgData name="Megan Mentuck" userId="c82bf962-39e1-420e-a075-73cf57451b9e" providerId="ADAL" clId="{48515AD2-9FFF-47C4-A1AE-8F9FB21F122C}" dt="2023-03-23T20:52:53.810" v="31" actId="1076"/>
          <ac:picMkLst>
            <pc:docMk/>
            <pc:sldMk cId="244307602" sldId="298"/>
            <ac:picMk id="7" creationId="{ACA08DE6-411E-CDDA-FC12-91E1E8335596}"/>
          </ac:picMkLst>
        </pc:picChg>
      </pc:sldChg>
    </pc:docChg>
  </pc:docChgLst>
  <pc:docChgLst>
    <pc:chgData name="Megan Mentuck" userId="c82bf962-39e1-420e-a075-73cf57451b9e" providerId="ADAL" clId="{04276265-85B1-4677-AFDA-33B7810299C3}"/>
    <pc:docChg chg="modSld">
      <pc:chgData name="Megan Mentuck" userId="c82bf962-39e1-420e-a075-73cf57451b9e" providerId="ADAL" clId="{04276265-85B1-4677-AFDA-33B7810299C3}" dt="2023-06-29T17:17:55.686" v="696" actId="962"/>
      <pc:docMkLst>
        <pc:docMk/>
      </pc:docMkLst>
      <pc:sldChg chg="modSp mod">
        <pc:chgData name="Megan Mentuck" userId="c82bf962-39e1-420e-a075-73cf57451b9e" providerId="ADAL" clId="{04276265-85B1-4677-AFDA-33B7810299C3}" dt="2023-06-29T17:01:01.914" v="21" actId="962"/>
        <pc:sldMkLst>
          <pc:docMk/>
          <pc:sldMk cId="1047061278" sldId="259"/>
        </pc:sldMkLst>
        <pc:picChg chg="mod">
          <ac:chgData name="Megan Mentuck" userId="c82bf962-39e1-420e-a075-73cf57451b9e" providerId="ADAL" clId="{04276265-85B1-4677-AFDA-33B7810299C3}" dt="2023-06-29T17:01:01.914" v="21" actId="962"/>
          <ac:picMkLst>
            <pc:docMk/>
            <pc:sldMk cId="1047061278" sldId="259"/>
            <ac:picMk id="7" creationId="{EEB25A6F-5891-EB82-7267-4487E9A91359}"/>
          </ac:picMkLst>
        </pc:picChg>
      </pc:sldChg>
      <pc:sldChg chg="modSp">
        <pc:chgData name="Megan Mentuck" userId="c82bf962-39e1-420e-a075-73cf57451b9e" providerId="ADAL" clId="{04276265-85B1-4677-AFDA-33B7810299C3}" dt="2023-06-29T17:05:18.570" v="388" actId="962"/>
        <pc:sldMkLst>
          <pc:docMk/>
          <pc:sldMk cId="1762719349" sldId="260"/>
        </pc:sldMkLst>
        <pc:picChg chg="mod">
          <ac:chgData name="Megan Mentuck" userId="c82bf962-39e1-420e-a075-73cf57451b9e" providerId="ADAL" clId="{04276265-85B1-4677-AFDA-33B7810299C3}" dt="2023-06-29T17:04:53.139" v="274" actId="962"/>
          <ac:picMkLst>
            <pc:docMk/>
            <pc:sldMk cId="1762719349" sldId="260"/>
            <ac:picMk id="7" creationId="{C9319C54-5DA3-3085-AAA8-C0CF6FF2F8D9}"/>
          </ac:picMkLst>
        </pc:picChg>
        <pc:picChg chg="mod">
          <ac:chgData name="Megan Mentuck" userId="c82bf962-39e1-420e-a075-73cf57451b9e" providerId="ADAL" clId="{04276265-85B1-4677-AFDA-33B7810299C3}" dt="2023-06-29T17:05:18.570" v="388" actId="962"/>
          <ac:picMkLst>
            <pc:docMk/>
            <pc:sldMk cId="1762719349" sldId="260"/>
            <ac:picMk id="9" creationId="{2F7FDBF0-8B7F-D794-24E9-63271B868E2F}"/>
          </ac:picMkLst>
        </pc:picChg>
      </pc:sldChg>
      <pc:sldChg chg="modSp">
        <pc:chgData name="Megan Mentuck" userId="c82bf962-39e1-420e-a075-73cf57451b9e" providerId="ADAL" clId="{04276265-85B1-4677-AFDA-33B7810299C3}" dt="2023-06-29T17:03:44.788" v="152" actId="962"/>
        <pc:sldMkLst>
          <pc:docMk/>
          <pc:sldMk cId="420918820" sldId="262"/>
        </pc:sldMkLst>
        <pc:picChg chg="mod">
          <ac:chgData name="Megan Mentuck" userId="c82bf962-39e1-420e-a075-73cf57451b9e" providerId="ADAL" clId="{04276265-85B1-4677-AFDA-33B7810299C3}" dt="2023-06-29T17:03:44.788" v="152" actId="962"/>
          <ac:picMkLst>
            <pc:docMk/>
            <pc:sldMk cId="420918820" sldId="262"/>
            <ac:picMk id="2050" creationId="{00000000-0000-0000-0000-000000000000}"/>
          </ac:picMkLst>
        </pc:picChg>
      </pc:sldChg>
      <pc:sldChg chg="modSp mod">
        <pc:chgData name="Megan Mentuck" userId="c82bf962-39e1-420e-a075-73cf57451b9e" providerId="ADAL" clId="{04276265-85B1-4677-AFDA-33B7810299C3}" dt="2023-06-29T17:02:08.323" v="143" actId="962"/>
        <pc:sldMkLst>
          <pc:docMk/>
          <pc:sldMk cId="1302072318" sldId="263"/>
        </pc:sldMkLst>
        <pc:graphicFrameChg chg="mod">
          <ac:chgData name="Megan Mentuck" userId="c82bf962-39e1-420e-a075-73cf57451b9e" providerId="ADAL" clId="{04276265-85B1-4677-AFDA-33B7810299C3}" dt="2023-06-29T17:01:28.882" v="23" actId="962"/>
          <ac:graphicFrameMkLst>
            <pc:docMk/>
            <pc:sldMk cId="1302072318" sldId="263"/>
            <ac:graphicFrameMk id="5" creationId="{366D07DC-875D-48DD-7562-CCB093066055}"/>
          </ac:graphicFrameMkLst>
        </pc:graphicFrameChg>
        <pc:picChg chg="mod">
          <ac:chgData name="Megan Mentuck" userId="c82bf962-39e1-420e-a075-73cf57451b9e" providerId="ADAL" clId="{04276265-85B1-4677-AFDA-33B7810299C3}" dt="2023-06-29T17:02:08.323" v="143" actId="962"/>
          <ac:picMkLst>
            <pc:docMk/>
            <pc:sldMk cId="1302072318" sldId="263"/>
            <ac:picMk id="6" creationId="{7901F63B-D4CA-1A02-7981-71D9C9733292}"/>
          </ac:picMkLst>
        </pc:picChg>
      </pc:sldChg>
      <pc:sldChg chg="modSp mod">
        <pc:chgData name="Megan Mentuck" userId="c82bf962-39e1-420e-a075-73cf57451b9e" providerId="ADAL" clId="{04276265-85B1-4677-AFDA-33B7810299C3}" dt="2023-06-29T17:02:21.959" v="146" actId="962"/>
        <pc:sldMkLst>
          <pc:docMk/>
          <pc:sldMk cId="149843109" sldId="264"/>
        </pc:sldMkLst>
        <pc:picChg chg="mod">
          <ac:chgData name="Megan Mentuck" userId="c82bf962-39e1-420e-a075-73cf57451b9e" providerId="ADAL" clId="{04276265-85B1-4677-AFDA-33B7810299C3}" dt="2023-06-29T17:02:21.959" v="146" actId="962"/>
          <ac:picMkLst>
            <pc:docMk/>
            <pc:sldMk cId="149843109" sldId="264"/>
            <ac:picMk id="5" creationId="{00000000-0000-0000-0000-000000000000}"/>
          </ac:picMkLst>
        </pc:picChg>
      </pc:sldChg>
      <pc:sldChg chg="modSp mod">
        <pc:chgData name="Megan Mentuck" userId="c82bf962-39e1-420e-a075-73cf57451b9e" providerId="ADAL" clId="{04276265-85B1-4677-AFDA-33B7810299C3}" dt="2023-06-29T17:10:34.779" v="548" actId="962"/>
        <pc:sldMkLst>
          <pc:docMk/>
          <pc:sldMk cId="444390173" sldId="265"/>
        </pc:sldMkLst>
        <pc:picChg chg="mod">
          <ac:chgData name="Megan Mentuck" userId="c82bf962-39e1-420e-a075-73cf57451b9e" providerId="ADAL" clId="{04276265-85B1-4677-AFDA-33B7810299C3}" dt="2023-06-29T17:08:46.849" v="546" actId="962"/>
          <ac:picMkLst>
            <pc:docMk/>
            <pc:sldMk cId="444390173" sldId="265"/>
            <ac:picMk id="2" creationId="{00000000-0000-0000-0000-000000000000}"/>
          </ac:picMkLst>
        </pc:picChg>
        <pc:picChg chg="mod">
          <ac:chgData name="Megan Mentuck" userId="c82bf962-39e1-420e-a075-73cf57451b9e" providerId="ADAL" clId="{04276265-85B1-4677-AFDA-33B7810299C3}" dt="2023-06-29T17:10:34.779" v="548" actId="962"/>
          <ac:picMkLst>
            <pc:docMk/>
            <pc:sldMk cId="444390173" sldId="265"/>
            <ac:picMk id="5" creationId="{00000000-0000-0000-0000-000000000000}"/>
          </ac:picMkLst>
        </pc:picChg>
        <pc:picChg chg="mod">
          <ac:chgData name="Megan Mentuck" userId="c82bf962-39e1-420e-a075-73cf57451b9e" providerId="ADAL" clId="{04276265-85B1-4677-AFDA-33B7810299C3}" dt="2023-06-29T17:07:58.186" v="544" actId="962"/>
          <ac:picMkLst>
            <pc:docMk/>
            <pc:sldMk cId="444390173" sldId="265"/>
            <ac:picMk id="11" creationId="{00000000-0000-0000-0000-000000000000}"/>
          </ac:picMkLst>
        </pc:picChg>
      </pc:sldChg>
      <pc:sldChg chg="modSp mod">
        <pc:chgData name="Megan Mentuck" userId="c82bf962-39e1-420e-a075-73cf57451b9e" providerId="ADAL" clId="{04276265-85B1-4677-AFDA-33B7810299C3}" dt="2023-06-29T17:03:59.758" v="154" actId="962"/>
        <pc:sldMkLst>
          <pc:docMk/>
          <pc:sldMk cId="1120370125" sldId="266"/>
        </pc:sldMkLst>
        <pc:picChg chg="mod">
          <ac:chgData name="Megan Mentuck" userId="c82bf962-39e1-420e-a075-73cf57451b9e" providerId="ADAL" clId="{04276265-85B1-4677-AFDA-33B7810299C3}" dt="2023-06-29T17:03:59.758" v="154" actId="962"/>
          <ac:picMkLst>
            <pc:docMk/>
            <pc:sldMk cId="1120370125" sldId="266"/>
            <ac:picMk id="6" creationId="{2855CB88-45FA-DEC4-5CD7-4D62DF93CD4C}"/>
          </ac:picMkLst>
        </pc:picChg>
      </pc:sldChg>
      <pc:sldChg chg="modSp">
        <pc:chgData name="Megan Mentuck" userId="c82bf962-39e1-420e-a075-73cf57451b9e" providerId="ADAL" clId="{04276265-85B1-4677-AFDA-33B7810299C3}" dt="2023-06-29T17:15:13.796" v="566" actId="962"/>
        <pc:sldMkLst>
          <pc:docMk/>
          <pc:sldMk cId="924073979" sldId="267"/>
        </pc:sldMkLst>
        <pc:picChg chg="mod">
          <ac:chgData name="Megan Mentuck" userId="c82bf962-39e1-420e-a075-73cf57451b9e" providerId="ADAL" clId="{04276265-85B1-4677-AFDA-33B7810299C3}" dt="2023-06-29T17:15:13.796" v="566" actId="962"/>
          <ac:picMkLst>
            <pc:docMk/>
            <pc:sldMk cId="924073979" sldId="267"/>
            <ac:picMk id="5122" creationId="{00000000-0000-0000-0000-000000000000}"/>
          </ac:picMkLst>
        </pc:picChg>
      </pc:sldChg>
      <pc:sldChg chg="modSp mod">
        <pc:chgData name="Megan Mentuck" userId="c82bf962-39e1-420e-a075-73cf57451b9e" providerId="ADAL" clId="{04276265-85B1-4677-AFDA-33B7810299C3}" dt="2023-06-29T17:16:48.262" v="686" actId="962"/>
        <pc:sldMkLst>
          <pc:docMk/>
          <pc:sldMk cId="309629949" sldId="268"/>
        </pc:sldMkLst>
        <pc:picChg chg="mod">
          <ac:chgData name="Megan Mentuck" userId="c82bf962-39e1-420e-a075-73cf57451b9e" providerId="ADAL" clId="{04276265-85B1-4677-AFDA-33B7810299C3}" dt="2023-06-29T17:16:48.262" v="686" actId="962"/>
          <ac:picMkLst>
            <pc:docMk/>
            <pc:sldMk cId="309629949" sldId="268"/>
            <ac:picMk id="6" creationId="{6BA3AB8C-748E-547D-BD4A-FFA246FD72FC}"/>
          </ac:picMkLst>
        </pc:picChg>
      </pc:sldChg>
      <pc:sldChg chg="modSp mod">
        <pc:chgData name="Megan Mentuck" userId="c82bf962-39e1-420e-a075-73cf57451b9e" providerId="ADAL" clId="{04276265-85B1-4677-AFDA-33B7810299C3}" dt="2023-06-29T17:16:06.572" v="650" actId="962"/>
        <pc:sldMkLst>
          <pc:docMk/>
          <pc:sldMk cId="67826488" sldId="276"/>
        </pc:sldMkLst>
        <pc:picChg chg="mod">
          <ac:chgData name="Megan Mentuck" userId="c82bf962-39e1-420e-a075-73cf57451b9e" providerId="ADAL" clId="{04276265-85B1-4677-AFDA-33B7810299C3}" dt="2023-06-29T17:16:06.572" v="650" actId="962"/>
          <ac:picMkLst>
            <pc:docMk/>
            <pc:sldMk cId="67826488" sldId="276"/>
            <ac:picMk id="5" creationId="{7B60E456-7209-92DA-16C5-EB6BBE40684A}"/>
          </ac:picMkLst>
        </pc:picChg>
      </pc:sldChg>
      <pc:sldChg chg="modSp mod">
        <pc:chgData name="Megan Mentuck" userId="c82bf962-39e1-420e-a075-73cf57451b9e" providerId="ADAL" clId="{04276265-85B1-4677-AFDA-33B7810299C3}" dt="2023-06-29T17:17:37.242" v="692" actId="962"/>
        <pc:sldMkLst>
          <pc:docMk/>
          <pc:sldMk cId="1789761013" sldId="279"/>
        </pc:sldMkLst>
        <pc:picChg chg="mod">
          <ac:chgData name="Megan Mentuck" userId="c82bf962-39e1-420e-a075-73cf57451b9e" providerId="ADAL" clId="{04276265-85B1-4677-AFDA-33B7810299C3}" dt="2023-06-29T17:17:12.756" v="690" actId="962"/>
          <ac:picMkLst>
            <pc:docMk/>
            <pc:sldMk cId="1789761013" sldId="279"/>
            <ac:picMk id="5" creationId="{C9225494-A42D-135E-E084-5A32E72D9781}"/>
          </ac:picMkLst>
        </pc:picChg>
        <pc:picChg chg="mod">
          <ac:chgData name="Megan Mentuck" userId="c82bf962-39e1-420e-a075-73cf57451b9e" providerId="ADAL" clId="{04276265-85B1-4677-AFDA-33B7810299C3}" dt="2023-06-29T17:17:37.242" v="692" actId="962"/>
          <ac:picMkLst>
            <pc:docMk/>
            <pc:sldMk cId="1789761013" sldId="279"/>
            <ac:picMk id="6" creationId="{B9177C54-68F7-DA07-FDA3-0A63FD69462D}"/>
          </ac:picMkLst>
        </pc:picChg>
      </pc:sldChg>
      <pc:sldChg chg="modSp">
        <pc:chgData name="Megan Mentuck" userId="c82bf962-39e1-420e-a075-73cf57451b9e" providerId="ADAL" clId="{04276265-85B1-4677-AFDA-33B7810299C3}" dt="2023-06-29T17:13:34.283" v="556" actId="962"/>
        <pc:sldMkLst>
          <pc:docMk/>
          <pc:sldMk cId="289496098" sldId="294"/>
        </pc:sldMkLst>
        <pc:picChg chg="mod">
          <ac:chgData name="Megan Mentuck" userId="c82bf962-39e1-420e-a075-73cf57451b9e" providerId="ADAL" clId="{04276265-85B1-4677-AFDA-33B7810299C3}" dt="2023-06-29T17:13:08.168" v="550" actId="962"/>
          <ac:picMkLst>
            <pc:docMk/>
            <pc:sldMk cId="289496098" sldId="294"/>
            <ac:picMk id="5121" creationId="{DD180C73-BC79-D0EF-0230-89669A18E08A}"/>
          </ac:picMkLst>
        </pc:picChg>
        <pc:picChg chg="mod">
          <ac:chgData name="Megan Mentuck" userId="c82bf962-39e1-420e-a075-73cf57451b9e" providerId="ADAL" clId="{04276265-85B1-4677-AFDA-33B7810299C3}" dt="2023-06-29T17:13:20.409" v="554" actId="962"/>
          <ac:picMkLst>
            <pc:docMk/>
            <pc:sldMk cId="289496098" sldId="294"/>
            <ac:picMk id="5122" creationId="{E6C098CD-6770-BFB6-7695-2F7C9A534D48}"/>
          </ac:picMkLst>
        </pc:picChg>
        <pc:picChg chg="mod">
          <ac:chgData name="Megan Mentuck" userId="c82bf962-39e1-420e-a075-73cf57451b9e" providerId="ADAL" clId="{04276265-85B1-4677-AFDA-33B7810299C3}" dt="2023-06-29T17:13:34.283" v="556" actId="962"/>
          <ac:picMkLst>
            <pc:docMk/>
            <pc:sldMk cId="289496098" sldId="294"/>
            <ac:picMk id="5123" creationId="{8B5CB8A0-0A5F-C290-1C7C-609BD5D8EA58}"/>
          </ac:picMkLst>
        </pc:picChg>
      </pc:sldChg>
      <pc:sldChg chg="modSp mod">
        <pc:chgData name="Megan Mentuck" userId="c82bf962-39e1-420e-a075-73cf57451b9e" providerId="ADAL" clId="{04276265-85B1-4677-AFDA-33B7810299C3}" dt="2023-06-29T17:00:33.079" v="19" actId="962"/>
        <pc:sldMkLst>
          <pc:docMk/>
          <pc:sldMk cId="2449044717" sldId="296"/>
        </pc:sldMkLst>
        <pc:picChg chg="mod">
          <ac:chgData name="Megan Mentuck" userId="c82bf962-39e1-420e-a075-73cf57451b9e" providerId="ADAL" clId="{04276265-85B1-4677-AFDA-33B7810299C3}" dt="2023-06-29T17:00:33.079" v="19" actId="962"/>
          <ac:picMkLst>
            <pc:docMk/>
            <pc:sldMk cId="2449044717" sldId="296"/>
            <ac:picMk id="5" creationId="{03E9DABF-5925-0BDC-976D-D9ACEC20EAC1}"/>
          </ac:picMkLst>
        </pc:picChg>
      </pc:sldChg>
      <pc:sldChg chg="modSp">
        <pc:chgData name="Megan Mentuck" userId="c82bf962-39e1-420e-a075-73cf57451b9e" providerId="ADAL" clId="{04276265-85B1-4677-AFDA-33B7810299C3}" dt="2023-06-29T17:02:33.195" v="148" actId="962"/>
        <pc:sldMkLst>
          <pc:docMk/>
          <pc:sldMk cId="351789318" sldId="297"/>
        </pc:sldMkLst>
        <pc:picChg chg="mod">
          <ac:chgData name="Megan Mentuck" userId="c82bf962-39e1-420e-a075-73cf57451b9e" providerId="ADAL" clId="{04276265-85B1-4677-AFDA-33B7810299C3}" dt="2023-06-29T17:02:33.195" v="148" actId="962"/>
          <ac:picMkLst>
            <pc:docMk/>
            <pc:sldMk cId="351789318" sldId="297"/>
            <ac:picMk id="1025" creationId="{728CE1F2-C3B8-2B90-F8A7-D82CD10AEBB0}"/>
          </ac:picMkLst>
        </pc:picChg>
      </pc:sldChg>
      <pc:sldChg chg="modSp mod">
        <pc:chgData name="Megan Mentuck" userId="c82bf962-39e1-420e-a075-73cf57451b9e" providerId="ADAL" clId="{04276265-85B1-4677-AFDA-33B7810299C3}" dt="2023-06-29T17:03:22.956" v="150" actId="962"/>
        <pc:sldMkLst>
          <pc:docMk/>
          <pc:sldMk cId="244307602" sldId="298"/>
        </pc:sldMkLst>
        <pc:picChg chg="mod">
          <ac:chgData name="Megan Mentuck" userId="c82bf962-39e1-420e-a075-73cf57451b9e" providerId="ADAL" clId="{04276265-85B1-4677-AFDA-33B7810299C3}" dt="2023-06-29T17:03:22.956" v="150" actId="962"/>
          <ac:picMkLst>
            <pc:docMk/>
            <pc:sldMk cId="244307602" sldId="298"/>
            <ac:picMk id="7" creationId="{ACA08DE6-411E-CDDA-FC12-91E1E8335596}"/>
          </ac:picMkLst>
        </pc:picChg>
      </pc:sldChg>
      <pc:sldChg chg="modSp mod">
        <pc:chgData name="Megan Mentuck" userId="c82bf962-39e1-420e-a075-73cf57451b9e" providerId="ADAL" clId="{04276265-85B1-4677-AFDA-33B7810299C3}" dt="2023-06-29T17:04:24.950" v="178" actId="962"/>
        <pc:sldMkLst>
          <pc:docMk/>
          <pc:sldMk cId="4215042229" sldId="299"/>
        </pc:sldMkLst>
        <pc:picChg chg="mod">
          <ac:chgData name="Megan Mentuck" userId="c82bf962-39e1-420e-a075-73cf57451b9e" providerId="ADAL" clId="{04276265-85B1-4677-AFDA-33B7810299C3}" dt="2023-06-29T17:04:24.950" v="178" actId="962"/>
          <ac:picMkLst>
            <pc:docMk/>
            <pc:sldMk cId="4215042229" sldId="299"/>
            <ac:picMk id="5" creationId="{2F376AFC-9D13-733F-79CC-299330911D67}"/>
          </ac:picMkLst>
        </pc:picChg>
      </pc:sldChg>
      <pc:sldChg chg="modSp mod">
        <pc:chgData name="Megan Mentuck" userId="c82bf962-39e1-420e-a075-73cf57451b9e" providerId="ADAL" clId="{04276265-85B1-4677-AFDA-33B7810299C3}" dt="2023-06-29T17:06:19.143" v="418" actId="962"/>
        <pc:sldMkLst>
          <pc:docMk/>
          <pc:sldMk cId="1299629643" sldId="300"/>
        </pc:sldMkLst>
        <pc:picChg chg="mod">
          <ac:chgData name="Megan Mentuck" userId="c82bf962-39e1-420e-a075-73cf57451b9e" providerId="ADAL" clId="{04276265-85B1-4677-AFDA-33B7810299C3}" dt="2023-06-29T17:06:19.143" v="418" actId="962"/>
          <ac:picMkLst>
            <pc:docMk/>
            <pc:sldMk cId="1299629643" sldId="300"/>
            <ac:picMk id="4" creationId="{A5796120-075E-C4C0-2040-7EAE5B835A60}"/>
          </ac:picMkLst>
        </pc:picChg>
      </pc:sldChg>
      <pc:sldChg chg="modSp">
        <pc:chgData name="Megan Mentuck" userId="c82bf962-39e1-420e-a075-73cf57451b9e" providerId="ADAL" clId="{04276265-85B1-4677-AFDA-33B7810299C3}" dt="2023-06-29T17:07:27.442" v="542" actId="962"/>
        <pc:sldMkLst>
          <pc:docMk/>
          <pc:sldMk cId="4226020625" sldId="301"/>
        </pc:sldMkLst>
        <pc:picChg chg="mod">
          <ac:chgData name="Megan Mentuck" userId="c82bf962-39e1-420e-a075-73cf57451b9e" providerId="ADAL" clId="{04276265-85B1-4677-AFDA-33B7810299C3}" dt="2023-06-29T17:07:27.442" v="542" actId="962"/>
          <ac:picMkLst>
            <pc:docMk/>
            <pc:sldMk cId="4226020625" sldId="301"/>
            <ac:picMk id="4097" creationId="{EF9FA4D8-BCEE-F14C-CC68-4C03E00D1E31}"/>
          </ac:picMkLst>
        </pc:picChg>
        <pc:picChg chg="mod">
          <ac:chgData name="Megan Mentuck" userId="c82bf962-39e1-420e-a075-73cf57451b9e" providerId="ADAL" clId="{04276265-85B1-4677-AFDA-33B7810299C3}" dt="2023-06-29T17:07:07.658" v="426" actId="962"/>
          <ac:picMkLst>
            <pc:docMk/>
            <pc:sldMk cId="4226020625" sldId="301"/>
            <ac:picMk id="4098" creationId="{A96CE117-A133-423A-0C4C-63C202B1A8D7}"/>
          </ac:picMkLst>
        </pc:picChg>
      </pc:sldChg>
      <pc:sldChg chg="modSp">
        <pc:chgData name="Megan Mentuck" userId="c82bf962-39e1-420e-a075-73cf57451b9e" providerId="ADAL" clId="{04276265-85B1-4677-AFDA-33B7810299C3}" dt="2023-06-29T17:13:54.628" v="558" actId="962"/>
        <pc:sldMkLst>
          <pc:docMk/>
          <pc:sldMk cId="2963718690" sldId="302"/>
        </pc:sldMkLst>
        <pc:picChg chg="mod">
          <ac:chgData name="Megan Mentuck" userId="c82bf962-39e1-420e-a075-73cf57451b9e" providerId="ADAL" clId="{04276265-85B1-4677-AFDA-33B7810299C3}" dt="2023-06-29T17:13:54.628" v="558" actId="962"/>
          <ac:picMkLst>
            <pc:docMk/>
            <pc:sldMk cId="2963718690" sldId="302"/>
            <ac:picMk id="6145" creationId="{C7EA6C7D-717F-BB66-18EE-12672E088DA5}"/>
          </ac:picMkLst>
        </pc:picChg>
      </pc:sldChg>
      <pc:sldChg chg="modSp">
        <pc:chgData name="Megan Mentuck" userId="c82bf962-39e1-420e-a075-73cf57451b9e" providerId="ADAL" clId="{04276265-85B1-4677-AFDA-33B7810299C3}" dt="2023-06-29T17:14:42.642" v="564" actId="962"/>
        <pc:sldMkLst>
          <pc:docMk/>
          <pc:sldMk cId="4106067119" sldId="303"/>
        </pc:sldMkLst>
        <pc:picChg chg="mod">
          <ac:chgData name="Megan Mentuck" userId="c82bf962-39e1-420e-a075-73cf57451b9e" providerId="ADAL" clId="{04276265-85B1-4677-AFDA-33B7810299C3}" dt="2023-06-29T17:14:42.642" v="564" actId="962"/>
          <ac:picMkLst>
            <pc:docMk/>
            <pc:sldMk cId="4106067119" sldId="303"/>
            <ac:picMk id="7169" creationId="{6D7A23BB-188C-2908-9A1E-301B4267F452}"/>
          </ac:picMkLst>
        </pc:picChg>
      </pc:sldChg>
      <pc:sldChg chg="modSp">
        <pc:chgData name="Megan Mentuck" userId="c82bf962-39e1-420e-a075-73cf57451b9e" providerId="ADAL" clId="{04276265-85B1-4677-AFDA-33B7810299C3}" dt="2023-06-29T17:16:31.830" v="652" actId="962"/>
        <pc:sldMkLst>
          <pc:docMk/>
          <pc:sldMk cId="233647302" sldId="304"/>
        </pc:sldMkLst>
        <pc:picChg chg="mod">
          <ac:chgData name="Megan Mentuck" userId="c82bf962-39e1-420e-a075-73cf57451b9e" providerId="ADAL" clId="{04276265-85B1-4677-AFDA-33B7810299C3}" dt="2023-06-29T17:16:31.830" v="652" actId="962"/>
          <ac:picMkLst>
            <pc:docMk/>
            <pc:sldMk cId="233647302" sldId="304"/>
            <ac:picMk id="8193" creationId="{F870D87A-611D-9FDE-4F15-A8B342195879}"/>
          </ac:picMkLst>
        </pc:picChg>
      </pc:sldChg>
      <pc:sldChg chg="modSp mod">
        <pc:chgData name="Megan Mentuck" userId="c82bf962-39e1-420e-a075-73cf57451b9e" providerId="ADAL" clId="{04276265-85B1-4677-AFDA-33B7810299C3}" dt="2023-06-29T17:17:55.686" v="696" actId="962"/>
        <pc:sldMkLst>
          <pc:docMk/>
          <pc:sldMk cId="967616154" sldId="306"/>
        </pc:sldMkLst>
        <pc:picChg chg="mod">
          <ac:chgData name="Megan Mentuck" userId="c82bf962-39e1-420e-a075-73cf57451b9e" providerId="ADAL" clId="{04276265-85B1-4677-AFDA-33B7810299C3}" dt="2023-06-29T17:17:55.686" v="696" actId="962"/>
          <ac:picMkLst>
            <pc:docMk/>
            <pc:sldMk cId="967616154" sldId="306"/>
            <ac:picMk id="5" creationId="{6BA4710A-4710-10BE-9506-9F7B1E3C3439}"/>
          </ac:picMkLst>
        </pc:picChg>
      </pc:sldChg>
      <pc:sldChg chg="modSp mod">
        <pc:chgData name="Megan Mentuck" userId="c82bf962-39e1-420e-a075-73cf57451b9e" providerId="ADAL" clId="{04276265-85B1-4677-AFDA-33B7810299C3}" dt="2023-06-29T17:14:22.327" v="562" actId="962"/>
        <pc:sldMkLst>
          <pc:docMk/>
          <pc:sldMk cId="2191779416" sldId="307"/>
        </pc:sldMkLst>
        <pc:picChg chg="mod">
          <ac:chgData name="Megan Mentuck" userId="c82bf962-39e1-420e-a075-73cf57451b9e" providerId="ADAL" clId="{04276265-85B1-4677-AFDA-33B7810299C3}" dt="2023-06-29T17:14:22.327" v="562" actId="962"/>
          <ac:picMkLst>
            <pc:docMk/>
            <pc:sldMk cId="2191779416" sldId="307"/>
            <ac:picMk id="5" creationId="{CD679704-2E88-933E-D26E-23C2262A09FC}"/>
          </ac:picMkLst>
        </pc:picChg>
      </pc:sldChg>
      <pc:sldChg chg="modSp mod">
        <pc:chgData name="Megan Mentuck" userId="c82bf962-39e1-420e-a075-73cf57451b9e" providerId="ADAL" clId="{04276265-85B1-4677-AFDA-33B7810299C3}" dt="2023-06-29T17:15:33.748" v="568" actId="962"/>
        <pc:sldMkLst>
          <pc:docMk/>
          <pc:sldMk cId="2523105927" sldId="308"/>
        </pc:sldMkLst>
        <pc:picChg chg="mod">
          <ac:chgData name="Megan Mentuck" userId="c82bf962-39e1-420e-a075-73cf57451b9e" providerId="ADAL" clId="{04276265-85B1-4677-AFDA-33B7810299C3}" dt="2023-06-29T17:15:33.748" v="568" actId="962"/>
          <ac:picMkLst>
            <pc:docMk/>
            <pc:sldMk cId="2523105927" sldId="308"/>
            <ac:picMk id="5" creationId="{543055E6-B4FE-841D-2198-FADE7C47D739}"/>
          </ac:picMkLst>
        </pc:picChg>
      </pc:sldChg>
      <pc:sldChg chg="modSp mod">
        <pc:chgData name="Megan Mentuck" userId="c82bf962-39e1-420e-a075-73cf57451b9e" providerId="ADAL" clId="{04276265-85B1-4677-AFDA-33B7810299C3}" dt="2023-06-29T17:06:05.733" v="416" actId="962"/>
        <pc:sldMkLst>
          <pc:docMk/>
          <pc:sldMk cId="1629487456" sldId="1056"/>
        </pc:sldMkLst>
        <pc:picChg chg="mod">
          <ac:chgData name="Megan Mentuck" userId="c82bf962-39e1-420e-a075-73cf57451b9e" providerId="ADAL" clId="{04276265-85B1-4677-AFDA-33B7810299C3}" dt="2023-06-29T17:06:05.733" v="416" actId="962"/>
          <ac:picMkLst>
            <pc:docMk/>
            <pc:sldMk cId="1629487456" sldId="1056"/>
            <ac:picMk id="5" creationId="{C2674F3F-A3EF-EBBF-454E-70EFC5D0402E}"/>
          </ac:picMkLst>
        </pc:picChg>
      </pc:sldChg>
      <pc:sldChg chg="modSp mod">
        <pc:chgData name="Megan Mentuck" userId="c82bf962-39e1-420e-a075-73cf57451b9e" providerId="ADAL" clId="{04276265-85B1-4677-AFDA-33B7810299C3}" dt="2023-06-29T17:00:14.318" v="3" actId="962"/>
        <pc:sldMkLst>
          <pc:docMk/>
          <pc:sldMk cId="990657620" sldId="1057"/>
        </pc:sldMkLst>
        <pc:picChg chg="mod">
          <ac:chgData name="Megan Mentuck" userId="c82bf962-39e1-420e-a075-73cf57451b9e" providerId="ADAL" clId="{04276265-85B1-4677-AFDA-33B7810299C3}" dt="2023-06-29T17:00:14.318" v="3" actId="962"/>
          <ac:picMkLst>
            <pc:docMk/>
            <pc:sldMk cId="990657620" sldId="1057"/>
            <ac:picMk id="8" creationId="{A63DBEE3-DB24-B2DF-A03D-5B6BBE880124}"/>
          </ac:picMkLst>
        </pc:picChg>
      </pc:sldChg>
      <pc:sldChg chg="modSp">
        <pc:chgData name="Megan Mentuck" userId="c82bf962-39e1-420e-a075-73cf57451b9e" providerId="ADAL" clId="{04276265-85B1-4677-AFDA-33B7810299C3}" dt="2023-06-29T17:14:09.620" v="560" actId="962"/>
        <pc:sldMkLst>
          <pc:docMk/>
          <pc:sldMk cId="393407803" sldId="1060"/>
        </pc:sldMkLst>
        <pc:picChg chg="mod">
          <ac:chgData name="Megan Mentuck" userId="c82bf962-39e1-420e-a075-73cf57451b9e" providerId="ADAL" clId="{04276265-85B1-4677-AFDA-33B7810299C3}" dt="2023-06-29T17:14:09.620" v="560" actId="962"/>
          <ac:picMkLst>
            <pc:docMk/>
            <pc:sldMk cId="393407803" sldId="1060"/>
            <ac:picMk id="6145" creationId="{C7EA6C7D-717F-BB66-18EE-12672E088DA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1" Type="http://schemas.openxmlformats.org/officeDocument/2006/relationships/hyperlink" Target="https://www.youtube.com/@recreationalfearlab172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youtube.com/@recreationalfearlab1726"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6D63E-9ABE-48E9-9D25-F3E3D7A8C12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71B827F-7057-4683-9A9B-BFAA31222088}">
      <dgm:prSet/>
      <dgm:spPr/>
      <dgm:t>
        <a:bodyPr/>
        <a:lstStyle/>
        <a:p>
          <a:r>
            <a:rPr lang="en-US" b="1" baseline="0"/>
            <a:t>Startle Response</a:t>
          </a:r>
          <a:r>
            <a:rPr lang="en-US" baseline="0"/>
            <a:t>: reaction to a sudden loud noise in which the muscles tense rapidly, the eyes close tightly, the shoulders pull close to the neck, and the arms pull up toward the head </a:t>
          </a:r>
          <a:endParaRPr lang="en-US"/>
        </a:p>
      </dgm:t>
    </dgm:pt>
    <dgm:pt modelId="{BA916DAC-A457-4260-80EA-E08F89E753DD}" type="parTrans" cxnId="{A8CC0929-17CC-4E8B-A618-7BEC8835B473}">
      <dgm:prSet/>
      <dgm:spPr/>
      <dgm:t>
        <a:bodyPr/>
        <a:lstStyle/>
        <a:p>
          <a:endParaRPr lang="en-US"/>
        </a:p>
      </dgm:t>
    </dgm:pt>
    <dgm:pt modelId="{10473E34-0010-4811-8610-E49BDBE15085}" type="sibTrans" cxnId="{A8CC0929-17CC-4E8B-A618-7BEC8835B473}">
      <dgm:prSet/>
      <dgm:spPr/>
      <dgm:t>
        <a:bodyPr/>
        <a:lstStyle/>
        <a:p>
          <a:endParaRPr lang="en-US"/>
        </a:p>
      </dgm:t>
    </dgm:pt>
    <dgm:pt modelId="{45A96C75-FFB9-4023-8B15-5E38E120C315}">
      <dgm:prSet/>
      <dgm:spPr/>
      <dgm:t>
        <a:bodyPr/>
        <a:lstStyle/>
        <a:p>
          <a:r>
            <a:rPr lang="en-US" baseline="0" dirty="0"/>
            <a:t>Information from ears travels to the pons, medulla, and spinal cord; full response takes less than 1/5 second</a:t>
          </a:r>
          <a:endParaRPr lang="en-US" dirty="0"/>
        </a:p>
      </dgm:t>
    </dgm:pt>
    <dgm:pt modelId="{52E2CFF1-4904-4174-8A7A-110C0D51CCEF}" type="parTrans" cxnId="{9AD3CE97-F871-4030-BC54-90BF958084A3}">
      <dgm:prSet/>
      <dgm:spPr/>
      <dgm:t>
        <a:bodyPr/>
        <a:lstStyle/>
        <a:p>
          <a:endParaRPr lang="en-US"/>
        </a:p>
      </dgm:t>
    </dgm:pt>
    <dgm:pt modelId="{B2E1F3B2-CC05-4C02-892A-36D4DC37C0FA}" type="sibTrans" cxnId="{9AD3CE97-F871-4030-BC54-90BF958084A3}">
      <dgm:prSet/>
      <dgm:spPr/>
      <dgm:t>
        <a:bodyPr/>
        <a:lstStyle/>
        <a:p>
          <a:endParaRPr lang="en-US"/>
        </a:p>
      </dgm:t>
    </dgm:pt>
    <dgm:pt modelId="{3BA20D12-BB70-4ACF-B1BF-961CB70C7914}">
      <dgm:prSet/>
      <dgm:spPr/>
      <dgm:t>
        <a:bodyPr/>
        <a:lstStyle/>
        <a:p>
          <a:r>
            <a:rPr lang="en-US" b="1" baseline="0"/>
            <a:t>Startle potentiation</a:t>
          </a:r>
          <a:r>
            <a:rPr lang="en-US" baseline="0"/>
            <a:t>: Enhancement of the startle response in a frightening or unpleasant situation, as compared to a safe one (Lang, Bradley, &amp; Cuthbert, 2002)</a:t>
          </a:r>
          <a:endParaRPr lang="en-US"/>
        </a:p>
      </dgm:t>
    </dgm:pt>
    <dgm:pt modelId="{453C800C-9CB0-45B1-BDED-29D17AEBF76B}" type="parTrans" cxnId="{FDC3A19F-CDE2-4773-B8D2-100DEBCE26E3}">
      <dgm:prSet/>
      <dgm:spPr/>
      <dgm:t>
        <a:bodyPr/>
        <a:lstStyle/>
        <a:p>
          <a:endParaRPr lang="en-US"/>
        </a:p>
      </dgm:t>
    </dgm:pt>
    <dgm:pt modelId="{8B1A5BE8-A1E8-4F0D-B20C-43B99E4EE48E}" type="sibTrans" cxnId="{FDC3A19F-CDE2-4773-B8D2-100DEBCE26E3}">
      <dgm:prSet/>
      <dgm:spPr/>
      <dgm:t>
        <a:bodyPr/>
        <a:lstStyle/>
        <a:p>
          <a:endParaRPr lang="en-US"/>
        </a:p>
      </dgm:t>
    </dgm:pt>
    <dgm:pt modelId="{C31FC992-A652-4C33-A8C4-C8F19DD71B3E}" type="pres">
      <dgm:prSet presAssocID="{20C6D63E-9ABE-48E9-9D25-F3E3D7A8C12A}" presName="root" presStyleCnt="0">
        <dgm:presLayoutVars>
          <dgm:dir/>
          <dgm:resizeHandles val="exact"/>
        </dgm:presLayoutVars>
      </dgm:prSet>
      <dgm:spPr/>
    </dgm:pt>
    <dgm:pt modelId="{62F39F38-02BD-4923-822C-5F221ADBFEAA}" type="pres">
      <dgm:prSet presAssocID="{971B827F-7057-4683-9A9B-BFAA31222088}" presName="compNode" presStyleCnt="0"/>
      <dgm:spPr/>
    </dgm:pt>
    <dgm:pt modelId="{227C8102-4E03-48FF-9B8B-8FFD3B174DF7}" type="pres">
      <dgm:prSet presAssocID="{971B827F-7057-4683-9A9B-BFAA31222088}" presName="bgRect" presStyleLbl="bgShp" presStyleIdx="0" presStyleCnt="3"/>
      <dgm:spPr/>
    </dgm:pt>
    <dgm:pt modelId="{1EE529B6-629A-4916-BD2D-342161032884}" type="pres">
      <dgm:prSet presAssocID="{971B827F-7057-4683-9A9B-BFAA312220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cle Arm"/>
        </a:ext>
      </dgm:extLst>
    </dgm:pt>
    <dgm:pt modelId="{546F8378-0B25-436C-86BF-893B7035F8E6}" type="pres">
      <dgm:prSet presAssocID="{971B827F-7057-4683-9A9B-BFAA31222088}" presName="spaceRect" presStyleCnt="0"/>
      <dgm:spPr/>
    </dgm:pt>
    <dgm:pt modelId="{C0D0434F-7AE3-496A-AA7B-62F1B11AF66B}" type="pres">
      <dgm:prSet presAssocID="{971B827F-7057-4683-9A9B-BFAA31222088}" presName="parTx" presStyleLbl="revTx" presStyleIdx="0" presStyleCnt="3">
        <dgm:presLayoutVars>
          <dgm:chMax val="0"/>
          <dgm:chPref val="0"/>
        </dgm:presLayoutVars>
      </dgm:prSet>
      <dgm:spPr/>
    </dgm:pt>
    <dgm:pt modelId="{D4CB23AB-CC1F-4E3D-82E9-663F2EF673CC}" type="pres">
      <dgm:prSet presAssocID="{10473E34-0010-4811-8610-E49BDBE15085}" presName="sibTrans" presStyleCnt="0"/>
      <dgm:spPr/>
    </dgm:pt>
    <dgm:pt modelId="{7703FB04-7E8E-4050-B0FC-893920688447}" type="pres">
      <dgm:prSet presAssocID="{45A96C75-FFB9-4023-8B15-5E38E120C315}" presName="compNode" presStyleCnt="0"/>
      <dgm:spPr/>
    </dgm:pt>
    <dgm:pt modelId="{50C3FEA9-9D6D-402E-A376-CE2E0556AA29}" type="pres">
      <dgm:prSet presAssocID="{45A96C75-FFB9-4023-8B15-5E38E120C315}" presName="bgRect" presStyleLbl="bgShp" presStyleIdx="1" presStyleCnt="3"/>
      <dgm:spPr/>
    </dgm:pt>
    <dgm:pt modelId="{F40DD6DD-B435-4AE7-87BF-CFF34565913E}" type="pres">
      <dgm:prSet presAssocID="{45A96C75-FFB9-4023-8B15-5E38E120C3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ull"/>
        </a:ext>
      </dgm:extLst>
    </dgm:pt>
    <dgm:pt modelId="{1DF62FC5-504C-4F63-8831-77284FE29F25}" type="pres">
      <dgm:prSet presAssocID="{45A96C75-FFB9-4023-8B15-5E38E120C315}" presName="spaceRect" presStyleCnt="0"/>
      <dgm:spPr/>
    </dgm:pt>
    <dgm:pt modelId="{0F897344-621D-4A1D-9095-732DA6DB4692}" type="pres">
      <dgm:prSet presAssocID="{45A96C75-FFB9-4023-8B15-5E38E120C315}" presName="parTx" presStyleLbl="revTx" presStyleIdx="1" presStyleCnt="3">
        <dgm:presLayoutVars>
          <dgm:chMax val="0"/>
          <dgm:chPref val="0"/>
        </dgm:presLayoutVars>
      </dgm:prSet>
      <dgm:spPr/>
    </dgm:pt>
    <dgm:pt modelId="{6DE4F84A-A18D-4734-9064-A124549041E9}" type="pres">
      <dgm:prSet presAssocID="{B2E1F3B2-CC05-4C02-892A-36D4DC37C0FA}" presName="sibTrans" presStyleCnt="0"/>
      <dgm:spPr/>
    </dgm:pt>
    <dgm:pt modelId="{01A9FC42-7452-48E3-BD80-1CEB19536E57}" type="pres">
      <dgm:prSet presAssocID="{3BA20D12-BB70-4ACF-B1BF-961CB70C7914}" presName="compNode" presStyleCnt="0"/>
      <dgm:spPr/>
    </dgm:pt>
    <dgm:pt modelId="{0EC5E3D7-9CEF-423C-9BF3-21D99DAF644F}" type="pres">
      <dgm:prSet presAssocID="{3BA20D12-BB70-4ACF-B1BF-961CB70C7914}" presName="bgRect" presStyleLbl="bgShp" presStyleIdx="2" presStyleCnt="3"/>
      <dgm:spPr/>
    </dgm:pt>
    <dgm:pt modelId="{7E1B7B4B-2F6C-4849-A537-FFCB93D010E4}" type="pres">
      <dgm:prSet presAssocID="{3BA20D12-BB70-4ACF-B1BF-961CB70C79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89B9AEB5-981C-48BF-B435-C334F92F8618}" type="pres">
      <dgm:prSet presAssocID="{3BA20D12-BB70-4ACF-B1BF-961CB70C7914}" presName="spaceRect" presStyleCnt="0"/>
      <dgm:spPr/>
    </dgm:pt>
    <dgm:pt modelId="{985FACA2-2766-4F92-9862-01FBF83B3C82}" type="pres">
      <dgm:prSet presAssocID="{3BA20D12-BB70-4ACF-B1BF-961CB70C7914}" presName="parTx" presStyleLbl="revTx" presStyleIdx="2" presStyleCnt="3">
        <dgm:presLayoutVars>
          <dgm:chMax val="0"/>
          <dgm:chPref val="0"/>
        </dgm:presLayoutVars>
      </dgm:prSet>
      <dgm:spPr/>
    </dgm:pt>
  </dgm:ptLst>
  <dgm:cxnLst>
    <dgm:cxn modelId="{EB68C109-BF2B-4460-8C54-3BA41F0D769C}" type="presOf" srcId="{971B827F-7057-4683-9A9B-BFAA31222088}" destId="{C0D0434F-7AE3-496A-AA7B-62F1B11AF66B}" srcOrd="0" destOrd="0" presId="urn:microsoft.com/office/officeart/2018/2/layout/IconVerticalSolidList"/>
    <dgm:cxn modelId="{A8CC0929-17CC-4E8B-A618-7BEC8835B473}" srcId="{20C6D63E-9ABE-48E9-9D25-F3E3D7A8C12A}" destId="{971B827F-7057-4683-9A9B-BFAA31222088}" srcOrd="0" destOrd="0" parTransId="{BA916DAC-A457-4260-80EA-E08F89E753DD}" sibTransId="{10473E34-0010-4811-8610-E49BDBE15085}"/>
    <dgm:cxn modelId="{1B44EA37-62B8-4908-8ADF-E7B9AF270F5A}" type="presOf" srcId="{20C6D63E-9ABE-48E9-9D25-F3E3D7A8C12A}" destId="{C31FC992-A652-4C33-A8C4-C8F19DD71B3E}" srcOrd="0" destOrd="0" presId="urn:microsoft.com/office/officeart/2018/2/layout/IconVerticalSolidList"/>
    <dgm:cxn modelId="{E2E5FE65-59EC-4DF4-8FE6-BB6383DC2E8F}" type="presOf" srcId="{3BA20D12-BB70-4ACF-B1BF-961CB70C7914}" destId="{985FACA2-2766-4F92-9862-01FBF83B3C82}" srcOrd="0" destOrd="0" presId="urn:microsoft.com/office/officeart/2018/2/layout/IconVerticalSolidList"/>
    <dgm:cxn modelId="{6D969C55-91F6-41D3-A274-3B26FD202B87}" type="presOf" srcId="{45A96C75-FFB9-4023-8B15-5E38E120C315}" destId="{0F897344-621D-4A1D-9095-732DA6DB4692}" srcOrd="0" destOrd="0" presId="urn:microsoft.com/office/officeart/2018/2/layout/IconVerticalSolidList"/>
    <dgm:cxn modelId="{9AD3CE97-F871-4030-BC54-90BF958084A3}" srcId="{20C6D63E-9ABE-48E9-9D25-F3E3D7A8C12A}" destId="{45A96C75-FFB9-4023-8B15-5E38E120C315}" srcOrd="1" destOrd="0" parTransId="{52E2CFF1-4904-4174-8A7A-110C0D51CCEF}" sibTransId="{B2E1F3B2-CC05-4C02-892A-36D4DC37C0FA}"/>
    <dgm:cxn modelId="{FDC3A19F-CDE2-4773-B8D2-100DEBCE26E3}" srcId="{20C6D63E-9ABE-48E9-9D25-F3E3D7A8C12A}" destId="{3BA20D12-BB70-4ACF-B1BF-961CB70C7914}" srcOrd="2" destOrd="0" parTransId="{453C800C-9CB0-45B1-BDED-29D17AEBF76B}" sibTransId="{8B1A5BE8-A1E8-4F0D-B20C-43B99E4EE48E}"/>
    <dgm:cxn modelId="{3A68DDC4-4A3E-4D9D-9E19-1E4F75678708}" type="presParOf" srcId="{C31FC992-A652-4C33-A8C4-C8F19DD71B3E}" destId="{62F39F38-02BD-4923-822C-5F221ADBFEAA}" srcOrd="0" destOrd="0" presId="urn:microsoft.com/office/officeart/2018/2/layout/IconVerticalSolidList"/>
    <dgm:cxn modelId="{3275ADF0-4495-41B5-A01A-8D0F581B15E1}" type="presParOf" srcId="{62F39F38-02BD-4923-822C-5F221ADBFEAA}" destId="{227C8102-4E03-48FF-9B8B-8FFD3B174DF7}" srcOrd="0" destOrd="0" presId="urn:microsoft.com/office/officeart/2018/2/layout/IconVerticalSolidList"/>
    <dgm:cxn modelId="{25CB3733-84E6-4132-B9C2-44DCBF00C128}" type="presParOf" srcId="{62F39F38-02BD-4923-822C-5F221ADBFEAA}" destId="{1EE529B6-629A-4916-BD2D-342161032884}" srcOrd="1" destOrd="0" presId="urn:microsoft.com/office/officeart/2018/2/layout/IconVerticalSolidList"/>
    <dgm:cxn modelId="{BE901C20-02A5-448D-AD8A-5455F33BF8F0}" type="presParOf" srcId="{62F39F38-02BD-4923-822C-5F221ADBFEAA}" destId="{546F8378-0B25-436C-86BF-893B7035F8E6}" srcOrd="2" destOrd="0" presId="urn:microsoft.com/office/officeart/2018/2/layout/IconVerticalSolidList"/>
    <dgm:cxn modelId="{8A95171A-6E15-45B7-B291-17DE765CD8DC}" type="presParOf" srcId="{62F39F38-02BD-4923-822C-5F221ADBFEAA}" destId="{C0D0434F-7AE3-496A-AA7B-62F1B11AF66B}" srcOrd="3" destOrd="0" presId="urn:microsoft.com/office/officeart/2018/2/layout/IconVerticalSolidList"/>
    <dgm:cxn modelId="{5AF8EEDA-6F5E-4B51-A003-6D75DDAEF6B5}" type="presParOf" srcId="{C31FC992-A652-4C33-A8C4-C8F19DD71B3E}" destId="{D4CB23AB-CC1F-4E3D-82E9-663F2EF673CC}" srcOrd="1" destOrd="0" presId="urn:microsoft.com/office/officeart/2018/2/layout/IconVerticalSolidList"/>
    <dgm:cxn modelId="{7D485325-EE3F-4AE8-B59E-C6B602272563}" type="presParOf" srcId="{C31FC992-A652-4C33-A8C4-C8F19DD71B3E}" destId="{7703FB04-7E8E-4050-B0FC-893920688447}" srcOrd="2" destOrd="0" presId="urn:microsoft.com/office/officeart/2018/2/layout/IconVerticalSolidList"/>
    <dgm:cxn modelId="{9B1DF830-7918-4370-BB61-26A38E7C786A}" type="presParOf" srcId="{7703FB04-7E8E-4050-B0FC-893920688447}" destId="{50C3FEA9-9D6D-402E-A376-CE2E0556AA29}" srcOrd="0" destOrd="0" presId="urn:microsoft.com/office/officeart/2018/2/layout/IconVerticalSolidList"/>
    <dgm:cxn modelId="{CB3852ED-F1AA-4926-97FB-8271BC8ADE5C}" type="presParOf" srcId="{7703FB04-7E8E-4050-B0FC-893920688447}" destId="{F40DD6DD-B435-4AE7-87BF-CFF34565913E}" srcOrd="1" destOrd="0" presId="urn:microsoft.com/office/officeart/2018/2/layout/IconVerticalSolidList"/>
    <dgm:cxn modelId="{32FC43F4-57A5-484D-8435-682EA82FA1C5}" type="presParOf" srcId="{7703FB04-7E8E-4050-B0FC-893920688447}" destId="{1DF62FC5-504C-4F63-8831-77284FE29F25}" srcOrd="2" destOrd="0" presId="urn:microsoft.com/office/officeart/2018/2/layout/IconVerticalSolidList"/>
    <dgm:cxn modelId="{E301DA9C-56EE-456B-9AB6-B878A22A5E92}" type="presParOf" srcId="{7703FB04-7E8E-4050-B0FC-893920688447}" destId="{0F897344-621D-4A1D-9095-732DA6DB4692}" srcOrd="3" destOrd="0" presId="urn:microsoft.com/office/officeart/2018/2/layout/IconVerticalSolidList"/>
    <dgm:cxn modelId="{F3AD717A-8029-4E9C-A03E-E3E50F63B91E}" type="presParOf" srcId="{C31FC992-A652-4C33-A8C4-C8F19DD71B3E}" destId="{6DE4F84A-A18D-4734-9064-A124549041E9}" srcOrd="3" destOrd="0" presId="urn:microsoft.com/office/officeart/2018/2/layout/IconVerticalSolidList"/>
    <dgm:cxn modelId="{C787D395-AAF2-4F11-BEF8-FAD389ABD6A2}" type="presParOf" srcId="{C31FC992-A652-4C33-A8C4-C8F19DD71B3E}" destId="{01A9FC42-7452-48E3-BD80-1CEB19536E57}" srcOrd="4" destOrd="0" presId="urn:microsoft.com/office/officeart/2018/2/layout/IconVerticalSolidList"/>
    <dgm:cxn modelId="{5166D1A7-A562-424E-9344-812E1E63232A}" type="presParOf" srcId="{01A9FC42-7452-48E3-BD80-1CEB19536E57}" destId="{0EC5E3D7-9CEF-423C-9BF3-21D99DAF644F}" srcOrd="0" destOrd="0" presId="urn:microsoft.com/office/officeart/2018/2/layout/IconVerticalSolidList"/>
    <dgm:cxn modelId="{FD2C7A14-6C66-49C1-A1DC-12EE3B2AAE25}" type="presParOf" srcId="{01A9FC42-7452-48E3-BD80-1CEB19536E57}" destId="{7E1B7B4B-2F6C-4849-A537-FFCB93D010E4}" srcOrd="1" destOrd="0" presId="urn:microsoft.com/office/officeart/2018/2/layout/IconVerticalSolidList"/>
    <dgm:cxn modelId="{CE9B9565-B584-4BB0-8F38-5F4B61CF026C}" type="presParOf" srcId="{01A9FC42-7452-48E3-BD80-1CEB19536E57}" destId="{89B9AEB5-981C-48BF-B435-C334F92F8618}" srcOrd="2" destOrd="0" presId="urn:microsoft.com/office/officeart/2018/2/layout/IconVerticalSolidList"/>
    <dgm:cxn modelId="{E27961B8-206F-4B52-98DB-C2E7786CCFB7}" type="presParOf" srcId="{01A9FC42-7452-48E3-BD80-1CEB19536E57}" destId="{985FACA2-2766-4F92-9862-01FBF83B3C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522A3-1768-4023-BAE6-25F3B3149E9A}"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B5F17019-C666-41DB-B9F7-E2DCA2AD7F7B}">
      <dgm:prSet/>
      <dgm:spPr/>
      <dgm:t>
        <a:bodyPr/>
        <a:lstStyle/>
        <a:p>
          <a:r>
            <a:rPr lang="en-US" baseline="0"/>
            <a:t>View video clips (perhaps with trigger warnings!) from </a:t>
          </a:r>
          <a:r>
            <a:rPr lang="en-US" baseline="0">
              <a:hlinkClick xmlns:r="http://schemas.openxmlformats.org/officeDocument/2006/relationships" r:id="rId1"/>
            </a:rPr>
            <a:t>The Recreational Fear Lab</a:t>
          </a:r>
          <a:r>
            <a:rPr lang="en-US" baseline="0"/>
            <a:t>. </a:t>
          </a:r>
          <a:endParaRPr lang="en-US"/>
        </a:p>
      </dgm:t>
    </dgm:pt>
    <dgm:pt modelId="{272FEA94-D792-4C0A-9440-C1D0F12CA782}" type="parTrans" cxnId="{29E1FE31-4BFF-445D-8FAB-6AD8221AC2F1}">
      <dgm:prSet/>
      <dgm:spPr/>
      <dgm:t>
        <a:bodyPr/>
        <a:lstStyle/>
        <a:p>
          <a:endParaRPr lang="en-US"/>
        </a:p>
      </dgm:t>
    </dgm:pt>
    <dgm:pt modelId="{A793A026-495B-40B4-98D0-88CB93EE324F}" type="sibTrans" cxnId="{29E1FE31-4BFF-445D-8FAB-6AD8221AC2F1}">
      <dgm:prSet/>
      <dgm:spPr/>
      <dgm:t>
        <a:bodyPr/>
        <a:lstStyle/>
        <a:p>
          <a:endParaRPr lang="en-US"/>
        </a:p>
      </dgm:t>
    </dgm:pt>
    <dgm:pt modelId="{A482859C-6972-4555-A34A-9E85AF9C7A00}">
      <dgm:prSet/>
      <dgm:spPr/>
      <dgm:t>
        <a:bodyPr/>
        <a:lstStyle/>
        <a:p>
          <a:r>
            <a:rPr lang="en-US" baseline="0"/>
            <a:t>Discuss individual differences in responses to recreational fear. What could the value of such experiences be? </a:t>
          </a:r>
          <a:endParaRPr lang="en-US"/>
        </a:p>
      </dgm:t>
    </dgm:pt>
    <dgm:pt modelId="{B0F3811D-2058-470E-8149-3FAA3A361563}" type="parTrans" cxnId="{FEA8E949-B9A3-4F08-81C6-438C8D4EEED0}">
      <dgm:prSet/>
      <dgm:spPr/>
      <dgm:t>
        <a:bodyPr/>
        <a:lstStyle/>
        <a:p>
          <a:endParaRPr lang="en-US"/>
        </a:p>
      </dgm:t>
    </dgm:pt>
    <dgm:pt modelId="{F9457426-8253-4EDD-8987-EC6DE2FADF3D}" type="sibTrans" cxnId="{FEA8E949-B9A3-4F08-81C6-438C8D4EEED0}">
      <dgm:prSet/>
      <dgm:spPr/>
      <dgm:t>
        <a:bodyPr/>
        <a:lstStyle/>
        <a:p>
          <a:endParaRPr lang="en-US"/>
        </a:p>
      </dgm:t>
    </dgm:pt>
    <dgm:pt modelId="{74ED2BF0-B1EA-4B63-8661-411839568190}">
      <dgm:prSet/>
      <dgm:spPr/>
      <dgm:t>
        <a:bodyPr/>
        <a:lstStyle/>
        <a:p>
          <a:r>
            <a:rPr lang="en-US" baseline="0"/>
            <a:t>Highlight relevance of physiology, appraisals, and emotion regulation. </a:t>
          </a:r>
          <a:endParaRPr lang="en-US"/>
        </a:p>
      </dgm:t>
    </dgm:pt>
    <dgm:pt modelId="{99264A22-6662-4E0F-82DA-52845997876A}" type="parTrans" cxnId="{59EBF38F-33F8-40ED-8CF5-AA3A8A44D8D1}">
      <dgm:prSet/>
      <dgm:spPr/>
      <dgm:t>
        <a:bodyPr/>
        <a:lstStyle/>
        <a:p>
          <a:endParaRPr lang="en-US"/>
        </a:p>
      </dgm:t>
    </dgm:pt>
    <dgm:pt modelId="{EDE8EFB7-7206-4EC8-8E2E-A92004411C22}" type="sibTrans" cxnId="{59EBF38F-33F8-40ED-8CF5-AA3A8A44D8D1}">
      <dgm:prSet/>
      <dgm:spPr/>
      <dgm:t>
        <a:bodyPr/>
        <a:lstStyle/>
        <a:p>
          <a:endParaRPr lang="en-US"/>
        </a:p>
      </dgm:t>
    </dgm:pt>
    <dgm:pt modelId="{51F84DB7-2B93-8B40-BCBC-9547330361D9}" type="pres">
      <dgm:prSet presAssocID="{F8D522A3-1768-4023-BAE6-25F3B3149E9A}" presName="linear" presStyleCnt="0">
        <dgm:presLayoutVars>
          <dgm:animLvl val="lvl"/>
          <dgm:resizeHandles val="exact"/>
        </dgm:presLayoutVars>
      </dgm:prSet>
      <dgm:spPr/>
    </dgm:pt>
    <dgm:pt modelId="{BE2A858B-E130-A849-84DD-C2D510E40092}" type="pres">
      <dgm:prSet presAssocID="{B5F17019-C666-41DB-B9F7-E2DCA2AD7F7B}" presName="parentText" presStyleLbl="node1" presStyleIdx="0" presStyleCnt="3">
        <dgm:presLayoutVars>
          <dgm:chMax val="0"/>
          <dgm:bulletEnabled val="1"/>
        </dgm:presLayoutVars>
      </dgm:prSet>
      <dgm:spPr/>
    </dgm:pt>
    <dgm:pt modelId="{C1670FDE-7057-BA4C-8E1B-1716A88D1A61}" type="pres">
      <dgm:prSet presAssocID="{A793A026-495B-40B4-98D0-88CB93EE324F}" presName="spacer" presStyleCnt="0"/>
      <dgm:spPr/>
    </dgm:pt>
    <dgm:pt modelId="{4BE72418-AD48-4F43-81D1-8C936D0EB424}" type="pres">
      <dgm:prSet presAssocID="{A482859C-6972-4555-A34A-9E85AF9C7A00}" presName="parentText" presStyleLbl="node1" presStyleIdx="1" presStyleCnt="3">
        <dgm:presLayoutVars>
          <dgm:chMax val="0"/>
          <dgm:bulletEnabled val="1"/>
        </dgm:presLayoutVars>
      </dgm:prSet>
      <dgm:spPr/>
    </dgm:pt>
    <dgm:pt modelId="{2C69A438-C287-214B-97F5-D39935D076E9}" type="pres">
      <dgm:prSet presAssocID="{F9457426-8253-4EDD-8987-EC6DE2FADF3D}" presName="spacer" presStyleCnt="0"/>
      <dgm:spPr/>
    </dgm:pt>
    <dgm:pt modelId="{0EA95CDF-48E3-CF45-9133-D78FCAF08DDA}" type="pres">
      <dgm:prSet presAssocID="{74ED2BF0-B1EA-4B63-8661-411839568190}" presName="parentText" presStyleLbl="node1" presStyleIdx="2" presStyleCnt="3">
        <dgm:presLayoutVars>
          <dgm:chMax val="0"/>
          <dgm:bulletEnabled val="1"/>
        </dgm:presLayoutVars>
      </dgm:prSet>
      <dgm:spPr/>
    </dgm:pt>
  </dgm:ptLst>
  <dgm:cxnLst>
    <dgm:cxn modelId="{29E1FE31-4BFF-445D-8FAB-6AD8221AC2F1}" srcId="{F8D522A3-1768-4023-BAE6-25F3B3149E9A}" destId="{B5F17019-C666-41DB-B9F7-E2DCA2AD7F7B}" srcOrd="0" destOrd="0" parTransId="{272FEA94-D792-4C0A-9440-C1D0F12CA782}" sibTransId="{A793A026-495B-40B4-98D0-88CB93EE324F}"/>
    <dgm:cxn modelId="{FEA8E949-B9A3-4F08-81C6-438C8D4EEED0}" srcId="{F8D522A3-1768-4023-BAE6-25F3B3149E9A}" destId="{A482859C-6972-4555-A34A-9E85AF9C7A00}" srcOrd="1" destOrd="0" parTransId="{B0F3811D-2058-470E-8149-3FAA3A361563}" sibTransId="{F9457426-8253-4EDD-8987-EC6DE2FADF3D}"/>
    <dgm:cxn modelId="{4BA6066C-AA2C-BD42-A9B5-F8E32F4D0ABC}" type="presOf" srcId="{B5F17019-C666-41DB-B9F7-E2DCA2AD7F7B}" destId="{BE2A858B-E130-A849-84DD-C2D510E40092}" srcOrd="0" destOrd="0" presId="urn:microsoft.com/office/officeart/2005/8/layout/vList2"/>
    <dgm:cxn modelId="{59EBF38F-33F8-40ED-8CF5-AA3A8A44D8D1}" srcId="{F8D522A3-1768-4023-BAE6-25F3B3149E9A}" destId="{74ED2BF0-B1EA-4B63-8661-411839568190}" srcOrd="2" destOrd="0" parTransId="{99264A22-6662-4E0F-82DA-52845997876A}" sibTransId="{EDE8EFB7-7206-4EC8-8E2E-A92004411C22}"/>
    <dgm:cxn modelId="{5504B898-8E0A-0C40-AE2E-D315C3A9B58D}" type="presOf" srcId="{74ED2BF0-B1EA-4B63-8661-411839568190}" destId="{0EA95CDF-48E3-CF45-9133-D78FCAF08DDA}" srcOrd="0" destOrd="0" presId="urn:microsoft.com/office/officeart/2005/8/layout/vList2"/>
    <dgm:cxn modelId="{C40EA9F2-9CEF-E149-AAE4-BB4DE589C307}" type="presOf" srcId="{F8D522A3-1768-4023-BAE6-25F3B3149E9A}" destId="{51F84DB7-2B93-8B40-BCBC-9547330361D9}" srcOrd="0" destOrd="0" presId="urn:microsoft.com/office/officeart/2005/8/layout/vList2"/>
    <dgm:cxn modelId="{F35898F4-8EDC-C24D-A8EE-D2827497C451}" type="presOf" srcId="{A482859C-6972-4555-A34A-9E85AF9C7A00}" destId="{4BE72418-AD48-4F43-81D1-8C936D0EB424}" srcOrd="0" destOrd="0" presId="urn:microsoft.com/office/officeart/2005/8/layout/vList2"/>
    <dgm:cxn modelId="{F6AA85A0-E2C1-3744-B5F2-B82E9FF521C9}" type="presParOf" srcId="{51F84DB7-2B93-8B40-BCBC-9547330361D9}" destId="{BE2A858B-E130-A849-84DD-C2D510E40092}" srcOrd="0" destOrd="0" presId="urn:microsoft.com/office/officeart/2005/8/layout/vList2"/>
    <dgm:cxn modelId="{6FDC7AF2-27CB-DC46-93CA-C7D7D7DADBAF}" type="presParOf" srcId="{51F84DB7-2B93-8B40-BCBC-9547330361D9}" destId="{C1670FDE-7057-BA4C-8E1B-1716A88D1A61}" srcOrd="1" destOrd="0" presId="urn:microsoft.com/office/officeart/2005/8/layout/vList2"/>
    <dgm:cxn modelId="{DBE8760C-A465-024C-B73A-5480B076552E}" type="presParOf" srcId="{51F84DB7-2B93-8B40-BCBC-9547330361D9}" destId="{4BE72418-AD48-4F43-81D1-8C936D0EB424}" srcOrd="2" destOrd="0" presId="urn:microsoft.com/office/officeart/2005/8/layout/vList2"/>
    <dgm:cxn modelId="{D6C6E737-F801-EB42-A9CE-D362E684AF6D}" type="presParOf" srcId="{51F84DB7-2B93-8B40-BCBC-9547330361D9}" destId="{2C69A438-C287-214B-97F5-D39935D076E9}" srcOrd="3" destOrd="0" presId="urn:microsoft.com/office/officeart/2005/8/layout/vList2"/>
    <dgm:cxn modelId="{B7C38E4E-B56B-254C-8255-01C390880170}" type="presParOf" srcId="{51F84DB7-2B93-8B40-BCBC-9547330361D9}" destId="{0EA95CDF-48E3-CF45-9133-D78FCAF08DD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3CA6D8-A485-4D15-BE7F-262C2A94B5E7}"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ECD77A44-4477-4B85-9E97-9BB62791BA25}">
      <dgm:prSet/>
      <dgm:spPr/>
      <dgm:t>
        <a:bodyPr/>
        <a:lstStyle/>
        <a:p>
          <a:r>
            <a:rPr lang="en-US" b="1" baseline="0"/>
            <a:t>Hostile aggression</a:t>
          </a:r>
          <a:r>
            <a:rPr lang="en-US" baseline="0"/>
            <a:t>: Harmful behavior motivated by anger, and the intent to hurt someone</a:t>
          </a:r>
          <a:endParaRPr lang="en-US"/>
        </a:p>
      </dgm:t>
    </dgm:pt>
    <dgm:pt modelId="{D646AE95-0DE1-4824-A989-C5DE3752A8F8}" type="parTrans" cxnId="{98668445-C83F-4ACF-A2FF-BB8A9C8535C0}">
      <dgm:prSet/>
      <dgm:spPr/>
      <dgm:t>
        <a:bodyPr/>
        <a:lstStyle/>
        <a:p>
          <a:endParaRPr lang="en-US"/>
        </a:p>
      </dgm:t>
    </dgm:pt>
    <dgm:pt modelId="{41A326F1-BB3B-4B6A-97DD-FF5351A0B4E9}" type="sibTrans" cxnId="{98668445-C83F-4ACF-A2FF-BB8A9C8535C0}">
      <dgm:prSet/>
      <dgm:spPr/>
      <dgm:t>
        <a:bodyPr/>
        <a:lstStyle/>
        <a:p>
          <a:endParaRPr lang="en-US"/>
        </a:p>
      </dgm:t>
    </dgm:pt>
    <dgm:pt modelId="{5FD970EF-487F-47EE-AA28-1A5B02661170}">
      <dgm:prSet/>
      <dgm:spPr/>
      <dgm:t>
        <a:bodyPr/>
        <a:lstStyle/>
        <a:p>
          <a:r>
            <a:rPr lang="en-US" b="1" baseline="0"/>
            <a:t>Instrumental aggression</a:t>
          </a:r>
          <a:r>
            <a:rPr lang="en-US" baseline="0"/>
            <a:t>: Harmful or threatening behavior used purely as a way to obtain something or to achieve some end </a:t>
          </a:r>
          <a:endParaRPr lang="en-US"/>
        </a:p>
      </dgm:t>
    </dgm:pt>
    <dgm:pt modelId="{DD948015-BF2F-48D4-A5DE-9F483BEE5CF4}" type="parTrans" cxnId="{A0475907-DEA4-4566-ACBB-7EBF0F0F2472}">
      <dgm:prSet/>
      <dgm:spPr/>
      <dgm:t>
        <a:bodyPr/>
        <a:lstStyle/>
        <a:p>
          <a:endParaRPr lang="en-US"/>
        </a:p>
      </dgm:t>
    </dgm:pt>
    <dgm:pt modelId="{C9C6C7A3-9442-4E98-AF9B-4676BFFB070E}" type="sibTrans" cxnId="{A0475907-DEA4-4566-ACBB-7EBF0F0F2472}">
      <dgm:prSet/>
      <dgm:spPr/>
      <dgm:t>
        <a:bodyPr/>
        <a:lstStyle/>
        <a:p>
          <a:endParaRPr lang="en-US"/>
        </a:p>
      </dgm:t>
    </dgm:pt>
    <dgm:pt modelId="{7B2E34C5-37EE-418B-80F8-F71FF9CB938E}">
      <dgm:prSet/>
      <dgm:spPr/>
      <dgm:t>
        <a:bodyPr/>
        <a:lstStyle/>
        <a:p>
          <a:r>
            <a:rPr lang="en-US" baseline="0"/>
            <a:t>Participants insulted by a confederate will deliver more intense “punishments” to that person, but in this situation aggression is explicitly endorsed by the researcher (Berman, Gladue, &amp; Taylor, 1993)</a:t>
          </a:r>
          <a:endParaRPr lang="en-US"/>
        </a:p>
      </dgm:t>
    </dgm:pt>
    <dgm:pt modelId="{3DF7E081-7E71-42D7-B2AB-0032A150EFEF}" type="parTrans" cxnId="{3F10713A-0ECA-441B-A9E3-632E7C4436F3}">
      <dgm:prSet/>
      <dgm:spPr/>
      <dgm:t>
        <a:bodyPr/>
        <a:lstStyle/>
        <a:p>
          <a:endParaRPr lang="en-US"/>
        </a:p>
      </dgm:t>
    </dgm:pt>
    <dgm:pt modelId="{FA85AC4A-00E0-424A-BA76-62D7A6DD6CB3}" type="sibTrans" cxnId="{3F10713A-0ECA-441B-A9E3-632E7C4436F3}">
      <dgm:prSet/>
      <dgm:spPr/>
      <dgm:t>
        <a:bodyPr/>
        <a:lstStyle/>
        <a:p>
          <a:endParaRPr lang="en-US"/>
        </a:p>
      </dgm:t>
    </dgm:pt>
    <dgm:pt modelId="{27BD486C-9229-1E4D-BCC7-94EDC11EE9AE}" type="pres">
      <dgm:prSet presAssocID="{3E3CA6D8-A485-4D15-BE7F-262C2A94B5E7}" presName="vert0" presStyleCnt="0">
        <dgm:presLayoutVars>
          <dgm:dir/>
          <dgm:animOne val="branch"/>
          <dgm:animLvl val="lvl"/>
        </dgm:presLayoutVars>
      </dgm:prSet>
      <dgm:spPr/>
    </dgm:pt>
    <dgm:pt modelId="{262B8CD1-34A2-3D45-8D6F-6BF6232D7DBA}" type="pres">
      <dgm:prSet presAssocID="{ECD77A44-4477-4B85-9E97-9BB62791BA25}" presName="thickLine" presStyleLbl="alignNode1" presStyleIdx="0" presStyleCnt="3"/>
      <dgm:spPr/>
    </dgm:pt>
    <dgm:pt modelId="{0CD9CAF3-D4F9-714E-99D7-79B1E9DDF265}" type="pres">
      <dgm:prSet presAssocID="{ECD77A44-4477-4B85-9E97-9BB62791BA25}" presName="horz1" presStyleCnt="0"/>
      <dgm:spPr/>
    </dgm:pt>
    <dgm:pt modelId="{9CE48981-2AF8-D54F-97C0-667EA027DC29}" type="pres">
      <dgm:prSet presAssocID="{ECD77A44-4477-4B85-9E97-9BB62791BA25}" presName="tx1" presStyleLbl="revTx" presStyleIdx="0" presStyleCnt="3"/>
      <dgm:spPr/>
    </dgm:pt>
    <dgm:pt modelId="{557CAE60-DB5C-334A-B52A-CAE24006173B}" type="pres">
      <dgm:prSet presAssocID="{ECD77A44-4477-4B85-9E97-9BB62791BA25}" presName="vert1" presStyleCnt="0"/>
      <dgm:spPr/>
    </dgm:pt>
    <dgm:pt modelId="{76D34B9F-33F1-1B4B-88E5-A43A1B66CCCE}" type="pres">
      <dgm:prSet presAssocID="{5FD970EF-487F-47EE-AA28-1A5B02661170}" presName="thickLine" presStyleLbl="alignNode1" presStyleIdx="1" presStyleCnt="3"/>
      <dgm:spPr/>
    </dgm:pt>
    <dgm:pt modelId="{D2288988-1702-9D41-BFC9-B09ABA0CC480}" type="pres">
      <dgm:prSet presAssocID="{5FD970EF-487F-47EE-AA28-1A5B02661170}" presName="horz1" presStyleCnt="0"/>
      <dgm:spPr/>
    </dgm:pt>
    <dgm:pt modelId="{83EA0558-86D8-D748-A793-F61EBD689ED1}" type="pres">
      <dgm:prSet presAssocID="{5FD970EF-487F-47EE-AA28-1A5B02661170}" presName="tx1" presStyleLbl="revTx" presStyleIdx="1" presStyleCnt="3"/>
      <dgm:spPr/>
    </dgm:pt>
    <dgm:pt modelId="{8A0A31FB-9F47-134A-8D12-2EE3379B58E6}" type="pres">
      <dgm:prSet presAssocID="{5FD970EF-487F-47EE-AA28-1A5B02661170}" presName="vert1" presStyleCnt="0"/>
      <dgm:spPr/>
    </dgm:pt>
    <dgm:pt modelId="{600F4877-014A-414D-9C1F-68D3200E04BF}" type="pres">
      <dgm:prSet presAssocID="{7B2E34C5-37EE-418B-80F8-F71FF9CB938E}" presName="thickLine" presStyleLbl="alignNode1" presStyleIdx="2" presStyleCnt="3"/>
      <dgm:spPr/>
    </dgm:pt>
    <dgm:pt modelId="{4C537CEB-DA46-CB42-BE83-DD46E6FCA8A1}" type="pres">
      <dgm:prSet presAssocID="{7B2E34C5-37EE-418B-80F8-F71FF9CB938E}" presName="horz1" presStyleCnt="0"/>
      <dgm:spPr/>
    </dgm:pt>
    <dgm:pt modelId="{D171BB2C-E638-E641-8196-68C79305CDF8}" type="pres">
      <dgm:prSet presAssocID="{7B2E34C5-37EE-418B-80F8-F71FF9CB938E}" presName="tx1" presStyleLbl="revTx" presStyleIdx="2" presStyleCnt="3"/>
      <dgm:spPr/>
    </dgm:pt>
    <dgm:pt modelId="{D291EDDE-14FC-1A42-A4BD-D2FD51ADF9DC}" type="pres">
      <dgm:prSet presAssocID="{7B2E34C5-37EE-418B-80F8-F71FF9CB938E}" presName="vert1" presStyleCnt="0"/>
      <dgm:spPr/>
    </dgm:pt>
  </dgm:ptLst>
  <dgm:cxnLst>
    <dgm:cxn modelId="{A0475907-DEA4-4566-ACBB-7EBF0F0F2472}" srcId="{3E3CA6D8-A485-4D15-BE7F-262C2A94B5E7}" destId="{5FD970EF-487F-47EE-AA28-1A5B02661170}" srcOrd="1" destOrd="0" parTransId="{DD948015-BF2F-48D4-A5DE-9F483BEE5CF4}" sibTransId="{C9C6C7A3-9442-4E98-AF9B-4676BFFB070E}"/>
    <dgm:cxn modelId="{3F10713A-0ECA-441B-A9E3-632E7C4436F3}" srcId="{3E3CA6D8-A485-4D15-BE7F-262C2A94B5E7}" destId="{7B2E34C5-37EE-418B-80F8-F71FF9CB938E}" srcOrd="2" destOrd="0" parTransId="{3DF7E081-7E71-42D7-B2AB-0032A150EFEF}" sibTransId="{FA85AC4A-00E0-424A-BA76-62D7A6DD6CB3}"/>
    <dgm:cxn modelId="{98668445-C83F-4ACF-A2FF-BB8A9C8535C0}" srcId="{3E3CA6D8-A485-4D15-BE7F-262C2A94B5E7}" destId="{ECD77A44-4477-4B85-9E97-9BB62791BA25}" srcOrd="0" destOrd="0" parTransId="{D646AE95-0DE1-4824-A989-C5DE3752A8F8}" sibTransId="{41A326F1-BB3B-4B6A-97DD-FF5351A0B4E9}"/>
    <dgm:cxn modelId="{80201F50-3DFF-0948-9A16-4B802A53DB41}" type="presOf" srcId="{7B2E34C5-37EE-418B-80F8-F71FF9CB938E}" destId="{D171BB2C-E638-E641-8196-68C79305CDF8}" srcOrd="0" destOrd="0" presId="urn:microsoft.com/office/officeart/2008/layout/LinedList"/>
    <dgm:cxn modelId="{2E0B7AB8-DEF5-A946-B67D-CC8F67EF1AF1}" type="presOf" srcId="{5FD970EF-487F-47EE-AA28-1A5B02661170}" destId="{83EA0558-86D8-D748-A793-F61EBD689ED1}" srcOrd="0" destOrd="0" presId="urn:microsoft.com/office/officeart/2008/layout/LinedList"/>
    <dgm:cxn modelId="{3DCC63BD-B6C8-E440-9E71-77C116707091}" type="presOf" srcId="{3E3CA6D8-A485-4D15-BE7F-262C2A94B5E7}" destId="{27BD486C-9229-1E4D-BCC7-94EDC11EE9AE}" srcOrd="0" destOrd="0" presId="urn:microsoft.com/office/officeart/2008/layout/LinedList"/>
    <dgm:cxn modelId="{7E4DD2EE-3F1E-E749-B3E7-31DB5738D7EC}" type="presOf" srcId="{ECD77A44-4477-4B85-9E97-9BB62791BA25}" destId="{9CE48981-2AF8-D54F-97C0-667EA027DC29}" srcOrd="0" destOrd="0" presId="urn:microsoft.com/office/officeart/2008/layout/LinedList"/>
    <dgm:cxn modelId="{5CBDBE12-40C6-4643-BF81-8F8A92997582}" type="presParOf" srcId="{27BD486C-9229-1E4D-BCC7-94EDC11EE9AE}" destId="{262B8CD1-34A2-3D45-8D6F-6BF6232D7DBA}" srcOrd="0" destOrd="0" presId="urn:microsoft.com/office/officeart/2008/layout/LinedList"/>
    <dgm:cxn modelId="{A7F94957-82A0-6E45-AC01-9B8B2AF1548D}" type="presParOf" srcId="{27BD486C-9229-1E4D-BCC7-94EDC11EE9AE}" destId="{0CD9CAF3-D4F9-714E-99D7-79B1E9DDF265}" srcOrd="1" destOrd="0" presId="urn:microsoft.com/office/officeart/2008/layout/LinedList"/>
    <dgm:cxn modelId="{9A4BAEC4-E82A-2F48-8550-5E6F8C899EA7}" type="presParOf" srcId="{0CD9CAF3-D4F9-714E-99D7-79B1E9DDF265}" destId="{9CE48981-2AF8-D54F-97C0-667EA027DC29}" srcOrd="0" destOrd="0" presId="urn:microsoft.com/office/officeart/2008/layout/LinedList"/>
    <dgm:cxn modelId="{347A2010-C73C-A242-8071-D0894A277F95}" type="presParOf" srcId="{0CD9CAF3-D4F9-714E-99D7-79B1E9DDF265}" destId="{557CAE60-DB5C-334A-B52A-CAE24006173B}" srcOrd="1" destOrd="0" presId="urn:microsoft.com/office/officeart/2008/layout/LinedList"/>
    <dgm:cxn modelId="{918EDF21-5682-FA4B-926B-080F692A7F90}" type="presParOf" srcId="{27BD486C-9229-1E4D-BCC7-94EDC11EE9AE}" destId="{76D34B9F-33F1-1B4B-88E5-A43A1B66CCCE}" srcOrd="2" destOrd="0" presId="urn:microsoft.com/office/officeart/2008/layout/LinedList"/>
    <dgm:cxn modelId="{B09E9FB9-99CC-A543-B9DC-D75C0EEADDC0}" type="presParOf" srcId="{27BD486C-9229-1E4D-BCC7-94EDC11EE9AE}" destId="{D2288988-1702-9D41-BFC9-B09ABA0CC480}" srcOrd="3" destOrd="0" presId="urn:microsoft.com/office/officeart/2008/layout/LinedList"/>
    <dgm:cxn modelId="{6B19F100-E414-1743-BEBC-1F3CF1A72232}" type="presParOf" srcId="{D2288988-1702-9D41-BFC9-B09ABA0CC480}" destId="{83EA0558-86D8-D748-A793-F61EBD689ED1}" srcOrd="0" destOrd="0" presId="urn:microsoft.com/office/officeart/2008/layout/LinedList"/>
    <dgm:cxn modelId="{9B1C6C37-D642-FB44-BFD1-079650DC9844}" type="presParOf" srcId="{D2288988-1702-9D41-BFC9-B09ABA0CC480}" destId="{8A0A31FB-9F47-134A-8D12-2EE3379B58E6}" srcOrd="1" destOrd="0" presId="urn:microsoft.com/office/officeart/2008/layout/LinedList"/>
    <dgm:cxn modelId="{F86F9537-A63C-9546-8DB6-ECA5952A8E92}" type="presParOf" srcId="{27BD486C-9229-1E4D-BCC7-94EDC11EE9AE}" destId="{600F4877-014A-414D-9C1F-68D3200E04BF}" srcOrd="4" destOrd="0" presId="urn:microsoft.com/office/officeart/2008/layout/LinedList"/>
    <dgm:cxn modelId="{07652841-A10F-1C44-BED3-9F0042F57295}" type="presParOf" srcId="{27BD486C-9229-1E4D-BCC7-94EDC11EE9AE}" destId="{4C537CEB-DA46-CB42-BE83-DD46E6FCA8A1}" srcOrd="5" destOrd="0" presId="urn:microsoft.com/office/officeart/2008/layout/LinedList"/>
    <dgm:cxn modelId="{A15309AA-B8EF-C344-94EB-D6A67C9BF671}" type="presParOf" srcId="{4C537CEB-DA46-CB42-BE83-DD46E6FCA8A1}" destId="{D171BB2C-E638-E641-8196-68C79305CDF8}" srcOrd="0" destOrd="0" presId="urn:microsoft.com/office/officeart/2008/layout/LinedList"/>
    <dgm:cxn modelId="{418A21FC-7B81-CA4E-BA41-7095CEA239A1}" type="presParOf" srcId="{4C537CEB-DA46-CB42-BE83-DD46E6FCA8A1}" destId="{D291EDDE-14FC-1A42-A4BD-D2FD51ADF9D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62D35-4C57-41F6-9D5B-D9B6426547E6}"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7D1A8BA8-983D-45EE-AB00-AB14CB8AA01A}">
      <dgm:prSet/>
      <dgm:spPr/>
      <dgm:t>
        <a:bodyPr/>
        <a:lstStyle/>
        <a:p>
          <a:r>
            <a:rPr lang="en-US" b="1" baseline="0"/>
            <a:t>Cognitive restructuring</a:t>
          </a:r>
          <a:r>
            <a:rPr lang="en-US" baseline="0"/>
            <a:t>: Person is taught to reinterpret events as less threatening or hostile, and replace anger-evoking thoughts with calmer ones. </a:t>
          </a:r>
          <a:endParaRPr lang="en-US"/>
        </a:p>
      </dgm:t>
    </dgm:pt>
    <dgm:pt modelId="{5219A83F-E4A5-4AAD-998B-42B8C0A46F89}" type="parTrans" cxnId="{5259817D-68C8-4276-A295-9E7537EDBC0B}">
      <dgm:prSet/>
      <dgm:spPr/>
      <dgm:t>
        <a:bodyPr/>
        <a:lstStyle/>
        <a:p>
          <a:endParaRPr lang="en-US"/>
        </a:p>
      </dgm:t>
    </dgm:pt>
    <dgm:pt modelId="{C2970DFD-2729-4A59-A567-81B33A679062}" type="sibTrans" cxnId="{5259817D-68C8-4276-A295-9E7537EDBC0B}">
      <dgm:prSet/>
      <dgm:spPr/>
      <dgm:t>
        <a:bodyPr/>
        <a:lstStyle/>
        <a:p>
          <a:endParaRPr lang="en-US"/>
        </a:p>
      </dgm:t>
    </dgm:pt>
    <dgm:pt modelId="{54941822-EB21-4A7A-931C-C57160CA86AE}">
      <dgm:prSet/>
      <dgm:spPr/>
      <dgm:t>
        <a:bodyPr/>
        <a:lstStyle/>
        <a:p>
          <a:r>
            <a:rPr lang="en-US" b="1" baseline="0"/>
            <a:t>Social skills training</a:t>
          </a:r>
          <a:r>
            <a:rPr lang="en-US" baseline="0"/>
            <a:t>: Therapists teach clients to communicate their needs more clearly to others, calm down before speaking.</a:t>
          </a:r>
          <a:endParaRPr lang="en-US"/>
        </a:p>
      </dgm:t>
    </dgm:pt>
    <dgm:pt modelId="{129AF31C-AE33-4909-8ACC-A6DD800A73FC}" type="parTrans" cxnId="{9AB773B5-9554-4093-9492-3126FA64C370}">
      <dgm:prSet/>
      <dgm:spPr/>
      <dgm:t>
        <a:bodyPr/>
        <a:lstStyle/>
        <a:p>
          <a:endParaRPr lang="en-US"/>
        </a:p>
      </dgm:t>
    </dgm:pt>
    <dgm:pt modelId="{57108E87-0361-428E-9DBE-881C933B8AE7}" type="sibTrans" cxnId="{9AB773B5-9554-4093-9492-3126FA64C370}">
      <dgm:prSet/>
      <dgm:spPr/>
      <dgm:t>
        <a:bodyPr/>
        <a:lstStyle/>
        <a:p>
          <a:endParaRPr lang="en-US"/>
        </a:p>
      </dgm:t>
    </dgm:pt>
    <dgm:pt modelId="{62463790-C4B3-47B6-9692-A7BDDDEBE43D}">
      <dgm:prSet/>
      <dgm:spPr/>
      <dgm:t>
        <a:bodyPr/>
        <a:lstStyle/>
        <a:p>
          <a:r>
            <a:rPr lang="en-US" b="1" baseline="0"/>
            <a:t>Exposure therapy</a:t>
          </a:r>
          <a:r>
            <a:rPr lang="en-US" baseline="0"/>
            <a:t>: The client practices remaining calm in the presence of events, insults that would usually provoke anger.</a:t>
          </a:r>
          <a:endParaRPr lang="en-US"/>
        </a:p>
      </dgm:t>
    </dgm:pt>
    <dgm:pt modelId="{718439E2-D322-42EF-85F2-2A8E9DEA8912}" type="parTrans" cxnId="{41455409-0E5E-4F9B-BF15-2D11C5D1968C}">
      <dgm:prSet/>
      <dgm:spPr/>
      <dgm:t>
        <a:bodyPr/>
        <a:lstStyle/>
        <a:p>
          <a:endParaRPr lang="en-US"/>
        </a:p>
      </dgm:t>
    </dgm:pt>
    <dgm:pt modelId="{F2480205-3FE4-4D87-9E87-65DD656CF701}" type="sibTrans" cxnId="{41455409-0E5E-4F9B-BF15-2D11C5D1968C}">
      <dgm:prSet/>
      <dgm:spPr/>
      <dgm:t>
        <a:bodyPr/>
        <a:lstStyle/>
        <a:p>
          <a:endParaRPr lang="en-US"/>
        </a:p>
      </dgm:t>
    </dgm:pt>
    <dgm:pt modelId="{81DFEBD2-D899-4B4F-A887-EF233CF8668D}">
      <dgm:prSet/>
      <dgm:spPr/>
      <dgm:t>
        <a:bodyPr/>
        <a:lstStyle/>
        <a:p>
          <a:r>
            <a:rPr lang="en-US" b="1" baseline="0"/>
            <a:t>Problem solving</a:t>
          </a:r>
          <a:r>
            <a:rPr lang="en-US" baseline="0"/>
            <a:t>:</a:t>
          </a:r>
          <a:r>
            <a:rPr lang="en-US" b="1" baseline="0"/>
            <a:t> </a:t>
          </a:r>
          <a:r>
            <a:rPr lang="en-US" baseline="0"/>
            <a:t>Clients learn to solve problems constructively, without getting angry.</a:t>
          </a:r>
          <a:endParaRPr lang="en-US"/>
        </a:p>
      </dgm:t>
    </dgm:pt>
    <dgm:pt modelId="{6CAB3687-4DE3-48AC-92DC-315910C25EB2}" type="parTrans" cxnId="{36FC2261-CE64-4474-9B51-D5380DD270AD}">
      <dgm:prSet/>
      <dgm:spPr/>
      <dgm:t>
        <a:bodyPr/>
        <a:lstStyle/>
        <a:p>
          <a:endParaRPr lang="en-US"/>
        </a:p>
      </dgm:t>
    </dgm:pt>
    <dgm:pt modelId="{45DCA392-059D-4D4B-A7DF-0225F4B4F28C}" type="sibTrans" cxnId="{36FC2261-CE64-4474-9B51-D5380DD270AD}">
      <dgm:prSet/>
      <dgm:spPr/>
      <dgm:t>
        <a:bodyPr/>
        <a:lstStyle/>
        <a:p>
          <a:endParaRPr lang="en-US"/>
        </a:p>
      </dgm:t>
    </dgm:pt>
    <dgm:pt modelId="{F8151757-DDDC-6F49-8836-8098BA8952CF}" type="pres">
      <dgm:prSet presAssocID="{38462D35-4C57-41F6-9D5B-D9B6426547E6}" presName="vert0" presStyleCnt="0">
        <dgm:presLayoutVars>
          <dgm:dir/>
          <dgm:animOne val="branch"/>
          <dgm:animLvl val="lvl"/>
        </dgm:presLayoutVars>
      </dgm:prSet>
      <dgm:spPr/>
    </dgm:pt>
    <dgm:pt modelId="{F0250496-CE1A-F445-AFDB-D0B7F33BDDDA}" type="pres">
      <dgm:prSet presAssocID="{7D1A8BA8-983D-45EE-AB00-AB14CB8AA01A}" presName="thickLine" presStyleLbl="alignNode1" presStyleIdx="0" presStyleCnt="4"/>
      <dgm:spPr/>
    </dgm:pt>
    <dgm:pt modelId="{EB7BEE38-4544-5847-AE11-26935AFAA234}" type="pres">
      <dgm:prSet presAssocID="{7D1A8BA8-983D-45EE-AB00-AB14CB8AA01A}" presName="horz1" presStyleCnt="0"/>
      <dgm:spPr/>
    </dgm:pt>
    <dgm:pt modelId="{CF3A212C-86AE-434E-87F6-5E4571605398}" type="pres">
      <dgm:prSet presAssocID="{7D1A8BA8-983D-45EE-AB00-AB14CB8AA01A}" presName="tx1" presStyleLbl="revTx" presStyleIdx="0" presStyleCnt="4"/>
      <dgm:spPr/>
    </dgm:pt>
    <dgm:pt modelId="{644E3C56-7CE8-F64A-9655-119AAD6A18CD}" type="pres">
      <dgm:prSet presAssocID="{7D1A8BA8-983D-45EE-AB00-AB14CB8AA01A}" presName="vert1" presStyleCnt="0"/>
      <dgm:spPr/>
    </dgm:pt>
    <dgm:pt modelId="{7194A67B-A51A-C541-B3A9-C8944C185AFA}" type="pres">
      <dgm:prSet presAssocID="{54941822-EB21-4A7A-931C-C57160CA86AE}" presName="thickLine" presStyleLbl="alignNode1" presStyleIdx="1" presStyleCnt="4"/>
      <dgm:spPr/>
    </dgm:pt>
    <dgm:pt modelId="{9B6624E2-17BA-A347-AC7A-AC2F4EC6356F}" type="pres">
      <dgm:prSet presAssocID="{54941822-EB21-4A7A-931C-C57160CA86AE}" presName="horz1" presStyleCnt="0"/>
      <dgm:spPr/>
    </dgm:pt>
    <dgm:pt modelId="{67D53035-1D9C-7043-8272-AEBDD1C110BB}" type="pres">
      <dgm:prSet presAssocID="{54941822-EB21-4A7A-931C-C57160CA86AE}" presName="tx1" presStyleLbl="revTx" presStyleIdx="1" presStyleCnt="4"/>
      <dgm:spPr/>
    </dgm:pt>
    <dgm:pt modelId="{3C309393-9CC6-9A40-B0B4-BBB4BA5ABBCB}" type="pres">
      <dgm:prSet presAssocID="{54941822-EB21-4A7A-931C-C57160CA86AE}" presName="vert1" presStyleCnt="0"/>
      <dgm:spPr/>
    </dgm:pt>
    <dgm:pt modelId="{65D6EC0C-1BD7-1B49-9B98-C12BBDE7FE13}" type="pres">
      <dgm:prSet presAssocID="{62463790-C4B3-47B6-9692-A7BDDDEBE43D}" presName="thickLine" presStyleLbl="alignNode1" presStyleIdx="2" presStyleCnt="4"/>
      <dgm:spPr/>
    </dgm:pt>
    <dgm:pt modelId="{FB0040CD-4044-9E4F-9040-25B59277909F}" type="pres">
      <dgm:prSet presAssocID="{62463790-C4B3-47B6-9692-A7BDDDEBE43D}" presName="horz1" presStyleCnt="0"/>
      <dgm:spPr/>
    </dgm:pt>
    <dgm:pt modelId="{DB8E70EA-DA45-B848-A049-92B14A17ABA6}" type="pres">
      <dgm:prSet presAssocID="{62463790-C4B3-47B6-9692-A7BDDDEBE43D}" presName="tx1" presStyleLbl="revTx" presStyleIdx="2" presStyleCnt="4"/>
      <dgm:spPr/>
    </dgm:pt>
    <dgm:pt modelId="{78FC9867-B0F4-3448-BCEE-DF7250F807F6}" type="pres">
      <dgm:prSet presAssocID="{62463790-C4B3-47B6-9692-A7BDDDEBE43D}" presName="vert1" presStyleCnt="0"/>
      <dgm:spPr/>
    </dgm:pt>
    <dgm:pt modelId="{77BF091E-CD72-CC4F-90AF-D119BA2BDD40}" type="pres">
      <dgm:prSet presAssocID="{81DFEBD2-D899-4B4F-A887-EF233CF8668D}" presName="thickLine" presStyleLbl="alignNode1" presStyleIdx="3" presStyleCnt="4"/>
      <dgm:spPr/>
    </dgm:pt>
    <dgm:pt modelId="{9AF94F2A-D985-3644-8CDA-F6DC8FBED9E3}" type="pres">
      <dgm:prSet presAssocID="{81DFEBD2-D899-4B4F-A887-EF233CF8668D}" presName="horz1" presStyleCnt="0"/>
      <dgm:spPr/>
    </dgm:pt>
    <dgm:pt modelId="{F992BAA8-EDA9-AF4B-BC52-8A4DC9287614}" type="pres">
      <dgm:prSet presAssocID="{81DFEBD2-D899-4B4F-A887-EF233CF8668D}" presName="tx1" presStyleLbl="revTx" presStyleIdx="3" presStyleCnt="4"/>
      <dgm:spPr/>
    </dgm:pt>
    <dgm:pt modelId="{24808BE4-F933-3F49-9892-7937DBB530F9}" type="pres">
      <dgm:prSet presAssocID="{81DFEBD2-D899-4B4F-A887-EF233CF8668D}" presName="vert1" presStyleCnt="0"/>
      <dgm:spPr/>
    </dgm:pt>
  </dgm:ptLst>
  <dgm:cxnLst>
    <dgm:cxn modelId="{41455409-0E5E-4F9B-BF15-2D11C5D1968C}" srcId="{38462D35-4C57-41F6-9D5B-D9B6426547E6}" destId="{62463790-C4B3-47B6-9692-A7BDDDEBE43D}" srcOrd="2" destOrd="0" parTransId="{718439E2-D322-42EF-85F2-2A8E9DEA8912}" sibTransId="{F2480205-3FE4-4D87-9E87-65DD656CF701}"/>
    <dgm:cxn modelId="{5620BF0F-AF80-4A42-8D75-2A27ADCFE950}" type="presOf" srcId="{38462D35-4C57-41F6-9D5B-D9B6426547E6}" destId="{F8151757-DDDC-6F49-8836-8098BA8952CF}" srcOrd="0" destOrd="0" presId="urn:microsoft.com/office/officeart/2008/layout/LinedList"/>
    <dgm:cxn modelId="{36FC2261-CE64-4474-9B51-D5380DD270AD}" srcId="{38462D35-4C57-41F6-9D5B-D9B6426547E6}" destId="{81DFEBD2-D899-4B4F-A887-EF233CF8668D}" srcOrd="3" destOrd="0" parTransId="{6CAB3687-4DE3-48AC-92DC-315910C25EB2}" sibTransId="{45DCA392-059D-4D4B-A7DF-0225F4B4F28C}"/>
    <dgm:cxn modelId="{5259817D-68C8-4276-A295-9E7537EDBC0B}" srcId="{38462D35-4C57-41F6-9D5B-D9B6426547E6}" destId="{7D1A8BA8-983D-45EE-AB00-AB14CB8AA01A}" srcOrd="0" destOrd="0" parTransId="{5219A83F-E4A5-4AAD-998B-42B8C0A46F89}" sibTransId="{C2970DFD-2729-4A59-A567-81B33A679062}"/>
    <dgm:cxn modelId="{A466F3A2-99E3-E14D-B160-D4EBF4161941}" type="presOf" srcId="{62463790-C4B3-47B6-9692-A7BDDDEBE43D}" destId="{DB8E70EA-DA45-B848-A049-92B14A17ABA6}" srcOrd="0" destOrd="0" presId="urn:microsoft.com/office/officeart/2008/layout/LinedList"/>
    <dgm:cxn modelId="{368AAEB0-0CFD-5845-9D64-86F06FE94F89}" type="presOf" srcId="{54941822-EB21-4A7A-931C-C57160CA86AE}" destId="{67D53035-1D9C-7043-8272-AEBDD1C110BB}" srcOrd="0" destOrd="0" presId="urn:microsoft.com/office/officeart/2008/layout/LinedList"/>
    <dgm:cxn modelId="{9AB773B5-9554-4093-9492-3126FA64C370}" srcId="{38462D35-4C57-41F6-9D5B-D9B6426547E6}" destId="{54941822-EB21-4A7A-931C-C57160CA86AE}" srcOrd="1" destOrd="0" parTransId="{129AF31C-AE33-4909-8ACC-A6DD800A73FC}" sibTransId="{57108E87-0361-428E-9DBE-881C933B8AE7}"/>
    <dgm:cxn modelId="{6E45C6C6-2C15-8345-BDB8-9FCE08899F4F}" type="presOf" srcId="{7D1A8BA8-983D-45EE-AB00-AB14CB8AA01A}" destId="{CF3A212C-86AE-434E-87F6-5E4571605398}" srcOrd="0" destOrd="0" presId="urn:microsoft.com/office/officeart/2008/layout/LinedList"/>
    <dgm:cxn modelId="{A4B2E7EF-D4A0-B54F-8B0E-B620D329F69D}" type="presOf" srcId="{81DFEBD2-D899-4B4F-A887-EF233CF8668D}" destId="{F992BAA8-EDA9-AF4B-BC52-8A4DC9287614}" srcOrd="0" destOrd="0" presId="urn:microsoft.com/office/officeart/2008/layout/LinedList"/>
    <dgm:cxn modelId="{3DAD2EFC-FA88-9946-97D4-258CF8BADD5D}" type="presParOf" srcId="{F8151757-DDDC-6F49-8836-8098BA8952CF}" destId="{F0250496-CE1A-F445-AFDB-D0B7F33BDDDA}" srcOrd="0" destOrd="0" presId="urn:microsoft.com/office/officeart/2008/layout/LinedList"/>
    <dgm:cxn modelId="{685DA7FD-887B-714C-8F72-168F1BE865A4}" type="presParOf" srcId="{F8151757-DDDC-6F49-8836-8098BA8952CF}" destId="{EB7BEE38-4544-5847-AE11-26935AFAA234}" srcOrd="1" destOrd="0" presId="urn:microsoft.com/office/officeart/2008/layout/LinedList"/>
    <dgm:cxn modelId="{DCC78259-9A75-EB4D-B37A-4D4FD80D68BB}" type="presParOf" srcId="{EB7BEE38-4544-5847-AE11-26935AFAA234}" destId="{CF3A212C-86AE-434E-87F6-5E4571605398}" srcOrd="0" destOrd="0" presId="urn:microsoft.com/office/officeart/2008/layout/LinedList"/>
    <dgm:cxn modelId="{E8595EA9-1707-6C44-BAD5-7E8D9F204958}" type="presParOf" srcId="{EB7BEE38-4544-5847-AE11-26935AFAA234}" destId="{644E3C56-7CE8-F64A-9655-119AAD6A18CD}" srcOrd="1" destOrd="0" presId="urn:microsoft.com/office/officeart/2008/layout/LinedList"/>
    <dgm:cxn modelId="{2DCBCCBB-D8CD-F446-B392-31F4EE65CE86}" type="presParOf" srcId="{F8151757-DDDC-6F49-8836-8098BA8952CF}" destId="{7194A67B-A51A-C541-B3A9-C8944C185AFA}" srcOrd="2" destOrd="0" presId="urn:microsoft.com/office/officeart/2008/layout/LinedList"/>
    <dgm:cxn modelId="{29E70218-AE9D-0543-9EFC-9E69F6A609B1}" type="presParOf" srcId="{F8151757-DDDC-6F49-8836-8098BA8952CF}" destId="{9B6624E2-17BA-A347-AC7A-AC2F4EC6356F}" srcOrd="3" destOrd="0" presId="urn:microsoft.com/office/officeart/2008/layout/LinedList"/>
    <dgm:cxn modelId="{C94BCF12-75B4-E549-B3AE-AB6629986A4B}" type="presParOf" srcId="{9B6624E2-17BA-A347-AC7A-AC2F4EC6356F}" destId="{67D53035-1D9C-7043-8272-AEBDD1C110BB}" srcOrd="0" destOrd="0" presId="urn:microsoft.com/office/officeart/2008/layout/LinedList"/>
    <dgm:cxn modelId="{9F93C63B-486E-8541-8160-229C4425EDA5}" type="presParOf" srcId="{9B6624E2-17BA-A347-AC7A-AC2F4EC6356F}" destId="{3C309393-9CC6-9A40-B0B4-BBB4BA5ABBCB}" srcOrd="1" destOrd="0" presId="urn:microsoft.com/office/officeart/2008/layout/LinedList"/>
    <dgm:cxn modelId="{AC97502E-48C2-9649-9B80-27F41E205382}" type="presParOf" srcId="{F8151757-DDDC-6F49-8836-8098BA8952CF}" destId="{65D6EC0C-1BD7-1B49-9B98-C12BBDE7FE13}" srcOrd="4" destOrd="0" presId="urn:microsoft.com/office/officeart/2008/layout/LinedList"/>
    <dgm:cxn modelId="{09943E81-06CA-3646-AEE8-2DEC3DE2AF4B}" type="presParOf" srcId="{F8151757-DDDC-6F49-8836-8098BA8952CF}" destId="{FB0040CD-4044-9E4F-9040-25B59277909F}" srcOrd="5" destOrd="0" presId="urn:microsoft.com/office/officeart/2008/layout/LinedList"/>
    <dgm:cxn modelId="{151AF48C-51F6-E048-A8B1-CB21F5AB3365}" type="presParOf" srcId="{FB0040CD-4044-9E4F-9040-25B59277909F}" destId="{DB8E70EA-DA45-B848-A049-92B14A17ABA6}" srcOrd="0" destOrd="0" presId="urn:microsoft.com/office/officeart/2008/layout/LinedList"/>
    <dgm:cxn modelId="{45FEE4A6-2958-8842-9CAC-F2F5BAFB505E}" type="presParOf" srcId="{FB0040CD-4044-9E4F-9040-25B59277909F}" destId="{78FC9867-B0F4-3448-BCEE-DF7250F807F6}" srcOrd="1" destOrd="0" presId="urn:microsoft.com/office/officeart/2008/layout/LinedList"/>
    <dgm:cxn modelId="{53A65613-1696-9447-965D-6BE1CBE4FB1F}" type="presParOf" srcId="{F8151757-DDDC-6F49-8836-8098BA8952CF}" destId="{77BF091E-CD72-CC4F-90AF-D119BA2BDD40}" srcOrd="6" destOrd="0" presId="urn:microsoft.com/office/officeart/2008/layout/LinedList"/>
    <dgm:cxn modelId="{D99D0AD4-8BBF-9647-A3EE-9A164D2C1CC4}" type="presParOf" srcId="{F8151757-DDDC-6F49-8836-8098BA8952CF}" destId="{9AF94F2A-D985-3644-8CDA-F6DC8FBED9E3}" srcOrd="7" destOrd="0" presId="urn:microsoft.com/office/officeart/2008/layout/LinedList"/>
    <dgm:cxn modelId="{5A057A75-85CD-A64B-A9AA-C53A4176DC74}" type="presParOf" srcId="{9AF94F2A-D985-3644-8CDA-F6DC8FBED9E3}" destId="{F992BAA8-EDA9-AF4B-BC52-8A4DC9287614}" srcOrd="0" destOrd="0" presId="urn:microsoft.com/office/officeart/2008/layout/LinedList"/>
    <dgm:cxn modelId="{B4AB3A06-F93F-FD4F-B026-4F0C9956D54C}" type="presParOf" srcId="{9AF94F2A-D985-3644-8CDA-F6DC8FBED9E3}" destId="{24808BE4-F933-3F49-9892-7937DBB530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94B5D3-7C0B-49B1-8BD9-877C10B06B9C}"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223BBEB9-51B7-4433-BF3D-72D0747F45E6}">
      <dgm:prSet/>
      <dgm:spPr/>
      <dgm:t>
        <a:bodyPr/>
        <a:lstStyle/>
        <a:p>
          <a:r>
            <a:rPr lang="en-US" baseline="0"/>
            <a:t>Women more likely to express sadness than men (Choti et al., 1987, Fischer et al., 2004), though this is consistent with societal gender roles.</a:t>
          </a:r>
          <a:endParaRPr lang="en-US"/>
        </a:p>
      </dgm:t>
    </dgm:pt>
    <dgm:pt modelId="{163F0472-0C97-4748-8AA7-7B94CEB65735}" type="parTrans" cxnId="{E0FDF808-6448-4B0D-BAE5-33A2D8D83C22}">
      <dgm:prSet/>
      <dgm:spPr/>
      <dgm:t>
        <a:bodyPr/>
        <a:lstStyle/>
        <a:p>
          <a:endParaRPr lang="en-US"/>
        </a:p>
      </dgm:t>
    </dgm:pt>
    <dgm:pt modelId="{8193B859-FFFD-41CB-BA35-AC5EE6D6A7A9}" type="sibTrans" cxnId="{E0FDF808-6448-4B0D-BAE5-33A2D8D83C22}">
      <dgm:prSet/>
      <dgm:spPr/>
      <dgm:t>
        <a:bodyPr/>
        <a:lstStyle/>
        <a:p>
          <a:endParaRPr lang="en-US"/>
        </a:p>
      </dgm:t>
    </dgm:pt>
    <dgm:pt modelId="{0CEEB929-A6E6-49EB-A370-D278329E09EE}">
      <dgm:prSet/>
      <dgm:spPr/>
      <dgm:t>
        <a:bodyPr/>
        <a:lstStyle/>
        <a:p>
          <a:r>
            <a:rPr lang="en-US" baseline="0"/>
            <a:t>Sadness related to loss may increase with age, and show more coherence across measures of emotion (e.g., self-report, physiology; Lohani, Payne, &amp; Isaacowitz, 2018).</a:t>
          </a:r>
          <a:endParaRPr lang="en-US"/>
        </a:p>
      </dgm:t>
    </dgm:pt>
    <dgm:pt modelId="{E5FED548-7A50-4317-B7EB-4CFF0C09E0CE}" type="parTrans" cxnId="{18AEBE4B-F2E1-410C-ABC5-16E62E389590}">
      <dgm:prSet/>
      <dgm:spPr/>
      <dgm:t>
        <a:bodyPr/>
        <a:lstStyle/>
        <a:p>
          <a:endParaRPr lang="en-US"/>
        </a:p>
      </dgm:t>
    </dgm:pt>
    <dgm:pt modelId="{D6E4B10F-2E02-455B-96BC-2B912ECAF7EF}" type="sibTrans" cxnId="{18AEBE4B-F2E1-410C-ABC5-16E62E389590}">
      <dgm:prSet/>
      <dgm:spPr/>
      <dgm:t>
        <a:bodyPr/>
        <a:lstStyle/>
        <a:p>
          <a:endParaRPr lang="en-US"/>
        </a:p>
      </dgm:t>
    </dgm:pt>
    <dgm:pt modelId="{9BE644E9-B5E2-FC4D-8FA9-CBF30632EC85}" type="pres">
      <dgm:prSet presAssocID="{9194B5D3-7C0B-49B1-8BD9-877C10B06B9C}" presName="vert0" presStyleCnt="0">
        <dgm:presLayoutVars>
          <dgm:dir/>
          <dgm:animOne val="branch"/>
          <dgm:animLvl val="lvl"/>
        </dgm:presLayoutVars>
      </dgm:prSet>
      <dgm:spPr/>
    </dgm:pt>
    <dgm:pt modelId="{D2EFEB69-B85A-774D-A8EC-109D19ABEFFF}" type="pres">
      <dgm:prSet presAssocID="{223BBEB9-51B7-4433-BF3D-72D0747F45E6}" presName="thickLine" presStyleLbl="alignNode1" presStyleIdx="0" presStyleCnt="2"/>
      <dgm:spPr/>
    </dgm:pt>
    <dgm:pt modelId="{11B01CA6-AF8D-D644-BE8F-E7B0805581DF}" type="pres">
      <dgm:prSet presAssocID="{223BBEB9-51B7-4433-BF3D-72D0747F45E6}" presName="horz1" presStyleCnt="0"/>
      <dgm:spPr/>
    </dgm:pt>
    <dgm:pt modelId="{961F52F6-99E6-764E-A217-D455163F9F0A}" type="pres">
      <dgm:prSet presAssocID="{223BBEB9-51B7-4433-BF3D-72D0747F45E6}" presName="tx1" presStyleLbl="revTx" presStyleIdx="0" presStyleCnt="2"/>
      <dgm:spPr/>
    </dgm:pt>
    <dgm:pt modelId="{6DA24EF3-C9DA-9341-9790-B1B293951FC1}" type="pres">
      <dgm:prSet presAssocID="{223BBEB9-51B7-4433-BF3D-72D0747F45E6}" presName="vert1" presStyleCnt="0"/>
      <dgm:spPr/>
    </dgm:pt>
    <dgm:pt modelId="{C3785176-BC7B-F147-942E-D7175186B981}" type="pres">
      <dgm:prSet presAssocID="{0CEEB929-A6E6-49EB-A370-D278329E09EE}" presName="thickLine" presStyleLbl="alignNode1" presStyleIdx="1" presStyleCnt="2"/>
      <dgm:spPr/>
    </dgm:pt>
    <dgm:pt modelId="{878BB0A5-B583-9742-8BEA-ED4B87DBCCB3}" type="pres">
      <dgm:prSet presAssocID="{0CEEB929-A6E6-49EB-A370-D278329E09EE}" presName="horz1" presStyleCnt="0"/>
      <dgm:spPr/>
    </dgm:pt>
    <dgm:pt modelId="{D738408F-F359-2C4F-B925-250D0EEDA84B}" type="pres">
      <dgm:prSet presAssocID="{0CEEB929-A6E6-49EB-A370-D278329E09EE}" presName="tx1" presStyleLbl="revTx" presStyleIdx="1" presStyleCnt="2"/>
      <dgm:spPr/>
    </dgm:pt>
    <dgm:pt modelId="{ACF8AE08-5B56-974C-A31B-E92736549490}" type="pres">
      <dgm:prSet presAssocID="{0CEEB929-A6E6-49EB-A370-D278329E09EE}" presName="vert1" presStyleCnt="0"/>
      <dgm:spPr/>
    </dgm:pt>
  </dgm:ptLst>
  <dgm:cxnLst>
    <dgm:cxn modelId="{E0FDF808-6448-4B0D-BAE5-33A2D8D83C22}" srcId="{9194B5D3-7C0B-49B1-8BD9-877C10B06B9C}" destId="{223BBEB9-51B7-4433-BF3D-72D0747F45E6}" srcOrd="0" destOrd="0" parTransId="{163F0472-0C97-4748-8AA7-7B94CEB65735}" sibTransId="{8193B859-FFFD-41CB-BA35-AC5EE6D6A7A9}"/>
    <dgm:cxn modelId="{FFCC9242-B780-004B-81F7-DB01994D689C}" type="presOf" srcId="{0CEEB929-A6E6-49EB-A370-D278329E09EE}" destId="{D738408F-F359-2C4F-B925-250D0EEDA84B}" srcOrd="0" destOrd="0" presId="urn:microsoft.com/office/officeart/2008/layout/LinedList"/>
    <dgm:cxn modelId="{472FCC44-8397-D849-B4E3-AC812D572FD2}" type="presOf" srcId="{223BBEB9-51B7-4433-BF3D-72D0747F45E6}" destId="{961F52F6-99E6-764E-A217-D455163F9F0A}" srcOrd="0" destOrd="0" presId="urn:microsoft.com/office/officeart/2008/layout/LinedList"/>
    <dgm:cxn modelId="{18AEBE4B-F2E1-410C-ABC5-16E62E389590}" srcId="{9194B5D3-7C0B-49B1-8BD9-877C10B06B9C}" destId="{0CEEB929-A6E6-49EB-A370-D278329E09EE}" srcOrd="1" destOrd="0" parTransId="{E5FED548-7A50-4317-B7EB-4CFF0C09E0CE}" sibTransId="{D6E4B10F-2E02-455B-96BC-2B912ECAF7EF}"/>
    <dgm:cxn modelId="{8B9C718F-EC33-E94C-B6EF-6DDF5D366B49}" type="presOf" srcId="{9194B5D3-7C0B-49B1-8BD9-877C10B06B9C}" destId="{9BE644E9-B5E2-FC4D-8FA9-CBF30632EC85}" srcOrd="0" destOrd="0" presId="urn:microsoft.com/office/officeart/2008/layout/LinedList"/>
    <dgm:cxn modelId="{7861717C-12FB-1440-BCB9-A206DD9F300C}" type="presParOf" srcId="{9BE644E9-B5E2-FC4D-8FA9-CBF30632EC85}" destId="{D2EFEB69-B85A-774D-A8EC-109D19ABEFFF}" srcOrd="0" destOrd="0" presId="urn:microsoft.com/office/officeart/2008/layout/LinedList"/>
    <dgm:cxn modelId="{C68FB461-1D58-464C-8EC3-D6F79702789B}" type="presParOf" srcId="{9BE644E9-B5E2-FC4D-8FA9-CBF30632EC85}" destId="{11B01CA6-AF8D-D644-BE8F-E7B0805581DF}" srcOrd="1" destOrd="0" presId="urn:microsoft.com/office/officeart/2008/layout/LinedList"/>
    <dgm:cxn modelId="{C84B4F8D-B862-8940-BD5B-40DF09322291}" type="presParOf" srcId="{11B01CA6-AF8D-D644-BE8F-E7B0805581DF}" destId="{961F52F6-99E6-764E-A217-D455163F9F0A}" srcOrd="0" destOrd="0" presId="urn:microsoft.com/office/officeart/2008/layout/LinedList"/>
    <dgm:cxn modelId="{CA853FDD-AEEA-C942-A87E-5FB357D39DEC}" type="presParOf" srcId="{11B01CA6-AF8D-D644-BE8F-E7B0805581DF}" destId="{6DA24EF3-C9DA-9341-9790-B1B293951FC1}" srcOrd="1" destOrd="0" presId="urn:microsoft.com/office/officeart/2008/layout/LinedList"/>
    <dgm:cxn modelId="{E6EE39A5-287E-7841-A4A2-720744BA51EC}" type="presParOf" srcId="{9BE644E9-B5E2-FC4D-8FA9-CBF30632EC85}" destId="{C3785176-BC7B-F147-942E-D7175186B981}" srcOrd="2" destOrd="0" presId="urn:microsoft.com/office/officeart/2008/layout/LinedList"/>
    <dgm:cxn modelId="{705E9439-577E-5843-A897-510F48985A6E}" type="presParOf" srcId="{9BE644E9-B5E2-FC4D-8FA9-CBF30632EC85}" destId="{878BB0A5-B583-9742-8BEA-ED4B87DBCCB3}" srcOrd="3" destOrd="0" presId="urn:microsoft.com/office/officeart/2008/layout/LinedList"/>
    <dgm:cxn modelId="{307816F8-00E7-F343-8424-2543E959A6F5}" type="presParOf" srcId="{878BB0A5-B583-9742-8BEA-ED4B87DBCCB3}" destId="{D738408F-F359-2C4F-B925-250D0EEDA84B}" srcOrd="0" destOrd="0" presId="urn:microsoft.com/office/officeart/2008/layout/LinedList"/>
    <dgm:cxn modelId="{97C0EB21-E400-A544-9A04-9E967A4E0611}" type="presParOf" srcId="{878BB0A5-B583-9742-8BEA-ED4B87DBCCB3}" destId="{ACF8AE08-5B56-974C-A31B-E927365494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C8102-4E03-48FF-9B8B-8FFD3B174DF7}">
      <dsp:nvSpPr>
        <dsp:cNvPr id="0" name=""/>
        <dsp:cNvSpPr/>
      </dsp:nvSpPr>
      <dsp:spPr>
        <a:xfrm>
          <a:off x="0" y="552"/>
          <a:ext cx="7634209"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E529B6-629A-4916-BD2D-342161032884}">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D0434F-7AE3-496A-AA7B-62F1B11AF66B}">
      <dsp:nvSpPr>
        <dsp:cNvPr id="0" name=""/>
        <dsp:cNvSpPr/>
      </dsp:nvSpPr>
      <dsp:spPr>
        <a:xfrm>
          <a:off x="1493203" y="552"/>
          <a:ext cx="6141005"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00100">
            <a:lnSpc>
              <a:spcPct val="90000"/>
            </a:lnSpc>
            <a:spcBef>
              <a:spcPct val="0"/>
            </a:spcBef>
            <a:spcAft>
              <a:spcPct val="35000"/>
            </a:spcAft>
            <a:buNone/>
          </a:pPr>
          <a:r>
            <a:rPr lang="en-US" sz="1800" b="1" kern="1200" baseline="0"/>
            <a:t>Startle Response</a:t>
          </a:r>
          <a:r>
            <a:rPr lang="en-US" sz="1800" kern="1200" baseline="0"/>
            <a:t>: reaction to a sudden loud noise in which the muscles tense rapidly, the eyes close tightly, the shoulders pull close to the neck, and the arms pull up toward the head </a:t>
          </a:r>
          <a:endParaRPr lang="en-US" sz="1800" kern="1200"/>
        </a:p>
      </dsp:txBody>
      <dsp:txXfrm>
        <a:off x="1493203" y="552"/>
        <a:ext cx="6141005" cy="1292816"/>
      </dsp:txXfrm>
    </dsp:sp>
    <dsp:sp modelId="{50C3FEA9-9D6D-402E-A376-CE2E0556AA29}">
      <dsp:nvSpPr>
        <dsp:cNvPr id="0" name=""/>
        <dsp:cNvSpPr/>
      </dsp:nvSpPr>
      <dsp:spPr>
        <a:xfrm>
          <a:off x="0" y="1616573"/>
          <a:ext cx="7634209"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0DD6DD-B435-4AE7-87BF-CFF34565913E}">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897344-621D-4A1D-9095-732DA6DB4692}">
      <dsp:nvSpPr>
        <dsp:cNvPr id="0" name=""/>
        <dsp:cNvSpPr/>
      </dsp:nvSpPr>
      <dsp:spPr>
        <a:xfrm>
          <a:off x="1493203" y="1616573"/>
          <a:ext cx="6141005"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00100">
            <a:lnSpc>
              <a:spcPct val="90000"/>
            </a:lnSpc>
            <a:spcBef>
              <a:spcPct val="0"/>
            </a:spcBef>
            <a:spcAft>
              <a:spcPct val="35000"/>
            </a:spcAft>
            <a:buNone/>
          </a:pPr>
          <a:r>
            <a:rPr lang="en-US" sz="1800" kern="1200" baseline="0" dirty="0"/>
            <a:t>Information from ears travels to the pons, medulla, and spinal cord; full response takes less than 1/5 second</a:t>
          </a:r>
          <a:endParaRPr lang="en-US" sz="1800" kern="1200" dirty="0"/>
        </a:p>
      </dsp:txBody>
      <dsp:txXfrm>
        <a:off x="1493203" y="1616573"/>
        <a:ext cx="6141005" cy="1292816"/>
      </dsp:txXfrm>
    </dsp:sp>
    <dsp:sp modelId="{0EC5E3D7-9CEF-423C-9BF3-21D99DAF644F}">
      <dsp:nvSpPr>
        <dsp:cNvPr id="0" name=""/>
        <dsp:cNvSpPr/>
      </dsp:nvSpPr>
      <dsp:spPr>
        <a:xfrm>
          <a:off x="0" y="3232593"/>
          <a:ext cx="7634209"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1B7B4B-2F6C-4849-A537-FFCB93D010E4}">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5FACA2-2766-4F92-9862-01FBF83B3C82}">
      <dsp:nvSpPr>
        <dsp:cNvPr id="0" name=""/>
        <dsp:cNvSpPr/>
      </dsp:nvSpPr>
      <dsp:spPr>
        <a:xfrm>
          <a:off x="1493203" y="3232593"/>
          <a:ext cx="6141005"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800100">
            <a:lnSpc>
              <a:spcPct val="90000"/>
            </a:lnSpc>
            <a:spcBef>
              <a:spcPct val="0"/>
            </a:spcBef>
            <a:spcAft>
              <a:spcPct val="35000"/>
            </a:spcAft>
            <a:buNone/>
          </a:pPr>
          <a:r>
            <a:rPr lang="en-US" sz="1800" b="1" kern="1200" baseline="0"/>
            <a:t>Startle potentiation</a:t>
          </a:r>
          <a:r>
            <a:rPr lang="en-US" sz="1800" kern="1200" baseline="0"/>
            <a:t>: Enhancement of the startle response in a frightening or unpleasant situation, as compared to a safe one (Lang, Bradley, &amp; Cuthbert, 2002)</a:t>
          </a:r>
          <a:endParaRPr lang="en-US" sz="1800" kern="1200"/>
        </a:p>
      </dsp:txBody>
      <dsp:txXfrm>
        <a:off x="1493203" y="3232593"/>
        <a:ext cx="6141005" cy="129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A858B-E130-A849-84DD-C2D510E40092}">
      <dsp:nvSpPr>
        <dsp:cNvPr id="0" name=""/>
        <dsp:cNvSpPr/>
      </dsp:nvSpPr>
      <dsp:spPr>
        <a:xfrm>
          <a:off x="0" y="73731"/>
          <a:ext cx="10972800" cy="13922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View video clips (perhaps with trigger warnings!) from </a:t>
          </a:r>
          <a:r>
            <a:rPr lang="en-US" sz="3500" kern="1200" baseline="0">
              <a:hlinkClick xmlns:r="http://schemas.openxmlformats.org/officeDocument/2006/relationships" r:id="rId1"/>
            </a:rPr>
            <a:t>The Recreational Fear Lab</a:t>
          </a:r>
          <a:r>
            <a:rPr lang="en-US" sz="3500" kern="1200" baseline="0"/>
            <a:t>. </a:t>
          </a:r>
          <a:endParaRPr lang="en-US" sz="3500" kern="1200"/>
        </a:p>
      </dsp:txBody>
      <dsp:txXfrm>
        <a:off x="67966" y="141697"/>
        <a:ext cx="10836868" cy="1256367"/>
      </dsp:txXfrm>
    </dsp:sp>
    <dsp:sp modelId="{4BE72418-AD48-4F43-81D1-8C936D0EB424}">
      <dsp:nvSpPr>
        <dsp:cNvPr id="0" name=""/>
        <dsp:cNvSpPr/>
      </dsp:nvSpPr>
      <dsp:spPr>
        <a:xfrm>
          <a:off x="0" y="1566831"/>
          <a:ext cx="10972800" cy="13922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Discuss individual differences in responses to recreational fear. What could the value of such experiences be? </a:t>
          </a:r>
          <a:endParaRPr lang="en-US" sz="3500" kern="1200"/>
        </a:p>
      </dsp:txBody>
      <dsp:txXfrm>
        <a:off x="67966" y="1634797"/>
        <a:ext cx="10836868" cy="1256367"/>
      </dsp:txXfrm>
    </dsp:sp>
    <dsp:sp modelId="{0EA95CDF-48E3-CF45-9133-D78FCAF08DDA}">
      <dsp:nvSpPr>
        <dsp:cNvPr id="0" name=""/>
        <dsp:cNvSpPr/>
      </dsp:nvSpPr>
      <dsp:spPr>
        <a:xfrm>
          <a:off x="0" y="3059931"/>
          <a:ext cx="10972800" cy="13922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a:t>Highlight relevance of physiology, appraisals, and emotion regulation. </a:t>
          </a:r>
          <a:endParaRPr lang="en-US" sz="3500" kern="1200"/>
        </a:p>
      </dsp:txBody>
      <dsp:txXfrm>
        <a:off x="67966" y="3127897"/>
        <a:ext cx="10836868" cy="1256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8CD1-34A2-3D45-8D6F-6BF6232D7DBA}">
      <dsp:nvSpPr>
        <dsp:cNvPr id="0" name=""/>
        <dsp:cNvSpPr/>
      </dsp:nvSpPr>
      <dsp:spPr>
        <a:xfrm>
          <a:off x="0" y="2209"/>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CE48981-2AF8-D54F-97C0-667EA027DC29}">
      <dsp:nvSpPr>
        <dsp:cNvPr id="0" name=""/>
        <dsp:cNvSpPr/>
      </dsp:nvSpPr>
      <dsp:spPr>
        <a:xfrm>
          <a:off x="0" y="2209"/>
          <a:ext cx="10972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baseline="0"/>
            <a:t>Hostile aggression</a:t>
          </a:r>
          <a:r>
            <a:rPr lang="en-US" sz="2900" kern="1200" baseline="0"/>
            <a:t>: Harmful behavior motivated by anger, and the intent to hurt someone</a:t>
          </a:r>
          <a:endParaRPr lang="en-US" sz="2900" kern="1200"/>
        </a:p>
      </dsp:txBody>
      <dsp:txXfrm>
        <a:off x="0" y="2209"/>
        <a:ext cx="10972800" cy="1507181"/>
      </dsp:txXfrm>
    </dsp:sp>
    <dsp:sp modelId="{76D34B9F-33F1-1B4B-88E5-A43A1B66CCCE}">
      <dsp:nvSpPr>
        <dsp:cNvPr id="0" name=""/>
        <dsp:cNvSpPr/>
      </dsp:nvSpPr>
      <dsp:spPr>
        <a:xfrm>
          <a:off x="0" y="1509390"/>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3EA0558-86D8-D748-A793-F61EBD689ED1}">
      <dsp:nvSpPr>
        <dsp:cNvPr id="0" name=""/>
        <dsp:cNvSpPr/>
      </dsp:nvSpPr>
      <dsp:spPr>
        <a:xfrm>
          <a:off x="0" y="1509390"/>
          <a:ext cx="10972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baseline="0"/>
            <a:t>Instrumental aggression</a:t>
          </a:r>
          <a:r>
            <a:rPr lang="en-US" sz="2900" kern="1200" baseline="0"/>
            <a:t>: Harmful or threatening behavior used purely as a way to obtain something or to achieve some end </a:t>
          </a:r>
          <a:endParaRPr lang="en-US" sz="2900" kern="1200"/>
        </a:p>
      </dsp:txBody>
      <dsp:txXfrm>
        <a:off x="0" y="1509390"/>
        <a:ext cx="10972800" cy="1507181"/>
      </dsp:txXfrm>
    </dsp:sp>
    <dsp:sp modelId="{600F4877-014A-414D-9C1F-68D3200E04BF}">
      <dsp:nvSpPr>
        <dsp:cNvPr id="0" name=""/>
        <dsp:cNvSpPr/>
      </dsp:nvSpPr>
      <dsp:spPr>
        <a:xfrm>
          <a:off x="0" y="3016572"/>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171BB2C-E638-E641-8196-68C79305CDF8}">
      <dsp:nvSpPr>
        <dsp:cNvPr id="0" name=""/>
        <dsp:cNvSpPr/>
      </dsp:nvSpPr>
      <dsp:spPr>
        <a:xfrm>
          <a:off x="0" y="3016572"/>
          <a:ext cx="109728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Participants insulted by a confederate will deliver more intense “punishments” to that person, but in this situation aggression is explicitly endorsed by the researcher (Berman, Gladue, &amp; Taylor, 1993)</a:t>
          </a:r>
          <a:endParaRPr lang="en-US" sz="2900" kern="1200"/>
        </a:p>
      </dsp:txBody>
      <dsp:txXfrm>
        <a:off x="0" y="3016572"/>
        <a:ext cx="10972800" cy="1507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50496-CE1A-F445-AFDB-D0B7F33BDDDA}">
      <dsp:nvSpPr>
        <dsp:cNvPr id="0" name=""/>
        <dsp:cNvSpPr/>
      </dsp:nvSpPr>
      <dsp:spPr>
        <a:xfrm>
          <a:off x="0" y="0"/>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3A212C-86AE-434E-87F6-5E4571605398}">
      <dsp:nvSpPr>
        <dsp:cNvPr id="0" name=""/>
        <dsp:cNvSpPr/>
      </dsp:nvSpPr>
      <dsp:spPr>
        <a:xfrm>
          <a:off x="0" y="0"/>
          <a:ext cx="10972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baseline="0"/>
            <a:t>Cognitive restructuring</a:t>
          </a:r>
          <a:r>
            <a:rPr lang="en-US" sz="2700" kern="1200" baseline="0"/>
            <a:t>: Person is taught to reinterpret events as less threatening or hostile, and replace anger-evoking thoughts with calmer ones. </a:t>
          </a:r>
          <a:endParaRPr lang="en-US" sz="2700" kern="1200"/>
        </a:p>
      </dsp:txBody>
      <dsp:txXfrm>
        <a:off x="0" y="0"/>
        <a:ext cx="10972800" cy="1131490"/>
      </dsp:txXfrm>
    </dsp:sp>
    <dsp:sp modelId="{7194A67B-A51A-C541-B3A9-C8944C185AFA}">
      <dsp:nvSpPr>
        <dsp:cNvPr id="0" name=""/>
        <dsp:cNvSpPr/>
      </dsp:nvSpPr>
      <dsp:spPr>
        <a:xfrm>
          <a:off x="0" y="1131490"/>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7D53035-1D9C-7043-8272-AEBDD1C110BB}">
      <dsp:nvSpPr>
        <dsp:cNvPr id="0" name=""/>
        <dsp:cNvSpPr/>
      </dsp:nvSpPr>
      <dsp:spPr>
        <a:xfrm>
          <a:off x="0" y="1131490"/>
          <a:ext cx="10972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baseline="0"/>
            <a:t>Social skills training</a:t>
          </a:r>
          <a:r>
            <a:rPr lang="en-US" sz="2700" kern="1200" baseline="0"/>
            <a:t>: Therapists teach clients to communicate their needs more clearly to others, calm down before speaking.</a:t>
          </a:r>
          <a:endParaRPr lang="en-US" sz="2700" kern="1200"/>
        </a:p>
      </dsp:txBody>
      <dsp:txXfrm>
        <a:off x="0" y="1131490"/>
        <a:ext cx="10972800" cy="1131490"/>
      </dsp:txXfrm>
    </dsp:sp>
    <dsp:sp modelId="{65D6EC0C-1BD7-1B49-9B98-C12BBDE7FE13}">
      <dsp:nvSpPr>
        <dsp:cNvPr id="0" name=""/>
        <dsp:cNvSpPr/>
      </dsp:nvSpPr>
      <dsp:spPr>
        <a:xfrm>
          <a:off x="0" y="2262981"/>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B8E70EA-DA45-B848-A049-92B14A17ABA6}">
      <dsp:nvSpPr>
        <dsp:cNvPr id="0" name=""/>
        <dsp:cNvSpPr/>
      </dsp:nvSpPr>
      <dsp:spPr>
        <a:xfrm>
          <a:off x="0" y="2262981"/>
          <a:ext cx="10972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baseline="0"/>
            <a:t>Exposure therapy</a:t>
          </a:r>
          <a:r>
            <a:rPr lang="en-US" sz="2700" kern="1200" baseline="0"/>
            <a:t>: The client practices remaining calm in the presence of events, insults that would usually provoke anger.</a:t>
          </a:r>
          <a:endParaRPr lang="en-US" sz="2700" kern="1200"/>
        </a:p>
      </dsp:txBody>
      <dsp:txXfrm>
        <a:off x="0" y="2262981"/>
        <a:ext cx="10972800" cy="1131490"/>
      </dsp:txXfrm>
    </dsp:sp>
    <dsp:sp modelId="{77BF091E-CD72-CC4F-90AF-D119BA2BDD40}">
      <dsp:nvSpPr>
        <dsp:cNvPr id="0" name=""/>
        <dsp:cNvSpPr/>
      </dsp:nvSpPr>
      <dsp:spPr>
        <a:xfrm>
          <a:off x="0" y="3394472"/>
          <a:ext cx="109728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992BAA8-EDA9-AF4B-BC52-8A4DC9287614}">
      <dsp:nvSpPr>
        <dsp:cNvPr id="0" name=""/>
        <dsp:cNvSpPr/>
      </dsp:nvSpPr>
      <dsp:spPr>
        <a:xfrm>
          <a:off x="0" y="3394472"/>
          <a:ext cx="109728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baseline="0"/>
            <a:t>Problem solving</a:t>
          </a:r>
          <a:r>
            <a:rPr lang="en-US" sz="2700" kern="1200" baseline="0"/>
            <a:t>:</a:t>
          </a:r>
          <a:r>
            <a:rPr lang="en-US" sz="2700" b="1" kern="1200" baseline="0"/>
            <a:t> </a:t>
          </a:r>
          <a:r>
            <a:rPr lang="en-US" sz="2700" kern="1200" baseline="0"/>
            <a:t>Clients learn to solve problems constructively, without getting angry.</a:t>
          </a:r>
          <a:endParaRPr lang="en-US" sz="2700" kern="1200"/>
        </a:p>
      </dsp:txBody>
      <dsp:txXfrm>
        <a:off x="0" y="3394472"/>
        <a:ext cx="10972800" cy="113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FEB69-B85A-774D-A8EC-109D19ABEFFF}">
      <dsp:nvSpPr>
        <dsp:cNvPr id="0" name=""/>
        <dsp:cNvSpPr/>
      </dsp:nvSpPr>
      <dsp:spPr>
        <a:xfrm>
          <a:off x="0" y="0"/>
          <a:ext cx="10972800"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61F52F6-99E6-764E-A217-D455163F9F0A}">
      <dsp:nvSpPr>
        <dsp:cNvPr id="0" name=""/>
        <dsp:cNvSpPr/>
      </dsp:nvSpPr>
      <dsp:spPr>
        <a:xfrm>
          <a:off x="0" y="0"/>
          <a:ext cx="109728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baseline="0"/>
            <a:t>Women more likely to express sadness than men (Choti et al., 1987, Fischer et al., 2004), though this is consistent with societal gender roles.</a:t>
          </a:r>
          <a:endParaRPr lang="en-US" sz="3600" kern="1200"/>
        </a:p>
      </dsp:txBody>
      <dsp:txXfrm>
        <a:off x="0" y="0"/>
        <a:ext cx="10972800" cy="2262981"/>
      </dsp:txXfrm>
    </dsp:sp>
    <dsp:sp modelId="{C3785176-BC7B-F147-942E-D7175186B981}">
      <dsp:nvSpPr>
        <dsp:cNvPr id="0" name=""/>
        <dsp:cNvSpPr/>
      </dsp:nvSpPr>
      <dsp:spPr>
        <a:xfrm>
          <a:off x="0" y="2262981"/>
          <a:ext cx="10972800"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738408F-F359-2C4F-B925-250D0EEDA84B}">
      <dsp:nvSpPr>
        <dsp:cNvPr id="0" name=""/>
        <dsp:cNvSpPr/>
      </dsp:nvSpPr>
      <dsp:spPr>
        <a:xfrm>
          <a:off x="0" y="2262981"/>
          <a:ext cx="109728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baseline="0"/>
            <a:t>Sadness related to loss may increase with age, and show more coherence across measures of emotion (e.g., self-report, physiology; Lohani, Payne, &amp; Isaacowitz, 2018).</a:t>
          </a:r>
          <a:endParaRPr lang="en-US" sz="3600" kern="1200"/>
        </a:p>
      </dsp:txBody>
      <dsp:txXfrm>
        <a:off x="0" y="2262981"/>
        <a:ext cx="10972800" cy="22629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6/29/2023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11.7</a:t>
            </a:r>
          </a:p>
        </p:txBody>
      </p:sp>
      <p:sp>
        <p:nvSpPr>
          <p:cNvPr id="4" name="Slide Number Placeholder 3"/>
          <p:cNvSpPr>
            <a:spLocks noGrp="1"/>
          </p:cNvSpPr>
          <p:nvPr>
            <p:ph type="sldNum" sz="quarter" idx="10"/>
          </p:nvPr>
        </p:nvSpPr>
        <p:spPr/>
        <p:txBody>
          <a:bodyPr/>
          <a:lstStyle/>
          <a:p>
            <a:fld id="{D944525E-891A-504E-8811-B2E0D6E5741E}" type="slidenum">
              <a:rPr lang="en-US" smtClean="0"/>
              <a:t>39</a:t>
            </a:fld>
            <a:endParaRPr lang="en-US"/>
          </a:p>
        </p:txBody>
      </p:sp>
    </p:spTree>
    <p:extLst>
      <p:ext uri="{BB962C8B-B14F-4D97-AF65-F5344CB8AC3E}">
        <p14:creationId xmlns:p14="http://schemas.microsoft.com/office/powerpoint/2010/main" val="1035977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Figures 11.8, 11.9</a:t>
            </a:r>
          </a:p>
        </p:txBody>
      </p:sp>
      <p:sp>
        <p:nvSpPr>
          <p:cNvPr id="4" name="Slide Number Placeholder 3"/>
          <p:cNvSpPr>
            <a:spLocks noGrp="1"/>
          </p:cNvSpPr>
          <p:nvPr>
            <p:ph type="sldNum" sz="quarter" idx="10"/>
          </p:nvPr>
        </p:nvSpPr>
        <p:spPr/>
        <p:txBody>
          <a:bodyPr/>
          <a:lstStyle/>
          <a:p>
            <a:fld id="{D944525E-891A-504E-8811-B2E0D6E5741E}" type="slidenum">
              <a:rPr lang="en-US" smtClean="0"/>
              <a:t>43</a:t>
            </a:fld>
            <a:endParaRPr lang="en-US"/>
          </a:p>
        </p:txBody>
      </p:sp>
    </p:spTree>
    <p:extLst>
      <p:ext uri="{BB962C8B-B14F-4D97-AF65-F5344CB8AC3E}">
        <p14:creationId xmlns:p14="http://schemas.microsoft.com/office/powerpoint/2010/main" val="193041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11.1</a:t>
            </a:r>
          </a:p>
        </p:txBody>
      </p:sp>
      <p:sp>
        <p:nvSpPr>
          <p:cNvPr id="4" name="Slide Number Placeholder 3"/>
          <p:cNvSpPr>
            <a:spLocks noGrp="1"/>
          </p:cNvSpPr>
          <p:nvPr>
            <p:ph type="sldNum" sz="quarter" idx="10"/>
          </p:nvPr>
        </p:nvSpPr>
        <p:spPr/>
        <p:txBody>
          <a:bodyPr/>
          <a:lstStyle/>
          <a:p>
            <a:fld id="{D944525E-891A-504E-8811-B2E0D6E5741E}" type="slidenum">
              <a:rPr lang="en-US" smtClean="0"/>
              <a:t>5</a:t>
            </a:fld>
            <a:endParaRPr lang="en-US"/>
          </a:p>
        </p:txBody>
      </p:sp>
    </p:spTree>
    <p:extLst>
      <p:ext uri="{BB962C8B-B14F-4D97-AF65-F5344CB8AC3E}">
        <p14:creationId xmlns:p14="http://schemas.microsoft.com/office/powerpoint/2010/main" val="63105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/wiki/File:Hemibungarus_calligaster_calligaster_-_ZooKeys-266-001-g095.jpg</a:t>
            </a:r>
          </a:p>
        </p:txBody>
      </p:sp>
      <p:sp>
        <p:nvSpPr>
          <p:cNvPr id="4" name="Slide Number Placeholder 3"/>
          <p:cNvSpPr>
            <a:spLocks noGrp="1"/>
          </p:cNvSpPr>
          <p:nvPr>
            <p:ph type="sldNum" sz="quarter" idx="10"/>
          </p:nvPr>
        </p:nvSpPr>
        <p:spPr/>
        <p:txBody>
          <a:bodyPr/>
          <a:lstStyle/>
          <a:p>
            <a:fld id="{D944525E-891A-504E-8811-B2E0D6E5741E}" type="slidenum">
              <a:rPr lang="en-US" smtClean="0"/>
              <a:t>7</a:t>
            </a:fld>
            <a:endParaRPr lang="en-US"/>
          </a:p>
        </p:txBody>
      </p:sp>
    </p:spTree>
    <p:extLst>
      <p:ext uri="{BB962C8B-B14F-4D97-AF65-F5344CB8AC3E}">
        <p14:creationId xmlns:p14="http://schemas.microsoft.com/office/powerpoint/2010/main" val="34205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44525E-891A-504E-8811-B2E0D6E5741E}" type="slidenum">
              <a:rPr lang="en-US" smtClean="0"/>
              <a:t>10</a:t>
            </a:fld>
            <a:endParaRPr lang="en-US"/>
          </a:p>
        </p:txBody>
      </p:sp>
    </p:spTree>
    <p:extLst>
      <p:ext uri="{BB962C8B-B14F-4D97-AF65-F5344CB8AC3E}">
        <p14:creationId xmlns:p14="http://schemas.microsoft.com/office/powerpoint/2010/main" val="140323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11.3</a:t>
            </a:r>
          </a:p>
        </p:txBody>
      </p:sp>
      <p:sp>
        <p:nvSpPr>
          <p:cNvPr id="4" name="Slide Number Placeholder 3"/>
          <p:cNvSpPr>
            <a:spLocks noGrp="1"/>
          </p:cNvSpPr>
          <p:nvPr>
            <p:ph type="sldNum" sz="quarter" idx="10"/>
          </p:nvPr>
        </p:nvSpPr>
        <p:spPr/>
        <p:txBody>
          <a:bodyPr/>
          <a:lstStyle/>
          <a:p>
            <a:fld id="{D944525E-891A-504E-8811-B2E0D6E5741E}" type="slidenum">
              <a:rPr lang="en-US" smtClean="0"/>
              <a:t>11</a:t>
            </a:fld>
            <a:endParaRPr lang="en-US"/>
          </a:p>
        </p:txBody>
      </p:sp>
    </p:spTree>
    <p:extLst>
      <p:ext uri="{BB962C8B-B14F-4D97-AF65-F5344CB8AC3E}">
        <p14:creationId xmlns:p14="http://schemas.microsoft.com/office/powerpoint/2010/main" val="198537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Freeze: https://</a:t>
            </a:r>
            <a:r>
              <a:rPr lang="en-US" dirty="0" err="1"/>
              <a:t>commons.wikimedia.org</a:t>
            </a:r>
            <a:r>
              <a:rPr lang="en-US" dirty="0"/>
              <a:t>/wiki/</a:t>
            </a:r>
            <a:r>
              <a:rPr lang="en-US" dirty="0" err="1"/>
              <a:t>File:Howlsnow.jpg</a:t>
            </a:r>
            <a:endParaRPr lang="en-US" dirty="0"/>
          </a:p>
          <a:p>
            <a:r>
              <a:rPr lang="en-US" dirty="0"/>
              <a:t>Flight: https://</a:t>
            </a:r>
            <a:r>
              <a:rPr lang="en-US" dirty="0" err="1"/>
              <a:t>commons.wikimedia.org</a:t>
            </a:r>
            <a:r>
              <a:rPr lang="en-US" dirty="0"/>
              <a:t>/wiki/</a:t>
            </a:r>
            <a:r>
              <a:rPr lang="en-US" dirty="0" err="1"/>
              <a:t>File:Gray_Wolf_Maya.jpg</a:t>
            </a:r>
            <a:endParaRPr lang="en-US" dirty="0"/>
          </a:p>
        </p:txBody>
      </p:sp>
      <p:sp>
        <p:nvSpPr>
          <p:cNvPr id="4" name="Slide Number Placeholder 3"/>
          <p:cNvSpPr>
            <a:spLocks noGrp="1"/>
          </p:cNvSpPr>
          <p:nvPr>
            <p:ph type="sldNum" sz="quarter" idx="10"/>
          </p:nvPr>
        </p:nvSpPr>
        <p:spPr/>
        <p:txBody>
          <a:bodyPr/>
          <a:lstStyle/>
          <a:p>
            <a:fld id="{D944525E-891A-504E-8811-B2E0D6E5741E}" type="slidenum">
              <a:rPr lang="en-US" smtClean="0"/>
              <a:t>14</a:t>
            </a:fld>
            <a:endParaRPr lang="en-US"/>
          </a:p>
        </p:txBody>
      </p:sp>
    </p:spTree>
    <p:extLst>
      <p:ext uri="{BB962C8B-B14F-4D97-AF65-F5344CB8AC3E}">
        <p14:creationId xmlns:p14="http://schemas.microsoft.com/office/powerpoint/2010/main" val="187504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Figure 11.4</a:t>
            </a:r>
          </a:p>
        </p:txBody>
      </p:sp>
      <p:sp>
        <p:nvSpPr>
          <p:cNvPr id="4" name="Slide Number Placeholder 3"/>
          <p:cNvSpPr>
            <a:spLocks noGrp="1"/>
          </p:cNvSpPr>
          <p:nvPr>
            <p:ph type="sldNum" sz="quarter" idx="10"/>
          </p:nvPr>
        </p:nvSpPr>
        <p:spPr/>
        <p:txBody>
          <a:bodyPr/>
          <a:lstStyle/>
          <a:p>
            <a:fld id="{D944525E-891A-504E-8811-B2E0D6E5741E}" type="slidenum">
              <a:rPr lang="en-US" smtClean="0"/>
              <a:t>22</a:t>
            </a:fld>
            <a:endParaRPr lang="en-US"/>
          </a:p>
        </p:txBody>
      </p:sp>
    </p:spTree>
    <p:extLst>
      <p:ext uri="{BB962C8B-B14F-4D97-AF65-F5344CB8AC3E}">
        <p14:creationId xmlns:p14="http://schemas.microsoft.com/office/powerpoint/2010/main" val="38238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11.5</a:t>
            </a:r>
          </a:p>
        </p:txBody>
      </p:sp>
      <p:sp>
        <p:nvSpPr>
          <p:cNvPr id="4" name="Slide Number Placeholder 3"/>
          <p:cNvSpPr>
            <a:spLocks noGrp="1"/>
          </p:cNvSpPr>
          <p:nvPr>
            <p:ph type="sldNum" sz="quarter" idx="10"/>
          </p:nvPr>
        </p:nvSpPr>
        <p:spPr/>
        <p:txBody>
          <a:bodyPr/>
          <a:lstStyle/>
          <a:p>
            <a:fld id="{D944525E-891A-504E-8811-B2E0D6E5741E}" type="slidenum">
              <a:rPr lang="en-US" smtClean="0"/>
              <a:t>23</a:t>
            </a:fld>
            <a:endParaRPr lang="en-US"/>
          </a:p>
        </p:txBody>
      </p:sp>
    </p:spTree>
    <p:extLst>
      <p:ext uri="{BB962C8B-B14F-4D97-AF65-F5344CB8AC3E}">
        <p14:creationId xmlns:p14="http://schemas.microsoft.com/office/powerpoint/2010/main" val="54131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11.6</a:t>
            </a:r>
          </a:p>
        </p:txBody>
      </p:sp>
      <p:sp>
        <p:nvSpPr>
          <p:cNvPr id="4" name="Slide Number Placeholder 3"/>
          <p:cNvSpPr>
            <a:spLocks noGrp="1"/>
          </p:cNvSpPr>
          <p:nvPr>
            <p:ph type="sldNum" sz="quarter" idx="10"/>
          </p:nvPr>
        </p:nvSpPr>
        <p:spPr/>
        <p:txBody>
          <a:bodyPr/>
          <a:lstStyle/>
          <a:p>
            <a:fld id="{D944525E-891A-504E-8811-B2E0D6E5741E}" type="slidenum">
              <a:rPr lang="en-US" smtClean="0"/>
              <a:t>33</a:t>
            </a:fld>
            <a:endParaRPr lang="en-US"/>
          </a:p>
        </p:txBody>
      </p:sp>
    </p:spTree>
    <p:extLst>
      <p:ext uri="{BB962C8B-B14F-4D97-AF65-F5344CB8AC3E}">
        <p14:creationId xmlns:p14="http://schemas.microsoft.com/office/powerpoint/2010/main" val="774082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jakubkriz?utm_source=unsplash&amp;utm_medium=referral&amp;utm_content=creditCopyText"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unsplash.com/photos/3FFEdm8TOek?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janjakubnanista?utm_source=unsplash&amp;utm_medium=referral&amp;utm_content=creditCopyText"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unsplash.com/photos/z9hvkSDWMIM?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charlesdeluvio?utm_source=unsplash&amp;utm_medium=referral&amp;utm_content=creditCopyText"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unsplash.com/photos/K4mSJ7kc0As?utm_source=unsplash&amp;utm_medium=referral&amp;utm_content=creditCopyText"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nate_dumlao?utm_source=unsplash&amp;utm_medium=referral&amp;utm_content=creditCopyText"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unsplash.com/photos/SksJLeNaXRk?utm_source=unsplash&amp;utm_medium=referral&amp;utm_content=creditCopyTex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pt-br/@birminghammuseumstrust?utm_source=unsplash&amp;utm_medium=referral&amp;utm_content=creditCopyText"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unsplash.com/photos/EQuyeK1ti6s?utm_source=unsplash&amp;utm_medium=referral&amp;utm_content=creditCopyTex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applewebdata://C37F21B2-7B50-40FC-9867-ED727F822E6B/#B1073"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filbertmang?utm_source=unsplash&amp;utm_medium=referral&amp;utm_content=creditCopyText"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unsplash.com/photos/JVQ677yozuk?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file:///C:\Users\mentuckm\AppData\Local\Temp\Temp1_manuscript_Shiota_Cavanagh_EDITED.zip\manuscript_Shiota_Cavanagh_EDITED\Figure%20Captions_PE_EDITED\Chapter%2011_Captions_PE_EDITED.docx#B836"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applewebdata://5C0A3DEB-E18B-4F50-9F00-DDDC81829BA2/#B118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170" y="3350711"/>
            <a:ext cx="11317356" cy="566530"/>
          </a:xfrm>
        </p:spPr>
        <p:txBody>
          <a:bodyPr>
            <a:normAutofit fontScale="90000"/>
          </a:bodyPr>
          <a:lstStyle/>
          <a:p>
            <a:r>
              <a:rPr lang="en-US" b="1" dirty="0"/>
              <a:t>Emotion and Motivation</a:t>
            </a:r>
            <a:endParaRPr lang="en-US" b="1" i="0" dirty="0"/>
          </a:p>
        </p:txBody>
      </p:sp>
      <p:sp>
        <p:nvSpPr>
          <p:cNvPr id="4" name="Text Placeholder 3"/>
          <p:cNvSpPr>
            <a:spLocks noGrp="1"/>
          </p:cNvSpPr>
          <p:nvPr>
            <p:ph type="body" sz="quarter" idx="11"/>
          </p:nvPr>
        </p:nvSpPr>
        <p:spPr>
          <a:xfrm>
            <a:off x="-2744170" y="3917241"/>
            <a:ext cx="11317816" cy="477838"/>
          </a:xfrm>
        </p:spPr>
        <p:txBody>
          <a:bodyPr/>
          <a:lstStyle/>
          <a:p>
            <a:r>
              <a:rPr lang="en-US" dirty="0"/>
              <a:t>by Shiota &amp; Cavanagh</a:t>
            </a:r>
          </a:p>
        </p:txBody>
      </p:sp>
      <p:pic>
        <p:nvPicPr>
          <p:cNvPr id="8" name="Picture 7" descr="Cover of the textbook featuring a woman composed of purple dots leaping across the page. Text beneath her reads &quot;Emotion and Motivation, Fourth Edition, Michelle N. Shiota and Sarah Rose Cavanagh&quot;">
            <a:extLst>
              <a:ext uri="{FF2B5EF4-FFF2-40B4-BE49-F238E27FC236}">
                <a16:creationId xmlns:a16="http://schemas.microsoft.com/office/drawing/2014/main" id="{A63DBEE3-DB24-B2DF-A03D-5B6BBE880124}"/>
              </a:ext>
            </a:extLst>
          </p:cNvPr>
          <p:cNvPicPr>
            <a:picLocks noChangeAspect="1"/>
          </p:cNvPicPr>
          <p:nvPr/>
        </p:nvPicPr>
        <p:blipFill>
          <a:blip r:embed="rId3"/>
          <a:stretch>
            <a:fillRect/>
          </a:stretch>
        </p:blipFill>
        <p:spPr>
          <a:xfrm>
            <a:off x="5970494" y="655609"/>
            <a:ext cx="4548868" cy="5615982"/>
          </a:xfrm>
          <a:prstGeom prst="rect">
            <a:avLst/>
          </a:prstGeom>
        </p:spPr>
      </p:pic>
    </p:spTree>
    <p:extLst>
      <p:ext uri="{BB962C8B-B14F-4D97-AF65-F5344CB8AC3E}">
        <p14:creationId xmlns:p14="http://schemas.microsoft.com/office/powerpoint/2010/main" val="990657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Biology of Fear</a:t>
            </a:r>
          </a:p>
        </p:txBody>
      </p:sp>
      <p:sp>
        <p:nvSpPr>
          <p:cNvPr id="3" name="Content Placeholder 2"/>
          <p:cNvSpPr>
            <a:spLocks noGrp="1"/>
          </p:cNvSpPr>
          <p:nvPr>
            <p:ph idx="1"/>
          </p:nvPr>
        </p:nvSpPr>
        <p:spPr>
          <a:xfrm>
            <a:off x="5968652" y="1659369"/>
            <a:ext cx="5674290" cy="4822850"/>
          </a:xfrm>
        </p:spPr>
        <p:txBody>
          <a:bodyPr>
            <a:normAutofit/>
          </a:bodyPr>
          <a:lstStyle/>
          <a:p>
            <a:r>
              <a:rPr lang="en-US" sz="2400" dirty="0"/>
              <a:t>The amygdala helps scan information from the environment, assessing potential danger</a:t>
            </a:r>
          </a:p>
          <a:p>
            <a:r>
              <a:rPr lang="en-US" sz="2400" dirty="0"/>
              <a:t>The startle response can be augmented or diminished by input from the amygdala</a:t>
            </a:r>
          </a:p>
          <a:p>
            <a:r>
              <a:rPr lang="en-US" sz="2400" b="1" dirty="0"/>
              <a:t>Anxiolytics</a:t>
            </a:r>
            <a:r>
              <a:rPr lang="en-US" sz="2400" dirty="0"/>
              <a:t>: Drugs that relieve anxiety by inhibiting overall brain activity</a:t>
            </a:r>
            <a:endParaRPr lang="en-US" sz="2400" b="1" dirty="0"/>
          </a:p>
          <a:p>
            <a:endParaRPr lang="en-US" sz="2400" dirty="0"/>
          </a:p>
        </p:txBody>
      </p:sp>
      <p:sp>
        <p:nvSpPr>
          <p:cNvPr id="4" name="TextBox 3"/>
          <p:cNvSpPr txBox="1"/>
          <p:nvPr/>
        </p:nvSpPr>
        <p:spPr>
          <a:xfrm>
            <a:off x="1641718" y="4870350"/>
            <a:ext cx="3978604" cy="1938992"/>
          </a:xfrm>
          <a:prstGeom prst="rect">
            <a:avLst/>
          </a:prstGeom>
          <a:noFill/>
        </p:spPr>
        <p:txBody>
          <a:bodyPr wrap="square" rtlCol="0">
            <a:spAutoFit/>
          </a:bodyPr>
          <a:lstStyle/>
          <a:p>
            <a:pPr algn="ctr"/>
            <a:r>
              <a:rPr lang="en-US" sz="2400" i="1" dirty="0"/>
              <a:t>The amygdala receives input from vision, hearing, and pain, and sends output to the hippocampus, pons, prefrontal cortex, and other regions </a:t>
            </a:r>
          </a:p>
        </p:txBody>
      </p:sp>
      <p:pic>
        <p:nvPicPr>
          <p:cNvPr id="2050" name="Picture 2" descr="The parts of the brain shown are, fornix, mammillary bodies, amygdala, and hippocampus. Amygdala: rapid evaluation of sensory input, generation of emotional responses to external stimuli. Hippocampus: Spatial navigation and episodial mem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378" y="846138"/>
            <a:ext cx="2935736" cy="392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8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Genetics of Fear</a:t>
            </a:r>
          </a:p>
        </p:txBody>
      </p:sp>
      <p:sp>
        <p:nvSpPr>
          <p:cNvPr id="3" name="Content Placeholder 2"/>
          <p:cNvSpPr>
            <a:spLocks noGrp="1"/>
          </p:cNvSpPr>
          <p:nvPr>
            <p:ph idx="1"/>
          </p:nvPr>
        </p:nvSpPr>
        <p:spPr>
          <a:xfrm>
            <a:off x="6224016" y="1995283"/>
            <a:ext cx="5437716" cy="4351338"/>
          </a:xfrm>
        </p:spPr>
        <p:txBody>
          <a:bodyPr>
            <a:normAutofit/>
          </a:bodyPr>
          <a:lstStyle/>
          <a:p>
            <a:r>
              <a:rPr lang="en-US" sz="2400" dirty="0"/>
              <a:t>Individual differences in fearfulness/anxiety tend to be consistent over decades </a:t>
            </a:r>
            <a:r>
              <a:rPr lang="en-US" sz="2000" dirty="0"/>
              <a:t>(Durbin, Hayden, Klein, &amp; </a:t>
            </a:r>
            <a:r>
              <a:rPr lang="en-US" sz="2000" dirty="0" err="1"/>
              <a:t>Olino</a:t>
            </a:r>
            <a:r>
              <a:rPr lang="en-US" sz="2000" dirty="0"/>
              <a:t>, 2007)</a:t>
            </a:r>
          </a:p>
          <a:p>
            <a:r>
              <a:rPr lang="en-US" sz="2400" dirty="0"/>
              <a:t>Panic disorder and phobias tend to run in families, are more common when a close relative has a similar disorder </a:t>
            </a:r>
            <a:r>
              <a:rPr lang="en-US" sz="2000" dirty="0"/>
              <a:t>(</a:t>
            </a:r>
            <a:r>
              <a:rPr lang="en-US" sz="2000" dirty="0" err="1"/>
              <a:t>Hettema</a:t>
            </a:r>
            <a:r>
              <a:rPr lang="en-US" sz="2000" dirty="0"/>
              <a:t>, Neale, &amp; </a:t>
            </a:r>
            <a:r>
              <a:rPr lang="en-US" sz="2000" dirty="0" err="1"/>
              <a:t>Kendler</a:t>
            </a:r>
            <a:r>
              <a:rPr lang="en-US" sz="2000" dirty="0"/>
              <a:t>, 2001)</a:t>
            </a:r>
          </a:p>
        </p:txBody>
      </p:sp>
      <p:sp>
        <p:nvSpPr>
          <p:cNvPr id="5" name="TextBox 4"/>
          <p:cNvSpPr txBox="1"/>
          <p:nvPr/>
        </p:nvSpPr>
        <p:spPr>
          <a:xfrm>
            <a:off x="2116913" y="4460555"/>
            <a:ext cx="3978604" cy="1569660"/>
          </a:xfrm>
          <a:prstGeom prst="rect">
            <a:avLst/>
          </a:prstGeom>
          <a:noFill/>
        </p:spPr>
        <p:txBody>
          <a:bodyPr wrap="square" rtlCol="0">
            <a:spAutoFit/>
          </a:bodyPr>
          <a:lstStyle/>
          <a:p>
            <a:pPr algn="ctr"/>
            <a:r>
              <a:rPr lang="en-US" sz="2400" i="1" dirty="0"/>
              <a:t>Joint laxity syndrome is harmless, but many people with this genetic condition also develop severe anxieties</a:t>
            </a:r>
          </a:p>
        </p:txBody>
      </p:sp>
      <p:pic>
        <p:nvPicPr>
          <p:cNvPr id="6" name="Picture 5" descr="A right palm bends the index finger of the left hand backwards. ">
            <a:extLst>
              <a:ext uri="{FF2B5EF4-FFF2-40B4-BE49-F238E27FC236}">
                <a16:creationId xmlns:a16="http://schemas.microsoft.com/office/drawing/2014/main" id="{2855CB88-45FA-DEC4-5CD7-4D62DF93CD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685" y="1678620"/>
            <a:ext cx="4178300" cy="2781935"/>
          </a:xfrm>
          <a:prstGeom prst="rect">
            <a:avLst/>
          </a:prstGeom>
          <a:noFill/>
          <a:ln>
            <a:noFill/>
          </a:ln>
        </p:spPr>
      </p:pic>
      <p:sp>
        <p:nvSpPr>
          <p:cNvPr id="4" name="TextBox 3"/>
          <p:cNvSpPr txBox="1"/>
          <p:nvPr/>
        </p:nvSpPr>
        <p:spPr>
          <a:xfrm>
            <a:off x="1836669" y="4168167"/>
            <a:ext cx="3536163" cy="292388"/>
          </a:xfrm>
          <a:prstGeom prst="rect">
            <a:avLst/>
          </a:prstGeom>
          <a:noFill/>
        </p:spPr>
        <p:txBody>
          <a:bodyPr wrap="square" rtlCol="0">
            <a:spAutoFit/>
          </a:bodyPr>
          <a:lstStyle/>
          <a:p>
            <a:r>
              <a:rPr lang="en-US" sz="1300" dirty="0" err="1"/>
              <a:t>Biophoto</a:t>
            </a:r>
            <a:r>
              <a:rPr lang="en-US" sz="1300" dirty="0"/>
              <a:t> Associates / Science Source</a:t>
            </a:r>
          </a:p>
        </p:txBody>
      </p:sp>
    </p:spTree>
    <p:extLst>
      <p:ext uri="{BB962C8B-B14F-4D97-AF65-F5344CB8AC3E}">
        <p14:creationId xmlns:p14="http://schemas.microsoft.com/office/powerpoint/2010/main" val="1120370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Fear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1.2  </a:t>
            </a:r>
            <a:r>
              <a:rPr lang="en-US" dirty="0">
                <a:ea typeface="+mn-lt"/>
                <a:cs typeface="+mn-lt"/>
              </a:rPr>
              <a:t>Explain the idea that fear is an algorithm, and apply that algorithm to a hypothetical situation.</a:t>
            </a:r>
          </a:p>
          <a:p>
            <a:pPr marL="0" indent="0">
              <a:buNone/>
            </a:pPr>
            <a:endParaRPr lang="en-US" dirty="0"/>
          </a:p>
        </p:txBody>
      </p:sp>
    </p:spTree>
    <p:extLst>
      <p:ext uri="{BB962C8B-B14F-4D97-AF65-F5344CB8AC3E}">
        <p14:creationId xmlns:p14="http://schemas.microsoft.com/office/powerpoint/2010/main" val="26228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10F4-E21D-14D2-21AB-6EB0D7C8FBAF}"/>
              </a:ext>
            </a:extLst>
          </p:cNvPr>
          <p:cNvSpPr>
            <a:spLocks noGrp="1"/>
          </p:cNvSpPr>
          <p:nvPr>
            <p:ph type="title"/>
          </p:nvPr>
        </p:nvSpPr>
        <p:spPr>
          <a:xfrm>
            <a:off x="609600" y="1264194"/>
            <a:ext cx="10972800" cy="1143000"/>
          </a:xfrm>
        </p:spPr>
        <p:txBody>
          <a:bodyPr/>
          <a:lstStyle/>
          <a:p>
            <a:pPr algn="r"/>
            <a:r>
              <a:rPr lang="en-US" dirty="0"/>
              <a:t>Fear as an Algorithm</a:t>
            </a:r>
          </a:p>
        </p:txBody>
      </p:sp>
      <p:sp>
        <p:nvSpPr>
          <p:cNvPr id="3" name="Content Placeholder 2">
            <a:extLst>
              <a:ext uri="{FF2B5EF4-FFF2-40B4-BE49-F238E27FC236}">
                <a16:creationId xmlns:a16="http://schemas.microsoft.com/office/drawing/2014/main" id="{44D82FF4-890C-C805-61AC-E8E9A0C979DE}"/>
              </a:ext>
            </a:extLst>
          </p:cNvPr>
          <p:cNvSpPr>
            <a:spLocks noGrp="1"/>
          </p:cNvSpPr>
          <p:nvPr>
            <p:ph idx="1"/>
          </p:nvPr>
        </p:nvSpPr>
        <p:spPr>
          <a:xfrm>
            <a:off x="4866362" y="2342367"/>
            <a:ext cx="6716038" cy="3783797"/>
          </a:xfrm>
        </p:spPr>
        <p:txBody>
          <a:bodyPr/>
          <a:lstStyle/>
          <a:p>
            <a:pPr marL="0" indent="0" algn="ctr">
              <a:buNone/>
            </a:pPr>
            <a:r>
              <a:rPr lang="en-US" dirty="0"/>
              <a:t>Rather than being a simple, uniform state, perhaps fear is an algorithm for guiding the best possible response to threat, given the context of the current situation</a:t>
            </a:r>
          </a:p>
        </p:txBody>
      </p:sp>
      <p:pic>
        <p:nvPicPr>
          <p:cNvPr id="5" name="Picture 4" descr="A boy bikes in the woods among tall trees. ">
            <a:extLst>
              <a:ext uri="{FF2B5EF4-FFF2-40B4-BE49-F238E27FC236}">
                <a16:creationId xmlns:a16="http://schemas.microsoft.com/office/drawing/2014/main" id="{2F376AFC-9D13-733F-79CC-299330911D67}"/>
              </a:ext>
            </a:extLst>
          </p:cNvPr>
          <p:cNvPicPr>
            <a:picLocks noChangeAspect="1"/>
          </p:cNvPicPr>
          <p:nvPr/>
        </p:nvPicPr>
        <p:blipFill>
          <a:blip r:embed="rId2"/>
          <a:stretch>
            <a:fillRect/>
          </a:stretch>
        </p:blipFill>
        <p:spPr>
          <a:xfrm>
            <a:off x="0" y="0"/>
            <a:ext cx="4571506" cy="6858000"/>
          </a:xfrm>
          <a:prstGeom prst="rect">
            <a:avLst/>
          </a:prstGeom>
        </p:spPr>
      </p:pic>
      <p:sp>
        <p:nvSpPr>
          <p:cNvPr id="7" name="TextBox 6">
            <a:extLst>
              <a:ext uri="{FF2B5EF4-FFF2-40B4-BE49-F238E27FC236}">
                <a16:creationId xmlns:a16="http://schemas.microsoft.com/office/drawing/2014/main" id="{BD2E3A79-959F-52DC-1B7C-83AA590B2E6F}"/>
              </a:ext>
            </a:extLst>
          </p:cNvPr>
          <p:cNvSpPr txBox="1"/>
          <p:nvPr/>
        </p:nvSpPr>
        <p:spPr>
          <a:xfrm>
            <a:off x="62164" y="6398696"/>
            <a:ext cx="6099242" cy="276999"/>
          </a:xfrm>
          <a:prstGeom prst="rect">
            <a:avLst/>
          </a:prstGeom>
          <a:noFill/>
        </p:spPr>
        <p:txBody>
          <a:bodyPr wrap="square">
            <a:spAutoFit/>
          </a:bodyPr>
          <a:lstStyle/>
          <a:p>
            <a:r>
              <a:rPr lang="en-US" sz="1200" dirty="0">
                <a:solidFill>
                  <a:schemeClr val="bg1">
                    <a:lumMod val="75000"/>
                  </a:schemeClr>
                </a:solidFill>
              </a:rPr>
              <a:t>Photo by </a:t>
            </a:r>
            <a:r>
              <a:rPr lang="en-US" sz="1200" dirty="0">
                <a:solidFill>
                  <a:schemeClr val="bg1">
                    <a:lumMod val="75000"/>
                  </a:schemeClr>
                </a:solidFill>
                <a:hlinkClick r:id="rId3">
                  <a:extLst>
                    <a:ext uri="{A12FA001-AC4F-418D-AE19-62706E023703}">
                      <ahyp:hlinkClr xmlns:ahyp="http://schemas.microsoft.com/office/drawing/2018/hyperlinkcolor" val="tx"/>
                    </a:ext>
                  </a:extLst>
                </a:hlinkClick>
              </a:rPr>
              <a:t>Jakub Kriz</a:t>
            </a:r>
            <a:r>
              <a:rPr lang="en-US" sz="1200" dirty="0">
                <a:solidFill>
                  <a:schemeClr val="bg1">
                    <a:lumMod val="75000"/>
                  </a:schemeClr>
                </a:solidFill>
              </a:rPr>
              <a:t> on </a:t>
            </a:r>
            <a:r>
              <a:rPr lang="en-US" sz="1200" dirty="0">
                <a:solidFill>
                  <a:schemeClr val="bg1">
                    <a:lumMod val="75000"/>
                  </a:schemeClr>
                </a:solidFill>
                <a:hlinkClick r:id="rId4">
                  <a:extLst>
                    <a:ext uri="{A12FA001-AC4F-418D-AE19-62706E023703}">
                      <ahyp:hlinkClr xmlns:ahyp="http://schemas.microsoft.com/office/drawing/2018/hyperlinkcolor" val="tx"/>
                    </a:ext>
                  </a:extLst>
                </a:hlinkClick>
              </a:rPr>
              <a:t>Unsplash</a:t>
            </a:r>
            <a:r>
              <a:rPr lang="en-US" sz="1200" dirty="0">
                <a:solidFill>
                  <a:schemeClr val="bg1">
                    <a:lumMod val="75000"/>
                  </a:schemeClr>
                </a:solidFill>
              </a:rPr>
              <a:t> </a:t>
            </a:r>
          </a:p>
        </p:txBody>
      </p:sp>
    </p:spTree>
    <p:extLst>
      <p:ext uri="{BB962C8B-B14F-4D97-AF65-F5344CB8AC3E}">
        <p14:creationId xmlns:p14="http://schemas.microsoft.com/office/powerpoint/2010/main" val="421504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Fear Responses?</a:t>
            </a:r>
          </a:p>
        </p:txBody>
      </p:sp>
      <p:sp>
        <p:nvSpPr>
          <p:cNvPr id="3" name="Content Placeholder 2"/>
          <p:cNvSpPr>
            <a:spLocks noGrp="1"/>
          </p:cNvSpPr>
          <p:nvPr>
            <p:ph idx="1"/>
          </p:nvPr>
        </p:nvSpPr>
        <p:spPr>
          <a:xfrm>
            <a:off x="2152650" y="4549666"/>
            <a:ext cx="3908182" cy="2025405"/>
          </a:xfrm>
        </p:spPr>
        <p:txBody>
          <a:bodyPr>
            <a:normAutofit fontScale="92500" lnSpcReduction="10000"/>
          </a:bodyPr>
          <a:lstStyle/>
          <a:p>
            <a:pPr marL="0" indent="0">
              <a:buNone/>
            </a:pPr>
            <a:r>
              <a:rPr lang="en-US" sz="2400" b="1" dirty="0"/>
              <a:t>Freeze</a:t>
            </a:r>
            <a:r>
              <a:rPr lang="en-US" sz="2400" dirty="0"/>
              <a:t>: When the danger is distant or uncertain (e.g., predator looking away) you stop moving, heart rate slows, muscles tense, as you try not to attract attention </a:t>
            </a:r>
          </a:p>
          <a:p>
            <a:pPr marL="0" indent="0">
              <a:buNone/>
            </a:pPr>
            <a:endParaRPr lang="en-US" sz="2400" dirty="0"/>
          </a:p>
        </p:txBody>
      </p:sp>
      <p:sp>
        <p:nvSpPr>
          <p:cNvPr id="5" name="Content Placeholder 2"/>
          <p:cNvSpPr txBox="1">
            <a:spLocks/>
          </p:cNvSpPr>
          <p:nvPr/>
        </p:nvSpPr>
        <p:spPr>
          <a:xfrm>
            <a:off x="6419848" y="4549666"/>
            <a:ext cx="3908182" cy="19902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Flight</a:t>
            </a:r>
            <a:r>
              <a:rPr lang="en-US" sz="2400" dirty="0"/>
              <a:t>: Once the danger is imminent (e.g., predator looking at you), sympathetic activation increases heart rate and blood pressure to support escape</a:t>
            </a:r>
          </a:p>
        </p:txBody>
      </p:sp>
      <p:sp>
        <p:nvSpPr>
          <p:cNvPr id="4" name="TextBox 3"/>
          <p:cNvSpPr txBox="1"/>
          <p:nvPr/>
        </p:nvSpPr>
        <p:spPr>
          <a:xfrm>
            <a:off x="2533073" y="6539902"/>
            <a:ext cx="6817010" cy="292388"/>
          </a:xfrm>
          <a:prstGeom prst="rect">
            <a:avLst/>
          </a:prstGeom>
          <a:noFill/>
        </p:spPr>
        <p:txBody>
          <a:bodyPr wrap="square" rtlCol="0">
            <a:spAutoFit/>
          </a:bodyPr>
          <a:lstStyle/>
          <a:p>
            <a:r>
              <a:rPr lang="en-US" sz="1300" dirty="0" err="1"/>
              <a:t>Retron</a:t>
            </a:r>
            <a:r>
              <a:rPr lang="en-US" sz="1300" dirty="0"/>
              <a:t>; Isster17 Wikimedia Commons</a:t>
            </a:r>
          </a:p>
        </p:txBody>
      </p:sp>
      <p:pic>
        <p:nvPicPr>
          <p:cNvPr id="7" name="Picture 5" descr="A rabbit sitting still in the grass.">
            <a:extLst>
              <a:ext uri="{FF2B5EF4-FFF2-40B4-BE49-F238E27FC236}">
                <a16:creationId xmlns:a16="http://schemas.microsoft.com/office/drawing/2014/main" id="{C9319C54-5DA3-3085-AAA8-C0CF6FF2F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091" y="1435099"/>
            <a:ext cx="4276921" cy="2857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 rabbit running away while a bird is attacking it. ">
            <a:extLst>
              <a:ext uri="{FF2B5EF4-FFF2-40B4-BE49-F238E27FC236}">
                <a16:creationId xmlns:a16="http://schemas.microsoft.com/office/drawing/2014/main" id="{2F7FDBF0-8B7F-D794-24E9-63271B868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26536"/>
            <a:ext cx="4289498" cy="286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19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ghts are lit up in a haunted deserted house at night.">
            <a:extLst>
              <a:ext uri="{FF2B5EF4-FFF2-40B4-BE49-F238E27FC236}">
                <a16:creationId xmlns:a16="http://schemas.microsoft.com/office/drawing/2014/main" id="{C2674F3F-A3EF-EBBF-454E-70EFC5D0402E}"/>
              </a:ext>
            </a:extLst>
          </p:cNvPr>
          <p:cNvPicPr>
            <a:picLocks noChangeAspect="1"/>
          </p:cNvPicPr>
          <p:nvPr/>
        </p:nvPicPr>
        <p:blipFill>
          <a:blip r:embed="rId2"/>
          <a:stretch>
            <a:fillRect/>
          </a:stretch>
        </p:blipFill>
        <p:spPr>
          <a:xfrm>
            <a:off x="-1" y="-1"/>
            <a:ext cx="12350664" cy="7895573"/>
          </a:xfrm>
          <a:prstGeom prst="rect">
            <a:avLst/>
          </a:prstGeom>
        </p:spPr>
      </p:pic>
      <p:sp>
        <p:nvSpPr>
          <p:cNvPr id="2" name="Title 1">
            <a:extLst>
              <a:ext uri="{FF2B5EF4-FFF2-40B4-BE49-F238E27FC236}">
                <a16:creationId xmlns:a16="http://schemas.microsoft.com/office/drawing/2014/main" id="{8B8C318E-435E-F144-BB42-7D33840CE8E2}"/>
              </a:ext>
            </a:extLst>
          </p:cNvPr>
          <p:cNvSpPr>
            <a:spLocks noGrp="1"/>
          </p:cNvSpPr>
          <p:nvPr>
            <p:ph type="title"/>
          </p:nvPr>
        </p:nvSpPr>
        <p:spPr>
          <a:xfrm>
            <a:off x="317326" y="250355"/>
            <a:ext cx="4400549" cy="1857375"/>
          </a:xfrm>
        </p:spPr>
        <p:txBody>
          <a:bodyPr anchor="b">
            <a:normAutofit/>
          </a:bodyPr>
          <a:lstStyle/>
          <a:p>
            <a:r>
              <a:rPr lang="en-US" dirty="0">
                <a:solidFill>
                  <a:schemeClr val="bg1"/>
                </a:solidFill>
              </a:rPr>
              <a:t>Do You Like Horror Movies? Do Your Friends?</a:t>
            </a:r>
          </a:p>
        </p:txBody>
      </p:sp>
      <p:sp>
        <p:nvSpPr>
          <p:cNvPr id="7" name="TextBox 6">
            <a:extLst>
              <a:ext uri="{FF2B5EF4-FFF2-40B4-BE49-F238E27FC236}">
                <a16:creationId xmlns:a16="http://schemas.microsoft.com/office/drawing/2014/main" id="{10435D57-50BB-A7CD-D8B4-11922275A835}"/>
              </a:ext>
            </a:extLst>
          </p:cNvPr>
          <p:cNvSpPr txBox="1"/>
          <p:nvPr/>
        </p:nvSpPr>
        <p:spPr>
          <a:xfrm>
            <a:off x="217118" y="6532275"/>
            <a:ext cx="6096000" cy="276999"/>
          </a:xfrm>
          <a:prstGeom prst="rect">
            <a:avLst/>
          </a:prstGeom>
          <a:noFill/>
        </p:spPr>
        <p:txBody>
          <a:bodyPr wrap="square">
            <a:spAutoFit/>
          </a:bodyPr>
          <a:lstStyle/>
          <a:p>
            <a:r>
              <a:rPr lang="en-US" sz="1200" dirty="0">
                <a:solidFill>
                  <a:schemeClr val="bg1">
                    <a:lumMod val="75000"/>
                  </a:schemeClr>
                </a:solidFill>
              </a:rPr>
              <a:t>Photo by </a:t>
            </a:r>
            <a:r>
              <a:rPr lang="en-US" sz="1200" dirty="0">
                <a:solidFill>
                  <a:schemeClr val="bg1">
                    <a:lumMod val="75000"/>
                  </a:schemeClr>
                </a:solidFill>
                <a:hlinkClick r:id="rId3">
                  <a:extLst>
                    <a:ext uri="{A12FA001-AC4F-418D-AE19-62706E023703}">
                      <ahyp:hlinkClr xmlns:ahyp="http://schemas.microsoft.com/office/drawing/2018/hyperlinkcolor" val="tx"/>
                    </a:ext>
                  </a:extLst>
                </a:hlinkClick>
              </a:rPr>
              <a:t>Ján Jakub Naništa</a:t>
            </a:r>
            <a:r>
              <a:rPr lang="en-US" sz="1200" dirty="0">
                <a:solidFill>
                  <a:schemeClr val="bg1">
                    <a:lumMod val="75000"/>
                  </a:schemeClr>
                </a:solidFill>
              </a:rPr>
              <a:t> on </a:t>
            </a:r>
            <a:r>
              <a:rPr lang="en-US" sz="1200" dirty="0">
                <a:solidFill>
                  <a:schemeClr val="bg1">
                    <a:lumMod val="75000"/>
                  </a:schemeClr>
                </a:solidFill>
                <a:hlinkClick r:id="rId4">
                  <a:extLst>
                    <a:ext uri="{A12FA001-AC4F-418D-AE19-62706E023703}">
                      <ahyp:hlinkClr xmlns:ahyp="http://schemas.microsoft.com/office/drawing/2018/hyperlinkcolor" val="tx"/>
                    </a:ext>
                  </a:extLst>
                </a:hlinkClick>
              </a:rPr>
              <a:t>Unsplash</a:t>
            </a:r>
            <a:r>
              <a:rPr lang="en-US" sz="1200" dirty="0">
                <a:solidFill>
                  <a:schemeClr val="bg1">
                    <a:lumMod val="75000"/>
                  </a:schemeClr>
                </a:solidFill>
              </a:rPr>
              <a:t> </a:t>
            </a:r>
          </a:p>
        </p:txBody>
      </p:sp>
    </p:spTree>
    <p:extLst>
      <p:ext uri="{BB962C8B-B14F-4D97-AF65-F5344CB8AC3E}">
        <p14:creationId xmlns:p14="http://schemas.microsoft.com/office/powerpoint/2010/main" val="1629487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BEB1-B1FF-91DC-14D7-AECDA234202B}"/>
              </a:ext>
            </a:extLst>
          </p:cNvPr>
          <p:cNvSpPr>
            <a:spLocks noGrp="1"/>
          </p:cNvSpPr>
          <p:nvPr>
            <p:ph type="title"/>
          </p:nvPr>
        </p:nvSpPr>
        <p:spPr>
          <a:xfrm>
            <a:off x="609600" y="274638"/>
            <a:ext cx="10972800" cy="1143000"/>
          </a:xfrm>
        </p:spPr>
        <p:txBody>
          <a:bodyPr anchor="ctr">
            <a:normAutofit/>
          </a:bodyPr>
          <a:lstStyle/>
          <a:p>
            <a:r>
              <a:rPr lang="en-US" dirty="0"/>
              <a:t>Activity Idea: Recreational Fear</a:t>
            </a:r>
          </a:p>
        </p:txBody>
      </p:sp>
      <p:graphicFrame>
        <p:nvGraphicFramePr>
          <p:cNvPr id="5" name="Content Placeholder 2">
            <a:extLst>
              <a:ext uri="{FF2B5EF4-FFF2-40B4-BE49-F238E27FC236}">
                <a16:creationId xmlns:a16="http://schemas.microsoft.com/office/drawing/2014/main" id="{475F76F0-2F0A-0CA3-8C47-262DF852133E}"/>
              </a:ext>
            </a:extLst>
          </p:cNvPr>
          <p:cNvGraphicFramePr>
            <a:graphicFrameLocks noGrp="1"/>
          </p:cNvGraphicFramePr>
          <p:nvPr>
            <p:ph sz="half" idx="2"/>
            <p:extLst>
              <p:ext uri="{D42A27DB-BD31-4B8C-83A1-F6EECF244321}">
                <p14:modId xmlns:p14="http://schemas.microsoft.com/office/powerpoint/2010/main" val="2502555900"/>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54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Fear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1.3 </a:t>
            </a:r>
            <a:r>
              <a:rPr lang="en-US" dirty="0">
                <a:ea typeface="+mn-lt"/>
                <a:cs typeface="+mn-lt"/>
              </a:rPr>
              <a:t>Define “fear appeal,” and explain the conditions under which fear appeals are most likely to promote actual behavior change. </a:t>
            </a:r>
          </a:p>
          <a:p>
            <a:pPr marL="0" indent="0">
              <a:buNone/>
            </a:pPr>
            <a:endParaRPr lang="en-US" dirty="0"/>
          </a:p>
        </p:txBody>
      </p:sp>
    </p:spTree>
    <p:extLst>
      <p:ext uri="{BB962C8B-B14F-4D97-AF65-F5344CB8AC3E}">
        <p14:creationId xmlns:p14="http://schemas.microsoft.com/office/powerpoint/2010/main" val="3604224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E748-2E47-5E7E-046A-0B78EF4590AD}"/>
              </a:ext>
            </a:extLst>
          </p:cNvPr>
          <p:cNvSpPr>
            <a:spLocks noGrp="1"/>
          </p:cNvSpPr>
          <p:nvPr>
            <p:ph type="title"/>
          </p:nvPr>
        </p:nvSpPr>
        <p:spPr>
          <a:xfrm>
            <a:off x="609600" y="274638"/>
            <a:ext cx="10972800" cy="1143000"/>
          </a:xfrm>
        </p:spPr>
        <p:txBody>
          <a:bodyPr anchor="ctr">
            <a:normAutofit/>
          </a:bodyPr>
          <a:lstStyle/>
          <a:p>
            <a:r>
              <a:rPr lang="en-US"/>
              <a:t>Using Fear to Change Behavior</a:t>
            </a:r>
            <a:endParaRPr lang="en-US" dirty="0"/>
          </a:p>
        </p:txBody>
      </p:sp>
      <p:pic>
        <p:nvPicPr>
          <p:cNvPr id="4" name="Picture 3" descr="A poster shows a man in a printed shirt with the face of a fish. Text on the poster reads, Stop climate change before it stops you. At the bottom is the logo for W W F showing a panda and text alongside reads, for a living planet.">
            <a:extLst>
              <a:ext uri="{FF2B5EF4-FFF2-40B4-BE49-F238E27FC236}">
                <a16:creationId xmlns:a16="http://schemas.microsoft.com/office/drawing/2014/main" id="{A5796120-075E-C4C0-2040-7EAE5B835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600" y="2247742"/>
            <a:ext cx="5384800" cy="3230880"/>
          </a:xfrm>
          <a:prstGeom prst="rect">
            <a:avLst/>
          </a:prstGeom>
          <a:noFill/>
          <a:ln>
            <a:noFill/>
          </a:ln>
        </p:spPr>
      </p:pic>
      <p:sp>
        <p:nvSpPr>
          <p:cNvPr id="3" name="Content Placeholder 2">
            <a:extLst>
              <a:ext uri="{FF2B5EF4-FFF2-40B4-BE49-F238E27FC236}">
                <a16:creationId xmlns:a16="http://schemas.microsoft.com/office/drawing/2014/main" id="{F8B864B6-58CA-5170-DEB4-87B868939B83}"/>
              </a:ext>
            </a:extLst>
          </p:cNvPr>
          <p:cNvSpPr>
            <a:spLocks noGrp="1"/>
          </p:cNvSpPr>
          <p:nvPr>
            <p:ph sz="half" idx="2"/>
          </p:nvPr>
        </p:nvSpPr>
        <p:spPr>
          <a:xfrm>
            <a:off x="6197600" y="2247742"/>
            <a:ext cx="5384800" cy="3230880"/>
          </a:xfrm>
        </p:spPr>
        <p:txBody>
          <a:bodyPr>
            <a:normAutofit/>
          </a:bodyPr>
          <a:lstStyle/>
          <a:p>
            <a:r>
              <a:rPr lang="en-US" b="1" dirty="0"/>
              <a:t>Fear appeal: </a:t>
            </a:r>
            <a:r>
              <a:rPr lang="en-US" dirty="0">
                <a:effectLst/>
                <a:ea typeface="Times New Roman" panose="02020603050405020304" pitchFamily="18" charset="0"/>
              </a:rPr>
              <a:t>a public service message emphasizing the negative outcomes that are likely if behavior does not change</a:t>
            </a:r>
            <a:r>
              <a:rPr lang="en-US" dirty="0">
                <a:effectLst/>
              </a:rPr>
              <a:t> </a:t>
            </a:r>
            <a:endParaRPr lang="en-US" b="1" dirty="0"/>
          </a:p>
        </p:txBody>
      </p:sp>
    </p:spTree>
    <p:extLst>
      <p:ext uri="{BB962C8B-B14F-4D97-AF65-F5344CB8AC3E}">
        <p14:creationId xmlns:p14="http://schemas.microsoft.com/office/powerpoint/2010/main" val="1299629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6146-007D-EDC1-CF95-F931B221B41D}"/>
              </a:ext>
            </a:extLst>
          </p:cNvPr>
          <p:cNvSpPr>
            <a:spLocks noGrp="1"/>
          </p:cNvSpPr>
          <p:nvPr>
            <p:ph type="title"/>
          </p:nvPr>
        </p:nvSpPr>
        <p:spPr/>
        <p:txBody>
          <a:bodyPr/>
          <a:lstStyle/>
          <a:p>
            <a:r>
              <a:rPr lang="en-US" dirty="0"/>
              <a:t>Discussion Idea</a:t>
            </a:r>
          </a:p>
        </p:txBody>
      </p:sp>
      <p:sp>
        <p:nvSpPr>
          <p:cNvPr id="3" name="Content Placeholder 2">
            <a:extLst>
              <a:ext uri="{FF2B5EF4-FFF2-40B4-BE49-F238E27FC236}">
                <a16:creationId xmlns:a16="http://schemas.microsoft.com/office/drawing/2014/main" id="{65D00303-72A9-5F10-FC66-9EC07A1E627F}"/>
              </a:ext>
            </a:extLst>
          </p:cNvPr>
          <p:cNvSpPr>
            <a:spLocks noGrp="1"/>
          </p:cNvSpPr>
          <p:nvPr>
            <p:ph sz="half" idx="1"/>
          </p:nvPr>
        </p:nvSpPr>
        <p:spPr>
          <a:xfrm>
            <a:off x="609599" y="1600201"/>
            <a:ext cx="11121025" cy="4525963"/>
          </a:xfrm>
        </p:spPr>
        <p:txBody>
          <a:bodyPr/>
          <a:lstStyle/>
          <a:p>
            <a:r>
              <a:rPr lang="en-US" dirty="0"/>
              <a:t>How can these fear appeals be both prosocial (e.g., health messaging) and potentially dangerous (e.g., propaganda)? </a:t>
            </a:r>
          </a:p>
        </p:txBody>
      </p:sp>
    </p:spTree>
    <p:extLst>
      <p:ext uri="{BB962C8B-B14F-4D97-AF65-F5344CB8AC3E}">
        <p14:creationId xmlns:p14="http://schemas.microsoft.com/office/powerpoint/2010/main" val="179312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The Value of the Negative Emotions</a:t>
            </a:r>
          </a:p>
        </p:txBody>
      </p:sp>
      <p:sp>
        <p:nvSpPr>
          <p:cNvPr id="3" name="Text Placeholder 2"/>
          <p:cNvSpPr>
            <a:spLocks noGrp="1"/>
          </p:cNvSpPr>
          <p:nvPr>
            <p:ph idx="1"/>
          </p:nvPr>
        </p:nvSpPr>
        <p:spPr/>
        <p:txBody>
          <a:bodyPr vert="horz" lIns="91440" tIns="45720" rIns="91440" bIns="45720" rtlCol="0" anchor="t">
            <a:normAutofit/>
          </a:bodyPr>
          <a:lstStyle/>
          <a:p>
            <a:r>
              <a:rPr lang="en-US" b="1">
                <a:ea typeface="+mn-lt"/>
                <a:cs typeface="+mn-lt"/>
              </a:rPr>
              <a:t>Fear</a:t>
            </a:r>
            <a:endParaRPr lang="en-US" b="1" dirty="0">
              <a:ea typeface="+mn-lt"/>
              <a:cs typeface="+mn-lt"/>
            </a:endParaRPr>
          </a:p>
          <a:p>
            <a:r>
              <a:rPr lang="en-US" b="1">
                <a:ea typeface="+mn-lt"/>
                <a:cs typeface="+mn-lt"/>
              </a:rPr>
              <a:t>Anger</a:t>
            </a:r>
          </a:p>
          <a:p>
            <a:r>
              <a:rPr lang="en-US" b="1">
                <a:ea typeface="+mn-lt"/>
                <a:cs typeface="+mn-lt"/>
              </a:rPr>
              <a:t>Disgust</a:t>
            </a:r>
          </a:p>
          <a:p>
            <a:r>
              <a:rPr lang="en-US" b="1">
                <a:ea typeface="+mn-lt"/>
                <a:cs typeface="+mn-lt"/>
              </a:rPr>
              <a:t>Sadness</a:t>
            </a:r>
          </a:p>
          <a:p>
            <a:r>
              <a:rPr lang="en-US" b="1" dirty="0">
                <a:ea typeface="+mn-lt"/>
                <a:cs typeface="+mn-lt"/>
              </a:rPr>
              <a:t>Embarrassment</a:t>
            </a:r>
            <a:r>
              <a:rPr lang="en-US" b="1">
                <a:ea typeface="+mn-lt"/>
                <a:cs typeface="+mn-lt"/>
              </a:rPr>
              <a:t>, Shame, and Guilt</a:t>
            </a:r>
          </a:p>
        </p:txBody>
      </p:sp>
    </p:spTree>
    <p:extLst>
      <p:ext uri="{BB962C8B-B14F-4D97-AF65-F5344CB8AC3E}">
        <p14:creationId xmlns:p14="http://schemas.microsoft.com/office/powerpoint/2010/main" val="72911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descr="An irregular patch of skin cancer cells.">
            <a:extLst>
              <a:ext uri="{FF2B5EF4-FFF2-40B4-BE49-F238E27FC236}">
                <a16:creationId xmlns:a16="http://schemas.microsoft.com/office/drawing/2014/main" id="{A96CE117-A133-423A-0C4C-63C202B1A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705" y="1145180"/>
            <a:ext cx="3763201" cy="3763201"/>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0" descr="A woman applying sunscreen to her shoulder. ">
            <a:extLst>
              <a:ext uri="{FF2B5EF4-FFF2-40B4-BE49-F238E27FC236}">
                <a16:creationId xmlns:a16="http://schemas.microsoft.com/office/drawing/2014/main" id="{EF9FA4D8-BCEE-F14C-CC68-4C03E00D1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486" y="1145180"/>
            <a:ext cx="5654972" cy="3763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ECE9552-51CC-8B8B-232B-EE9BA5FAAC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15BF935-316D-0912-1D20-D71F41F5E1DA}"/>
              </a:ext>
            </a:extLst>
          </p:cNvPr>
          <p:cNvSpPr>
            <a:spLocks noChangeArrowheads="1"/>
          </p:cNvSpPr>
          <p:nvPr/>
        </p:nvSpPr>
        <p:spPr bwMode="auto">
          <a:xfrm>
            <a:off x="1255469" y="5112655"/>
            <a:ext cx="9681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Fear-based behavior change interventions are most likely to be effective if the threatening message is paired with clear, easy-to-implement action steps for preventing the unwanted outcome, aimed at increasing self-efficacy.</a:t>
            </a:r>
            <a:endParaRPr kumimoji="0" lang="en-US" altLang="ko-KR"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20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Anger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1.4 </a:t>
            </a:r>
            <a:r>
              <a:rPr lang="en-US" dirty="0">
                <a:ea typeface="+mn-lt"/>
                <a:cs typeface="+mn-lt"/>
              </a:rPr>
              <a:t>Analyze the evidence regarding effects of anger displays in interpersonal relationships, predicting when and for whom these are likely to be beneficial, rather than backfiring. </a:t>
            </a:r>
          </a:p>
          <a:p>
            <a:pPr marL="0" indent="0">
              <a:buNone/>
            </a:pPr>
            <a:endParaRPr lang="en-US" dirty="0">
              <a:cs typeface="Calibri"/>
            </a:endParaRPr>
          </a:p>
        </p:txBody>
      </p:sp>
    </p:spTree>
    <p:extLst>
      <p:ext uri="{BB962C8B-B14F-4D97-AF65-F5344CB8AC3E}">
        <p14:creationId xmlns:p14="http://schemas.microsoft.com/office/powerpoint/2010/main" val="214326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dirty="0"/>
              <a:t>Responses to Violation</a:t>
            </a:r>
          </a:p>
        </p:txBody>
      </p:sp>
      <p:sp>
        <p:nvSpPr>
          <p:cNvPr id="3" name="Content Placeholder 2"/>
          <p:cNvSpPr>
            <a:spLocks noGrp="1"/>
          </p:cNvSpPr>
          <p:nvPr>
            <p:ph idx="1"/>
          </p:nvPr>
        </p:nvSpPr>
        <p:spPr>
          <a:xfrm>
            <a:off x="2152651" y="3572915"/>
            <a:ext cx="2197677" cy="1102991"/>
          </a:xfrm>
        </p:spPr>
        <p:txBody>
          <a:bodyPr>
            <a:normAutofit fontScale="92500" lnSpcReduction="10000"/>
          </a:bodyPr>
          <a:lstStyle/>
          <a:p>
            <a:pPr marL="0" indent="0" algn="ctr">
              <a:buNone/>
            </a:pPr>
            <a:r>
              <a:rPr lang="en-US" sz="2400" b="1" dirty="0"/>
              <a:t>Anger</a:t>
            </a:r>
            <a:endParaRPr lang="en-US" sz="2400" dirty="0"/>
          </a:p>
          <a:p>
            <a:pPr marL="0" indent="0" algn="ctr">
              <a:buNone/>
            </a:pPr>
            <a:r>
              <a:rPr lang="en-US" sz="2400" dirty="0"/>
              <a:t>Violation of Autonomy</a:t>
            </a:r>
          </a:p>
        </p:txBody>
      </p:sp>
      <p:sp>
        <p:nvSpPr>
          <p:cNvPr id="10" name="Content Placeholder 2"/>
          <p:cNvSpPr txBox="1">
            <a:spLocks/>
          </p:cNvSpPr>
          <p:nvPr/>
        </p:nvSpPr>
        <p:spPr>
          <a:xfrm>
            <a:off x="5023762" y="3572914"/>
            <a:ext cx="2197677" cy="11029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Disgust</a:t>
            </a:r>
            <a:endParaRPr lang="en-US" sz="2400" dirty="0"/>
          </a:p>
          <a:p>
            <a:pPr marL="0" indent="0" algn="ctr">
              <a:buNone/>
            </a:pPr>
            <a:r>
              <a:rPr lang="en-US" sz="2400" dirty="0"/>
              <a:t>Violation of Divinity/Purity</a:t>
            </a:r>
          </a:p>
        </p:txBody>
      </p:sp>
      <p:sp>
        <p:nvSpPr>
          <p:cNvPr id="12" name="Content Placeholder 2"/>
          <p:cNvSpPr txBox="1">
            <a:spLocks/>
          </p:cNvSpPr>
          <p:nvPr/>
        </p:nvSpPr>
        <p:spPr>
          <a:xfrm>
            <a:off x="7118016" y="3572913"/>
            <a:ext cx="3336348" cy="11029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Contempt</a:t>
            </a:r>
            <a:endParaRPr lang="en-US" sz="2400" dirty="0"/>
          </a:p>
          <a:p>
            <a:pPr marL="0" indent="0" algn="ctr">
              <a:buNone/>
            </a:pPr>
            <a:r>
              <a:rPr lang="en-US" sz="2400" dirty="0"/>
              <a:t>Violation of     Community Standard </a:t>
            </a:r>
          </a:p>
        </p:txBody>
      </p:sp>
      <p:sp>
        <p:nvSpPr>
          <p:cNvPr id="13" name="Content Placeholder 2"/>
          <p:cNvSpPr txBox="1">
            <a:spLocks/>
          </p:cNvSpPr>
          <p:nvPr/>
        </p:nvSpPr>
        <p:spPr>
          <a:xfrm>
            <a:off x="2179249" y="5003751"/>
            <a:ext cx="7886700" cy="1198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Participants in both the United States and Japan selected the expected facial expression as the best match for examples of each kind of violation </a:t>
            </a:r>
            <a:r>
              <a:rPr lang="en-US" sz="2000" dirty="0"/>
              <a:t>(</a:t>
            </a:r>
            <a:r>
              <a:rPr lang="en-US" sz="2000" dirty="0" err="1"/>
              <a:t>Rozin</a:t>
            </a:r>
            <a:r>
              <a:rPr lang="en-US" sz="2000" dirty="0"/>
              <a:t>, Lowery, </a:t>
            </a:r>
            <a:r>
              <a:rPr lang="en-US" sz="2000" dirty="0" err="1"/>
              <a:t>Imada</a:t>
            </a:r>
            <a:r>
              <a:rPr lang="en-US" sz="2000" dirty="0"/>
              <a:t>, &amp; </a:t>
            </a:r>
            <a:r>
              <a:rPr lang="en-US" sz="2000" dirty="0" err="1"/>
              <a:t>Haidt</a:t>
            </a:r>
            <a:r>
              <a:rPr lang="en-US" sz="2000" dirty="0"/>
              <a:t>, 1999)</a:t>
            </a:r>
          </a:p>
        </p:txBody>
      </p:sp>
      <p:pic>
        <p:nvPicPr>
          <p:cNvPr id="2" name="Picture 1" descr="She sticks out her tongue and eyebrows are closer. This shows disgust or violation of divinity or purity."/>
          <p:cNvPicPr>
            <a:picLocks noChangeAspect="1"/>
          </p:cNvPicPr>
          <p:nvPr/>
        </p:nvPicPr>
        <p:blipFill rotWithShape="1">
          <a:blip r:embed="rId3">
            <a:extLst>
              <a:ext uri="{28A0092B-C50C-407E-A947-70E740481C1C}">
                <a14:useLocalDpi xmlns:a14="http://schemas.microsoft.com/office/drawing/2010/main" val="0"/>
              </a:ext>
            </a:extLst>
          </a:blip>
          <a:srcRect t="50000" r="67068" b="9629"/>
          <a:stretch/>
        </p:blipFill>
        <p:spPr>
          <a:xfrm>
            <a:off x="5218230" y="1611000"/>
            <a:ext cx="1755541" cy="1919030"/>
          </a:xfrm>
          <a:prstGeom prst="rect">
            <a:avLst/>
          </a:prstGeom>
        </p:spPr>
      </p:pic>
      <p:pic>
        <p:nvPicPr>
          <p:cNvPr id="11" name="Picture 10" descr="Three photos of a young woman show facial expressions of responses. She scrunches her face, and mouth is open but teeth clenched. This shows anger or violation of autonomy. "/>
          <p:cNvPicPr>
            <a:picLocks noChangeAspect="1"/>
          </p:cNvPicPr>
          <p:nvPr/>
        </p:nvPicPr>
        <p:blipFill rotWithShape="1">
          <a:blip r:embed="rId3">
            <a:extLst>
              <a:ext uri="{28A0092B-C50C-407E-A947-70E740481C1C}">
                <a14:useLocalDpi xmlns:a14="http://schemas.microsoft.com/office/drawing/2010/main" val="0"/>
              </a:ext>
            </a:extLst>
          </a:blip>
          <a:srcRect l="31416" t="-5142" r="35788" b="63681"/>
          <a:stretch/>
        </p:blipFill>
        <p:spPr>
          <a:xfrm>
            <a:off x="2270414" y="1361000"/>
            <a:ext cx="1962149" cy="2211913"/>
          </a:xfrm>
          <a:prstGeom prst="rect">
            <a:avLst/>
          </a:prstGeom>
        </p:spPr>
      </p:pic>
      <p:pic>
        <p:nvPicPr>
          <p:cNvPr id="5" name="Picture 4" descr="The woman sneers and one side of the open mouth is raised. This shows contempt or violation of community standards. "/>
          <p:cNvPicPr>
            <a:picLocks noChangeAspect="1"/>
          </p:cNvPicPr>
          <p:nvPr/>
        </p:nvPicPr>
        <p:blipFill rotWithShape="1">
          <a:blip r:embed="rId3">
            <a:extLst>
              <a:ext uri="{28A0092B-C50C-407E-A947-70E740481C1C}">
                <a14:useLocalDpi xmlns:a14="http://schemas.microsoft.com/office/drawing/2010/main" val="0"/>
              </a:ext>
            </a:extLst>
          </a:blip>
          <a:srcRect r="66558" b="58198"/>
          <a:stretch/>
        </p:blipFill>
        <p:spPr>
          <a:xfrm>
            <a:off x="7911354" y="1611000"/>
            <a:ext cx="1700151" cy="1895008"/>
          </a:xfrm>
          <a:prstGeom prst="rect">
            <a:avLst/>
          </a:prstGeom>
        </p:spPr>
      </p:pic>
      <p:sp>
        <p:nvSpPr>
          <p:cNvPr id="4" name="TextBox 3"/>
          <p:cNvSpPr txBox="1"/>
          <p:nvPr/>
        </p:nvSpPr>
        <p:spPr>
          <a:xfrm>
            <a:off x="2270414" y="6202681"/>
            <a:ext cx="8183951" cy="692497"/>
          </a:xfrm>
          <a:prstGeom prst="rect">
            <a:avLst/>
          </a:prstGeom>
          <a:noFill/>
        </p:spPr>
        <p:txBody>
          <a:bodyPr wrap="square" rtlCol="0">
            <a:spAutoFit/>
          </a:bodyPr>
          <a:lstStyle/>
          <a:p>
            <a:r>
              <a:rPr lang="en-US" sz="1300" dirty="0" err="1"/>
              <a:t>Rozin</a:t>
            </a:r>
            <a:r>
              <a:rPr lang="en-US" sz="1300" dirty="0"/>
              <a:t>, L. Lowery, S. </a:t>
            </a:r>
            <a:r>
              <a:rPr lang="en-US" sz="1300" dirty="0" err="1"/>
              <a:t>Imada</a:t>
            </a:r>
            <a:r>
              <a:rPr lang="en-US" sz="1300" dirty="0"/>
              <a:t>, &amp; J. </a:t>
            </a:r>
            <a:r>
              <a:rPr lang="en-US" sz="1300" dirty="0" err="1"/>
              <a:t>Haidt</a:t>
            </a:r>
            <a:r>
              <a:rPr lang="en-US" sz="1300" dirty="0"/>
              <a:t>. "The CAD triad hypothesis: A mapping between three moral emotions (contempt, anger, disgust) and three moral codes (community, autonomy, divinity)." Journal of Personality and Social Psychology, 76(4), 1999, 574-586.</a:t>
            </a:r>
          </a:p>
        </p:txBody>
      </p:sp>
    </p:spTree>
    <p:extLst>
      <p:ext uri="{BB962C8B-B14F-4D97-AF65-F5344CB8AC3E}">
        <p14:creationId xmlns:p14="http://schemas.microsoft.com/office/powerpoint/2010/main" val="44439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031874"/>
          </a:xfrm>
        </p:spPr>
        <p:txBody>
          <a:bodyPr/>
          <a:lstStyle/>
          <a:p>
            <a:r>
              <a:rPr lang="en-US" dirty="0"/>
              <a:t>Expression of Anger</a:t>
            </a:r>
          </a:p>
        </p:txBody>
      </p:sp>
      <p:sp>
        <p:nvSpPr>
          <p:cNvPr id="3" name="Content Placeholder 2"/>
          <p:cNvSpPr>
            <a:spLocks noGrp="1"/>
          </p:cNvSpPr>
          <p:nvPr>
            <p:ph idx="1"/>
          </p:nvPr>
        </p:nvSpPr>
        <p:spPr>
          <a:xfrm>
            <a:off x="765244" y="4480560"/>
            <a:ext cx="10946858" cy="1972995"/>
          </a:xfrm>
        </p:spPr>
        <p:txBody>
          <a:bodyPr>
            <a:normAutofit lnSpcReduction="10000"/>
          </a:bodyPr>
          <a:lstStyle/>
          <a:p>
            <a:r>
              <a:rPr lang="en-US" sz="2400" dirty="0"/>
              <a:t>In the prototypical facial expression of anger, the brows contract into a frown, lower eyelids pull up and toward the inner corner of the eyes, the eyes widen, and lips tighten</a:t>
            </a:r>
          </a:p>
          <a:p>
            <a:r>
              <a:rPr lang="en-US" sz="2400" dirty="0"/>
              <a:t>In one study, nearly 80% of participants </a:t>
            </a:r>
            <a:r>
              <a:rPr lang="en-US" sz="2400" dirty="0" err="1"/>
              <a:t>identifed</a:t>
            </a:r>
            <a:r>
              <a:rPr lang="en-US" sz="2400" dirty="0"/>
              <a:t> a nonverbal vocal burst as an expression of anger </a:t>
            </a:r>
            <a:r>
              <a:rPr lang="en-US" sz="2000" dirty="0"/>
              <a:t>(Simon-Thomas et al., 2009) </a:t>
            </a:r>
          </a:p>
        </p:txBody>
      </p:sp>
      <p:pic>
        <p:nvPicPr>
          <p:cNvPr id="5123" name="Picture 13" descr="A young woman scrunches her face and clenches her teeth. ">
            <a:extLst>
              <a:ext uri="{FF2B5EF4-FFF2-40B4-BE49-F238E27FC236}">
                <a16:creationId xmlns:a16="http://schemas.microsoft.com/office/drawing/2014/main" id="{8B5CB8A0-0A5F-C290-1C7C-609BD5D8E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875" b="1253"/>
          <a:stretch>
            <a:fillRect/>
          </a:stretch>
        </p:blipFill>
        <p:spPr bwMode="auto">
          <a:xfrm>
            <a:off x="8333362" y="1451045"/>
            <a:ext cx="3228218" cy="2712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4" descr="A man sits at a table and speaks with his mouth wide open into his mobile held horizontally in his hand.">
            <a:extLst>
              <a:ext uri="{FF2B5EF4-FFF2-40B4-BE49-F238E27FC236}">
                <a16:creationId xmlns:a16="http://schemas.microsoft.com/office/drawing/2014/main" id="{E6C098CD-6770-BFB6-7695-2F7C9A534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013" y="1451045"/>
            <a:ext cx="4072646" cy="2715097"/>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5" descr="Three photos show facial expressions of anger in three different people. A little girl has her hands on her waist and lips pursed">
            <a:extLst>
              <a:ext uri="{FF2B5EF4-FFF2-40B4-BE49-F238E27FC236}">
                <a16:creationId xmlns:a16="http://schemas.microsoft.com/office/drawing/2014/main" id="{DD180C73-BC79-D0EF-0230-89669A18E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930" t="2567" r="1283" b="945"/>
          <a:stretch>
            <a:fillRect/>
          </a:stretch>
        </p:blipFill>
        <p:spPr bwMode="auto">
          <a:xfrm>
            <a:off x="551233" y="1465366"/>
            <a:ext cx="3086911" cy="2655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1FAA3BD-58E4-23D9-C8E2-EC859C79A6A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949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Anger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1.5 </a:t>
            </a:r>
            <a:r>
              <a:rPr lang="en-US" dirty="0">
                <a:ea typeface="+mn-lt"/>
                <a:cs typeface="+mn-lt"/>
              </a:rPr>
              <a:t>Differentiate hostile and instrumental aggression, and identify examples of each.</a:t>
            </a:r>
            <a:r>
              <a:rPr lang="en-US" dirty="0"/>
              <a:t> </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51353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Anger and Aggression</a:t>
            </a:r>
          </a:p>
        </p:txBody>
      </p:sp>
      <p:graphicFrame>
        <p:nvGraphicFramePr>
          <p:cNvPr id="5" name="Content Placeholder 2">
            <a:extLst>
              <a:ext uri="{FF2B5EF4-FFF2-40B4-BE49-F238E27FC236}">
                <a16:creationId xmlns:a16="http://schemas.microsoft.com/office/drawing/2014/main" id="{30E45C03-8C34-5247-A0BB-C2D545624066}"/>
              </a:ext>
            </a:extLst>
          </p:cNvPr>
          <p:cNvGraphicFramePr>
            <a:graphicFrameLocks noGrp="1"/>
          </p:cNvGraphicFramePr>
          <p:nvPr>
            <p:ph idx="1"/>
            <p:extLst>
              <p:ext uri="{D42A27DB-BD31-4B8C-83A1-F6EECF244321}">
                <p14:modId xmlns:p14="http://schemas.microsoft.com/office/powerpoint/2010/main" val="535520823"/>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408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3F00C86-E8A7-2D27-3504-683D1165D64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6" descr="A man sits before a chess board where a game is in progress. Fingers are placed on one chess piece.">
            <a:extLst>
              <a:ext uri="{FF2B5EF4-FFF2-40B4-BE49-F238E27FC236}">
                <a16:creationId xmlns:a16="http://schemas.microsoft.com/office/drawing/2014/main" id="{C7EA6C7D-717F-BB66-18EE-12672E088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474" y="614734"/>
            <a:ext cx="7123827" cy="4656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E802CFBB-2DCD-26DE-D390-8A586150F4EF}"/>
              </a:ext>
            </a:extLst>
          </p:cNvPr>
          <p:cNvSpPr>
            <a:spLocks noChangeArrowheads="1"/>
          </p:cNvSpPr>
          <p:nvPr/>
        </p:nvSpPr>
        <p:spPr bwMode="auto">
          <a:xfrm>
            <a:off x="244335" y="5428504"/>
            <a:ext cx="117033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You are supposed to tell the person on the other side of the chess board to move a piece to their left. Do you say “move the piece to the right” reflecting your own visual perspective, or “move the piece to the left,” acknowledging theirs? </a:t>
            </a:r>
            <a:endParaRPr kumimoji="0" lang="en-US" altLang="ko-K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71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3F00C86-E8A7-2D27-3504-683D1165D64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6" descr="A man sits before a chess board where a game is in progress. Fingers are placed on one chess piece.">
            <a:extLst>
              <a:ext uri="{FF2B5EF4-FFF2-40B4-BE49-F238E27FC236}">
                <a16:creationId xmlns:a16="http://schemas.microsoft.com/office/drawing/2014/main" id="{C7EA6C7D-717F-BB66-18EE-12672E088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474" y="614734"/>
            <a:ext cx="7123827" cy="4656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EFCB0D-FCB6-4B06-A39B-6C80C8F0B3A2}"/>
              </a:ext>
            </a:extLst>
          </p:cNvPr>
          <p:cNvSpPr txBox="1"/>
          <p:nvPr/>
        </p:nvSpPr>
        <p:spPr>
          <a:xfrm>
            <a:off x="3273387" y="5428504"/>
            <a:ext cx="6096000" cy="830997"/>
          </a:xfrm>
          <a:prstGeom prst="rect">
            <a:avLst/>
          </a:prstGeom>
          <a:noFill/>
        </p:spPr>
        <p:txBody>
          <a:bodyPr wrap="square">
            <a:spAutoFit/>
          </a:bodyPr>
          <a:lstStyle/>
          <a:p>
            <a:pPr algn="ctr"/>
            <a:r>
              <a:rPr kumimoji="0" lang="en-US" altLang="ko-K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People who are angry are less likely to take the other person’s perspective.</a:t>
            </a:r>
            <a:endParaRPr lang="en-US" sz="2400" dirty="0"/>
          </a:p>
        </p:txBody>
      </p:sp>
    </p:spTree>
    <p:extLst>
      <p:ext uri="{BB962C8B-B14F-4D97-AF65-F5344CB8AC3E}">
        <p14:creationId xmlns:p14="http://schemas.microsoft.com/office/powerpoint/2010/main" val="393407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Anger</a:t>
            </a:r>
          </a:p>
        </p:txBody>
      </p:sp>
      <p:sp>
        <p:nvSpPr>
          <p:cNvPr id="3" name="Content Placeholder 2"/>
          <p:cNvSpPr>
            <a:spLocks noGrp="1"/>
          </p:cNvSpPr>
          <p:nvPr>
            <p:ph idx="1"/>
          </p:nvPr>
        </p:nvSpPr>
        <p:spPr>
          <a:xfrm>
            <a:off x="700391" y="1825625"/>
            <a:ext cx="11050621" cy="4351338"/>
          </a:xfrm>
        </p:spPr>
        <p:txBody>
          <a:bodyPr>
            <a:normAutofit/>
          </a:bodyPr>
          <a:lstStyle/>
          <a:p>
            <a:r>
              <a:rPr lang="en-US" sz="2400" dirty="0"/>
              <a:t>People confer power, status to those who display moderate amounts of anger </a:t>
            </a:r>
            <a:r>
              <a:rPr lang="en-US" sz="2000" dirty="0"/>
              <a:t>(</a:t>
            </a:r>
            <a:r>
              <a:rPr lang="en-US" sz="2000" dirty="0" err="1"/>
              <a:t>Tiedens</a:t>
            </a:r>
            <a:r>
              <a:rPr lang="en-US" sz="2000" dirty="0"/>
              <a:t>, 2001)</a:t>
            </a:r>
          </a:p>
          <a:p>
            <a:r>
              <a:rPr lang="en-US" sz="2400" dirty="0"/>
              <a:t>Negotiators who express mild anger tend to elicit greater concessions </a:t>
            </a:r>
            <a:r>
              <a:rPr lang="en-US" sz="2000" dirty="0"/>
              <a:t>(van </a:t>
            </a:r>
            <a:r>
              <a:rPr lang="en-US" sz="2000" dirty="0" err="1"/>
              <a:t>Kleef</a:t>
            </a:r>
            <a:r>
              <a:rPr lang="en-US" sz="2000" dirty="0"/>
              <a:t>, De </a:t>
            </a:r>
            <a:r>
              <a:rPr lang="en-US" sz="2000" dirty="0" err="1"/>
              <a:t>Dreu</a:t>
            </a:r>
            <a:r>
              <a:rPr lang="en-US" sz="2000" dirty="0"/>
              <a:t>, &amp; </a:t>
            </a:r>
            <a:r>
              <a:rPr lang="en-US" sz="2000" dirty="0" err="1"/>
              <a:t>Manstead</a:t>
            </a:r>
            <a:r>
              <a:rPr lang="en-US" sz="2000" dirty="0"/>
              <a:t>, 2004)</a:t>
            </a:r>
          </a:p>
          <a:p>
            <a:r>
              <a:rPr lang="en-US" sz="2400" dirty="0"/>
              <a:t>Constructive, mild displays of anger can improve relationships by communicating needs, boundaries </a:t>
            </a:r>
            <a:r>
              <a:rPr lang="en-US" sz="2000" dirty="0"/>
              <a:t>(</a:t>
            </a:r>
            <a:r>
              <a:rPr lang="en-US" sz="2000" dirty="0" err="1"/>
              <a:t>Kassinove</a:t>
            </a:r>
            <a:r>
              <a:rPr lang="en-US" sz="2000" dirty="0"/>
              <a:t>, </a:t>
            </a:r>
            <a:r>
              <a:rPr lang="en-US" sz="2000" dirty="0" err="1"/>
              <a:t>Sudholdolsky</a:t>
            </a:r>
            <a:r>
              <a:rPr lang="en-US" sz="2000" dirty="0"/>
              <a:t>, </a:t>
            </a:r>
            <a:r>
              <a:rPr lang="en-US" sz="2000" dirty="0" err="1"/>
              <a:t>Tsytsarev</a:t>
            </a:r>
            <a:r>
              <a:rPr lang="en-US" sz="2000" dirty="0"/>
              <a:t>, &amp; </a:t>
            </a:r>
            <a:r>
              <a:rPr lang="en-US" sz="2000" dirty="0" err="1"/>
              <a:t>Solovyova</a:t>
            </a:r>
            <a:r>
              <a:rPr lang="en-US" sz="2000" dirty="0"/>
              <a:t>, 1997)</a:t>
            </a:r>
          </a:p>
          <a:p>
            <a:r>
              <a:rPr lang="en-US" sz="2400" dirty="0"/>
              <a:t>Men’s anger tends to be attributed to the situation as justified; women’s to dispositional anger or lack of self control</a:t>
            </a:r>
          </a:p>
          <a:p>
            <a:pPr lvl="1"/>
            <a:r>
              <a:rPr lang="en-US" dirty="0"/>
              <a:t>This bias can be eliminated if the situational reason for women’s anger is made clear </a:t>
            </a:r>
            <a:r>
              <a:rPr lang="en-US" sz="2000" dirty="0"/>
              <a:t>(</a:t>
            </a:r>
            <a:r>
              <a:rPr lang="en-US" sz="2000" dirty="0" err="1"/>
              <a:t>Brescoll</a:t>
            </a:r>
            <a:r>
              <a:rPr lang="en-US" sz="2000" dirty="0"/>
              <a:t> &amp; </a:t>
            </a:r>
            <a:r>
              <a:rPr lang="en-US" sz="2000" dirty="0" err="1"/>
              <a:t>Uhlmann</a:t>
            </a:r>
            <a:r>
              <a:rPr lang="en-US" sz="2000" dirty="0"/>
              <a:t>, 2008) </a:t>
            </a:r>
          </a:p>
        </p:txBody>
      </p:sp>
    </p:spTree>
    <p:extLst>
      <p:ext uri="{BB962C8B-B14F-4D97-AF65-F5344CB8AC3E}">
        <p14:creationId xmlns:p14="http://schemas.microsoft.com/office/powerpoint/2010/main" val="59609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CB96F-3B43-B59B-6A67-7D4395417EDB}"/>
              </a:ext>
            </a:extLst>
          </p:cNvPr>
          <p:cNvSpPr>
            <a:spLocks noGrp="1"/>
          </p:cNvSpPr>
          <p:nvPr>
            <p:ph type="title"/>
          </p:nvPr>
        </p:nvSpPr>
        <p:spPr>
          <a:xfrm>
            <a:off x="609600" y="457201"/>
            <a:ext cx="10972800" cy="1143000"/>
          </a:xfrm>
        </p:spPr>
        <p:txBody>
          <a:bodyPr anchor="ctr">
            <a:normAutofit/>
          </a:bodyPr>
          <a:lstStyle/>
          <a:p>
            <a:pPr>
              <a:lnSpc>
                <a:spcPct val="90000"/>
              </a:lnSpc>
            </a:pPr>
            <a:r>
              <a:rPr lang="en-US" sz="2000" dirty="0">
                <a:effectLst/>
              </a:rPr>
              <a:t>Researchers have found that people express anger more often at home than when they are at work (</a:t>
            </a:r>
            <a:r>
              <a:rPr lang="en-US" sz="2000" dirty="0" err="1">
                <a:effectLst/>
              </a:rPr>
              <a:t>Bongard</a:t>
            </a:r>
            <a:r>
              <a:rPr lang="en-US" sz="2000" dirty="0">
                <a:effectLst/>
              </a:rPr>
              <a:t> &amp; </a:t>
            </a:r>
            <a:r>
              <a:rPr lang="en-US" sz="2000" dirty="0" err="1">
                <a:effectLst/>
              </a:rPr>
              <a:t>al’Absi</a:t>
            </a:r>
            <a:r>
              <a:rPr lang="en-US" sz="2000" dirty="0">
                <a:effectLst/>
              </a:rPr>
              <a:t>, 2003). Can you suggest an explanation? Might this vary by culture? If so, what cultural variables discussed in Chapter 3 would you expect to moderate the home-versus-work effect? </a:t>
            </a:r>
            <a:endParaRPr lang="en-US" sz="2000" dirty="0"/>
          </a:p>
        </p:txBody>
      </p:sp>
      <p:pic>
        <p:nvPicPr>
          <p:cNvPr id="5" name="Picture 4" descr="Small model houses with gable roofs are shown. One house has a red roof. ">
            <a:extLst>
              <a:ext uri="{FF2B5EF4-FFF2-40B4-BE49-F238E27FC236}">
                <a16:creationId xmlns:a16="http://schemas.microsoft.com/office/drawing/2014/main" id="{CD679704-2E88-933E-D26E-23C2262A09FC}"/>
              </a:ext>
            </a:extLst>
          </p:cNvPr>
          <p:cNvPicPr>
            <a:picLocks noChangeAspect="1"/>
          </p:cNvPicPr>
          <p:nvPr/>
        </p:nvPicPr>
        <p:blipFill rotWithShape="1">
          <a:blip r:embed="rId2"/>
          <a:srcRect t="7671" b="19000"/>
          <a:stretch/>
        </p:blipFill>
        <p:spPr>
          <a:xfrm>
            <a:off x="609600" y="1600201"/>
            <a:ext cx="10972800" cy="4525963"/>
          </a:xfrm>
          <a:prstGeom prst="rect">
            <a:avLst/>
          </a:prstGeom>
          <a:noFill/>
        </p:spPr>
      </p:pic>
    </p:spTree>
    <p:extLst>
      <p:ext uri="{BB962C8B-B14F-4D97-AF65-F5344CB8AC3E}">
        <p14:creationId xmlns:p14="http://schemas.microsoft.com/office/powerpoint/2010/main" val="219177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E441-CBBB-B7DC-FD15-8F64ADF4646C}"/>
              </a:ext>
            </a:extLst>
          </p:cNvPr>
          <p:cNvSpPr>
            <a:spLocks noGrp="1"/>
          </p:cNvSpPr>
          <p:nvPr>
            <p:ph type="title"/>
          </p:nvPr>
        </p:nvSpPr>
        <p:spPr>
          <a:xfrm>
            <a:off x="97276" y="457201"/>
            <a:ext cx="10972800" cy="1143000"/>
          </a:xfrm>
        </p:spPr>
        <p:txBody>
          <a:bodyPr/>
          <a:lstStyle/>
          <a:p>
            <a:pPr algn="l"/>
            <a:r>
              <a:rPr lang="en-US" dirty="0"/>
              <a:t>Discussion Ideas</a:t>
            </a:r>
          </a:p>
        </p:txBody>
      </p:sp>
      <p:sp>
        <p:nvSpPr>
          <p:cNvPr id="3" name="Content Placeholder 2">
            <a:extLst>
              <a:ext uri="{FF2B5EF4-FFF2-40B4-BE49-F238E27FC236}">
                <a16:creationId xmlns:a16="http://schemas.microsoft.com/office/drawing/2014/main" id="{1404C585-DD4A-5EEA-F9DA-D921D574AFCA}"/>
              </a:ext>
            </a:extLst>
          </p:cNvPr>
          <p:cNvSpPr>
            <a:spLocks noGrp="1"/>
          </p:cNvSpPr>
          <p:nvPr>
            <p:ph idx="1"/>
          </p:nvPr>
        </p:nvSpPr>
        <p:spPr>
          <a:xfrm>
            <a:off x="609600" y="1600201"/>
            <a:ext cx="5953328" cy="4525963"/>
          </a:xfrm>
        </p:spPr>
        <p:txBody>
          <a:bodyPr>
            <a:normAutofit lnSpcReduction="10000"/>
          </a:bodyPr>
          <a:lstStyle/>
          <a:p>
            <a:r>
              <a:rPr lang="en-US" sz="2400" b="1" dirty="0">
                <a:latin typeface="+mj-lt"/>
                <a:ea typeface="Times New Roman" panose="02020603050405020304" pitchFamily="18" charset="0"/>
              </a:rPr>
              <a:t>Option 1</a:t>
            </a:r>
            <a:r>
              <a:rPr lang="en-US" sz="2400" dirty="0">
                <a:latin typeface="+mj-lt"/>
                <a:ea typeface="Times New Roman" panose="02020603050405020304" pitchFamily="18" charset="0"/>
              </a:rPr>
              <a:t>: </a:t>
            </a:r>
            <a:r>
              <a:rPr lang="en-US" sz="2400" dirty="0">
                <a:effectLst/>
                <a:latin typeface="+mj-lt"/>
                <a:ea typeface="Times New Roman" panose="02020603050405020304" pitchFamily="18" charset="0"/>
              </a:rPr>
              <a:t>Consider this—in placing your own order for </a:t>
            </a:r>
            <a:r>
              <a:rPr lang="en-US" sz="2400" b="1" dirty="0">
                <a:effectLst/>
                <a:latin typeface="+mj-lt"/>
                <a:ea typeface="Times New Roman" panose="02020603050405020304" pitchFamily="18" charset="0"/>
              </a:rPr>
              <a:t>ideal affect</a:t>
            </a:r>
            <a:r>
              <a:rPr lang="en-US" sz="2400" dirty="0">
                <a:effectLst/>
                <a:latin typeface="+mj-lt"/>
                <a:ea typeface="Times New Roman" panose="02020603050405020304" pitchFamily="18" charset="0"/>
              </a:rPr>
              <a:t>, would negative emotions be completely absent? If you could avoid feeling fear, or anger, or sadness ever again, would you do so?</a:t>
            </a:r>
            <a:r>
              <a:rPr lang="en-US" sz="2400" dirty="0">
                <a:effectLst/>
                <a:latin typeface="+mj-lt"/>
              </a:rPr>
              <a:t> </a:t>
            </a:r>
          </a:p>
          <a:p>
            <a:r>
              <a:rPr lang="en-US" sz="2400" b="1" dirty="0">
                <a:latin typeface="+mj-lt"/>
              </a:rPr>
              <a:t>Option 2: </a:t>
            </a:r>
            <a:r>
              <a:rPr lang="en-US" sz="2400" dirty="0">
                <a:latin typeface="+mj-lt"/>
              </a:rPr>
              <a:t>Once students are in small groups, assign them each a negative emotion (fear, anger, disgust, shame, etc.) and have them generate a list of scenarios in which these emotions would be adaptive. What common evolutionary problems might they have helped solve?</a:t>
            </a:r>
            <a:endParaRPr lang="en-US" sz="2400" b="1" dirty="0">
              <a:latin typeface="+mj-lt"/>
            </a:endParaRPr>
          </a:p>
        </p:txBody>
      </p:sp>
      <p:pic>
        <p:nvPicPr>
          <p:cNvPr id="5" name="Picture 4" descr="A pug wearing a jacket.">
            <a:extLst>
              <a:ext uri="{FF2B5EF4-FFF2-40B4-BE49-F238E27FC236}">
                <a16:creationId xmlns:a16="http://schemas.microsoft.com/office/drawing/2014/main" id="{03E9DABF-5925-0BDC-976D-D9ACEC20EAC1}"/>
              </a:ext>
            </a:extLst>
          </p:cNvPr>
          <p:cNvPicPr>
            <a:picLocks noChangeAspect="1"/>
          </p:cNvPicPr>
          <p:nvPr/>
        </p:nvPicPr>
        <p:blipFill>
          <a:blip r:embed="rId2"/>
          <a:stretch>
            <a:fillRect/>
          </a:stretch>
        </p:blipFill>
        <p:spPr>
          <a:xfrm>
            <a:off x="7267580" y="0"/>
            <a:ext cx="4924420" cy="6858000"/>
          </a:xfrm>
          <a:prstGeom prst="rect">
            <a:avLst/>
          </a:prstGeom>
        </p:spPr>
      </p:pic>
      <p:sp>
        <p:nvSpPr>
          <p:cNvPr id="7" name="TextBox 6">
            <a:extLst>
              <a:ext uri="{FF2B5EF4-FFF2-40B4-BE49-F238E27FC236}">
                <a16:creationId xmlns:a16="http://schemas.microsoft.com/office/drawing/2014/main" id="{ED2E6AC7-5D58-62BE-5D9A-5B0D6B71E960}"/>
              </a:ext>
            </a:extLst>
          </p:cNvPr>
          <p:cNvSpPr txBox="1"/>
          <p:nvPr/>
        </p:nvSpPr>
        <p:spPr>
          <a:xfrm>
            <a:off x="7294570" y="6395284"/>
            <a:ext cx="6099242" cy="369332"/>
          </a:xfrm>
          <a:prstGeom prst="rect">
            <a:avLst/>
          </a:prstGeom>
          <a:noFill/>
        </p:spPr>
        <p:txBody>
          <a:bodyPr wrap="square">
            <a:spAutoFit/>
          </a:bodyPr>
          <a:lstStyle/>
          <a:p>
            <a:r>
              <a:rPr lang="en-US" dirty="0">
                <a:solidFill>
                  <a:schemeClr val="tx1">
                    <a:lumMod val="65000"/>
                    <a:lumOff val="35000"/>
                  </a:schemeClr>
                </a:solidFill>
              </a:rPr>
              <a:t>Photo by </a:t>
            </a:r>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charlesdeluvio</a:t>
            </a:r>
            <a:r>
              <a:rPr lang="en-US" dirty="0">
                <a:solidFill>
                  <a:schemeClr val="tx1">
                    <a:lumMod val="65000"/>
                    <a:lumOff val="35000"/>
                  </a:schemeClr>
                </a:solidFill>
              </a:rPr>
              <a:t> on </a:t>
            </a:r>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Unsplash</a:t>
            </a:r>
            <a:r>
              <a:rPr lang="en-US" dirty="0">
                <a:solidFill>
                  <a:schemeClr val="tx1">
                    <a:lumMod val="65000"/>
                    <a:lumOff val="35000"/>
                  </a:schemeClr>
                </a:solidFill>
              </a:rPr>
              <a:t> </a:t>
            </a:r>
          </a:p>
        </p:txBody>
      </p:sp>
    </p:spTree>
    <p:extLst>
      <p:ext uri="{BB962C8B-B14F-4D97-AF65-F5344CB8AC3E}">
        <p14:creationId xmlns:p14="http://schemas.microsoft.com/office/powerpoint/2010/main" val="2449044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Anger Management Training</a:t>
            </a:r>
          </a:p>
        </p:txBody>
      </p:sp>
      <p:graphicFrame>
        <p:nvGraphicFramePr>
          <p:cNvPr id="5" name="Content Placeholder 2">
            <a:extLst>
              <a:ext uri="{FF2B5EF4-FFF2-40B4-BE49-F238E27FC236}">
                <a16:creationId xmlns:a16="http://schemas.microsoft.com/office/drawing/2014/main" id="{F28B8F37-3617-FFFB-0C52-C7FFC64FF49B}"/>
              </a:ext>
            </a:extLst>
          </p:cNvPr>
          <p:cNvGraphicFramePr>
            <a:graphicFrameLocks noGrp="1"/>
          </p:cNvGraphicFramePr>
          <p:nvPr>
            <p:ph idx="1"/>
            <p:extLst>
              <p:ext uri="{D42A27DB-BD31-4B8C-83A1-F6EECF244321}">
                <p14:modId xmlns:p14="http://schemas.microsoft.com/office/powerpoint/2010/main" val="1158966013"/>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872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Disgust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1.6 </a:t>
            </a:r>
            <a:r>
              <a:rPr lang="en-US" dirty="0">
                <a:ea typeface="+mn-lt"/>
                <a:cs typeface="+mn-lt"/>
              </a:rPr>
              <a:t>Differentiate core and moral disgust, and analyze their relationship.</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419497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FB35D84-A5BD-9B5B-6CCD-00F63610596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17" descr="A young boy who looks at a spoonful of food he holds. He has pursed his lips tight and scrunched his face and chin.">
            <a:extLst>
              <a:ext uri="{FF2B5EF4-FFF2-40B4-BE49-F238E27FC236}">
                <a16:creationId xmlns:a16="http://schemas.microsoft.com/office/drawing/2014/main" id="{6D7A23BB-188C-2908-9A1E-301B4267F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686" y="541505"/>
            <a:ext cx="7736731" cy="5978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EFE743B-9232-4100-50FE-5E4278C6E97E}"/>
              </a:ext>
            </a:extLst>
          </p:cNvPr>
          <p:cNvSpPr>
            <a:spLocks noChangeArrowheads="1"/>
          </p:cNvSpPr>
          <p:nvPr/>
        </p:nvSpPr>
        <p:spPr bwMode="auto">
          <a:xfrm rot="10800000" flipV="1">
            <a:off x="265890" y="2399844"/>
            <a:ext cx="417640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a:ln>
                  <a:noFill/>
                </a:ln>
                <a:solidFill>
                  <a:schemeClr val="tx1"/>
                </a:solidFill>
                <a:effectLst/>
                <a:latin typeface="+mj-lt"/>
                <a:ea typeface="Calibri" panose="020F0502020204030204" pitchFamily="34" charset="0"/>
              </a:rPr>
              <a:t>The prototypical facial expression of </a:t>
            </a:r>
            <a:r>
              <a:rPr kumimoji="0" lang="en-US" altLang="ko-KR" sz="2400" b="1" i="0" u="none" strike="noStrike" cap="none" normalizeH="0" baseline="0" dirty="0">
                <a:ln>
                  <a:noFill/>
                </a:ln>
                <a:solidFill>
                  <a:schemeClr val="tx1"/>
                </a:solidFill>
                <a:effectLst/>
                <a:latin typeface="+mj-lt"/>
                <a:ea typeface="Calibri" panose="020F0502020204030204" pitchFamily="34" charset="0"/>
              </a:rPr>
              <a:t>disgust</a:t>
            </a:r>
            <a:r>
              <a:rPr kumimoji="0" lang="en-US" altLang="ko-KR" sz="2400" b="0" i="0" u="none" strike="noStrike" cap="none" normalizeH="0" baseline="0" dirty="0">
                <a:ln>
                  <a:noFill/>
                </a:ln>
                <a:solidFill>
                  <a:schemeClr val="tx1"/>
                </a:solidFill>
                <a:effectLst/>
                <a:latin typeface="+mj-lt"/>
                <a:ea typeface="Calibri" panose="020F0502020204030204" pitchFamily="34" charset="0"/>
              </a:rPr>
              <a:t> narrows the nasal passages and expels contents from the mouth, reducing the risk of contamination through breathing or eating.</a:t>
            </a:r>
            <a:endParaRPr kumimoji="0" lang="en-US" altLang="ko-KR" sz="3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106067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Disgust</a:t>
            </a:r>
          </a:p>
        </p:txBody>
      </p:sp>
      <p:sp>
        <p:nvSpPr>
          <p:cNvPr id="3" name="Content Placeholder 2"/>
          <p:cNvSpPr>
            <a:spLocks noGrp="1"/>
          </p:cNvSpPr>
          <p:nvPr>
            <p:ph idx="1"/>
          </p:nvPr>
        </p:nvSpPr>
        <p:spPr>
          <a:xfrm>
            <a:off x="4461752" y="1704112"/>
            <a:ext cx="7470843" cy="5133108"/>
          </a:xfrm>
        </p:spPr>
        <p:txBody>
          <a:bodyPr>
            <a:normAutofit/>
          </a:bodyPr>
          <a:lstStyle/>
          <a:p>
            <a:r>
              <a:rPr lang="en-US" sz="2400" b="1" dirty="0"/>
              <a:t>Core disgust</a:t>
            </a:r>
            <a:r>
              <a:rPr lang="en-US" sz="2400" dirty="0"/>
              <a:t>: Emotional response to an object that threatens your physical health, such as feces, rotting food, or sick humans</a:t>
            </a:r>
          </a:p>
          <a:p>
            <a:r>
              <a:rPr lang="en-US" sz="2400" dirty="0"/>
              <a:t>Disgust responses are easily conditioned, even after one negative experience </a:t>
            </a:r>
            <a:r>
              <a:rPr lang="en-US" sz="2000" dirty="0"/>
              <a:t>(</a:t>
            </a:r>
            <a:r>
              <a:rPr lang="en-US" sz="2000" dirty="0" err="1"/>
              <a:t>Rozin</a:t>
            </a:r>
            <a:r>
              <a:rPr lang="en-US" sz="2000" dirty="0"/>
              <a:t> &amp; </a:t>
            </a:r>
            <a:r>
              <a:rPr lang="en-US" sz="2000" dirty="0" err="1"/>
              <a:t>Kalat</a:t>
            </a:r>
            <a:r>
              <a:rPr lang="en-US" sz="2000" dirty="0"/>
              <a:t>, 1971)</a:t>
            </a:r>
          </a:p>
          <a:p>
            <a:r>
              <a:rPr lang="en-US" sz="2400" dirty="0"/>
              <a:t>People show signs of “magical thinking” in disgust, avoiding the thought of contamination even when no risk is present </a:t>
            </a:r>
            <a:r>
              <a:rPr lang="en-US" sz="2000" dirty="0"/>
              <a:t>(</a:t>
            </a:r>
            <a:r>
              <a:rPr lang="en-US" sz="2000" dirty="0" err="1"/>
              <a:t>Rozin</a:t>
            </a:r>
            <a:r>
              <a:rPr lang="en-US" sz="2000" dirty="0"/>
              <a:t>, </a:t>
            </a:r>
            <a:r>
              <a:rPr lang="en-US" sz="2000" dirty="0" err="1"/>
              <a:t>Millman</a:t>
            </a:r>
            <a:r>
              <a:rPr lang="en-US" sz="2000" dirty="0"/>
              <a:t>, &amp; </a:t>
            </a:r>
            <a:r>
              <a:rPr lang="en-US" sz="2000" dirty="0" err="1"/>
              <a:t>Nemeroff</a:t>
            </a:r>
            <a:r>
              <a:rPr lang="en-US" sz="2000" dirty="0"/>
              <a:t>, 1986)</a:t>
            </a:r>
          </a:p>
          <a:p>
            <a:endParaRPr lang="en-US" sz="2400" dirty="0"/>
          </a:p>
        </p:txBody>
      </p:sp>
      <p:sp>
        <p:nvSpPr>
          <p:cNvPr id="5" name="TextBox 4"/>
          <p:cNvSpPr txBox="1"/>
          <p:nvPr/>
        </p:nvSpPr>
        <p:spPr>
          <a:xfrm>
            <a:off x="526383" y="4031515"/>
            <a:ext cx="3397195" cy="1323439"/>
          </a:xfrm>
          <a:prstGeom prst="rect">
            <a:avLst/>
          </a:prstGeom>
          <a:noFill/>
        </p:spPr>
        <p:txBody>
          <a:bodyPr wrap="square" rtlCol="0">
            <a:spAutoFit/>
          </a:bodyPr>
          <a:lstStyle/>
          <a:p>
            <a:pPr algn="ctr"/>
            <a:r>
              <a:rPr lang="en-US" sz="2000" i="1" dirty="0"/>
              <a:t>Would you drink apple juice from a cup holding a cockroach, if the roach had been thoroughly sterilized? </a:t>
            </a:r>
          </a:p>
        </p:txBody>
      </p:sp>
      <p:pic>
        <p:nvPicPr>
          <p:cNvPr id="5122" name="Picture 2" descr="A large and small glass placed on a table in front of two cartons of juice. Both glassed contain little juice. A cockroach floats in the juice in the smaller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25" y="1583192"/>
            <a:ext cx="3562257" cy="23891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6578" y="5354954"/>
            <a:ext cx="2667000" cy="292388"/>
          </a:xfrm>
          <a:prstGeom prst="rect">
            <a:avLst/>
          </a:prstGeom>
          <a:noFill/>
        </p:spPr>
        <p:txBody>
          <a:bodyPr wrap="square" rtlCol="0">
            <a:spAutoFit/>
          </a:bodyPr>
          <a:lstStyle/>
          <a:p>
            <a:r>
              <a:rPr lang="en-US" sz="1300" dirty="0"/>
              <a:t>Courtesy of Dr. Paul </a:t>
            </a:r>
            <a:r>
              <a:rPr lang="en-US" sz="1300" dirty="0" err="1"/>
              <a:t>Rozin</a:t>
            </a:r>
            <a:endParaRPr lang="en-US" sz="1300" dirty="0"/>
          </a:p>
        </p:txBody>
      </p:sp>
    </p:spTree>
    <p:extLst>
      <p:ext uri="{BB962C8B-B14F-4D97-AF65-F5344CB8AC3E}">
        <p14:creationId xmlns:p14="http://schemas.microsoft.com/office/powerpoint/2010/main" val="92407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3856-0D2B-2EA0-CAA3-DC9E510E707A}"/>
              </a:ext>
            </a:extLst>
          </p:cNvPr>
          <p:cNvSpPr>
            <a:spLocks noGrp="1"/>
          </p:cNvSpPr>
          <p:nvPr>
            <p:ph type="title"/>
          </p:nvPr>
        </p:nvSpPr>
        <p:spPr>
          <a:xfrm>
            <a:off x="499354" y="731836"/>
            <a:ext cx="10972800" cy="1143000"/>
          </a:xfrm>
        </p:spPr>
        <p:txBody>
          <a:bodyPr/>
          <a:lstStyle/>
          <a:p>
            <a:pPr algn="l"/>
            <a:r>
              <a:rPr lang="en-US" dirty="0"/>
              <a:t>Discussion Idea</a:t>
            </a:r>
          </a:p>
        </p:txBody>
      </p:sp>
      <p:sp>
        <p:nvSpPr>
          <p:cNvPr id="3" name="Content Placeholder 2">
            <a:extLst>
              <a:ext uri="{FF2B5EF4-FFF2-40B4-BE49-F238E27FC236}">
                <a16:creationId xmlns:a16="http://schemas.microsoft.com/office/drawing/2014/main" id="{10173F80-7FC1-777D-829D-4C2DAB63D18E}"/>
              </a:ext>
            </a:extLst>
          </p:cNvPr>
          <p:cNvSpPr>
            <a:spLocks noGrp="1"/>
          </p:cNvSpPr>
          <p:nvPr>
            <p:ph idx="1"/>
          </p:nvPr>
        </p:nvSpPr>
        <p:spPr>
          <a:xfrm>
            <a:off x="609599" y="1600201"/>
            <a:ext cx="6699115" cy="4525963"/>
          </a:xfrm>
        </p:spPr>
        <p:txBody>
          <a:bodyPr>
            <a:normAutofit/>
          </a:bodyPr>
          <a:lstStyle/>
          <a:p>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r>
              <a:rPr lang="en-US" sz="2400" dirty="0">
                <a:effectLst/>
                <a:latin typeface="Calibri" panose="020F0502020204030204" pitchFamily="34" charset="0"/>
                <a:ea typeface="Times New Roman" panose="02020603050405020304" pitchFamily="18" charset="0"/>
                <a:cs typeface="Calibri" panose="020F0502020204030204" pitchFamily="34" charset="0"/>
              </a:rPr>
              <a:t>Young children are notoriously picky eaters (were you?). Explain this in terms of what you learned about disgust in this chapter. How might this behavior actually be adaptive?</a:t>
            </a:r>
          </a:p>
          <a:p>
            <a:r>
              <a:rPr lang="en-US" sz="2400" dirty="0">
                <a:effectLst/>
                <a:latin typeface="Calibri" panose="020F0502020204030204" pitchFamily="34" charset="0"/>
                <a:ea typeface="Times New Roman" panose="02020603050405020304" pitchFamily="18" charset="0"/>
                <a:cs typeface="Calibri" panose="020F0502020204030204" pitchFamily="34" charset="0"/>
              </a:rPr>
              <a:t>Based on this information, what advice would you give to parents who are trying to encourage their children to eat </a:t>
            </a:r>
            <a:r>
              <a:rPr lang="en-US" sz="2400" dirty="0">
                <a:latin typeface="Calibri" panose="020F0502020204030204" pitchFamily="34" charset="0"/>
                <a:ea typeface="Times New Roman" panose="02020603050405020304" pitchFamily="18" charset="0"/>
                <a:cs typeface="Calibri" panose="020F0502020204030204" pitchFamily="34" charset="0"/>
              </a:rPr>
              <a:t>a </a:t>
            </a:r>
            <a:r>
              <a:rPr lang="en-US" sz="2400" dirty="0">
                <a:effectLst/>
                <a:latin typeface="Calibri" panose="020F0502020204030204" pitchFamily="34" charset="0"/>
                <a:ea typeface="Times New Roman" panose="02020603050405020304" pitchFamily="18" charset="0"/>
                <a:cs typeface="Calibri" panose="020F0502020204030204" pitchFamily="34" charset="0"/>
              </a:rPr>
              <a:t>wider range of foods?</a:t>
            </a:r>
            <a:r>
              <a:rPr lang="en-US" sz="2400" dirty="0">
                <a:effectLst/>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pic>
        <p:nvPicPr>
          <p:cNvPr id="5" name="Picture 4" descr="A small boy sits in the kitchen. He smears all the cream on a cake he eats on his mouth. ">
            <a:extLst>
              <a:ext uri="{FF2B5EF4-FFF2-40B4-BE49-F238E27FC236}">
                <a16:creationId xmlns:a16="http://schemas.microsoft.com/office/drawing/2014/main" id="{543055E6-B4FE-841D-2198-FADE7C47D739}"/>
              </a:ext>
            </a:extLst>
          </p:cNvPr>
          <p:cNvPicPr>
            <a:picLocks noChangeAspect="1"/>
          </p:cNvPicPr>
          <p:nvPr/>
        </p:nvPicPr>
        <p:blipFill>
          <a:blip r:embed="rId2"/>
          <a:stretch>
            <a:fillRect/>
          </a:stretch>
        </p:blipFill>
        <p:spPr>
          <a:xfrm>
            <a:off x="7617768" y="14591"/>
            <a:ext cx="4574232" cy="6858000"/>
          </a:xfrm>
          <a:prstGeom prst="rect">
            <a:avLst/>
          </a:prstGeom>
        </p:spPr>
      </p:pic>
      <p:sp>
        <p:nvSpPr>
          <p:cNvPr id="7" name="TextBox 6">
            <a:extLst>
              <a:ext uri="{FF2B5EF4-FFF2-40B4-BE49-F238E27FC236}">
                <a16:creationId xmlns:a16="http://schemas.microsoft.com/office/drawing/2014/main" id="{66CA7EAC-A598-CDD9-4A88-1AC819D44BEE}"/>
              </a:ext>
            </a:extLst>
          </p:cNvPr>
          <p:cNvSpPr txBox="1"/>
          <p:nvPr/>
        </p:nvSpPr>
        <p:spPr>
          <a:xfrm>
            <a:off x="7617768" y="6398696"/>
            <a:ext cx="6099242" cy="276999"/>
          </a:xfrm>
          <a:prstGeom prst="rect">
            <a:avLst/>
          </a:prstGeom>
          <a:noFill/>
        </p:spPr>
        <p:txBody>
          <a:bodyPr wrap="square">
            <a:spAutoFit/>
          </a:bodyPr>
          <a:lstStyle/>
          <a:p>
            <a:r>
              <a:rPr lang="en-US" sz="1200" dirty="0">
                <a:solidFill>
                  <a:schemeClr val="bg1">
                    <a:lumMod val="75000"/>
                  </a:schemeClr>
                </a:solidFill>
              </a:rPr>
              <a:t>Photo by </a:t>
            </a:r>
            <a:r>
              <a:rPr lang="en-US" sz="1200" dirty="0">
                <a:solidFill>
                  <a:schemeClr val="bg1">
                    <a:lumMod val="75000"/>
                  </a:schemeClr>
                </a:solidFill>
                <a:hlinkClick r:id="rId3">
                  <a:extLst>
                    <a:ext uri="{A12FA001-AC4F-418D-AE19-62706E023703}">
                      <ahyp:hlinkClr xmlns:ahyp="http://schemas.microsoft.com/office/drawing/2018/hyperlinkcolor" val="tx"/>
                    </a:ext>
                  </a:extLst>
                </a:hlinkClick>
              </a:rPr>
              <a:t>Nathan Dumlao</a:t>
            </a:r>
            <a:r>
              <a:rPr lang="en-US" sz="1200" dirty="0">
                <a:solidFill>
                  <a:schemeClr val="bg1">
                    <a:lumMod val="75000"/>
                  </a:schemeClr>
                </a:solidFill>
              </a:rPr>
              <a:t> on </a:t>
            </a:r>
            <a:r>
              <a:rPr lang="en-US" sz="1200" dirty="0">
                <a:solidFill>
                  <a:schemeClr val="bg1">
                    <a:lumMod val="75000"/>
                  </a:schemeClr>
                </a:solidFill>
                <a:hlinkClick r:id="rId4">
                  <a:extLst>
                    <a:ext uri="{A12FA001-AC4F-418D-AE19-62706E023703}">
                      <ahyp:hlinkClr xmlns:ahyp="http://schemas.microsoft.com/office/drawing/2018/hyperlinkcolor" val="tx"/>
                    </a:ext>
                  </a:extLst>
                </a:hlinkClick>
              </a:rPr>
              <a:t>Unsplash</a:t>
            </a:r>
            <a:r>
              <a:rPr lang="en-US" sz="1200" dirty="0">
                <a:solidFill>
                  <a:schemeClr val="bg1">
                    <a:lumMod val="75000"/>
                  </a:schemeClr>
                </a:solidFill>
              </a:rPr>
              <a:t> </a:t>
            </a:r>
          </a:p>
        </p:txBody>
      </p:sp>
    </p:spTree>
    <p:extLst>
      <p:ext uri="{BB962C8B-B14F-4D97-AF65-F5344CB8AC3E}">
        <p14:creationId xmlns:p14="http://schemas.microsoft.com/office/powerpoint/2010/main" val="2523105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Moral Disgust</a:t>
            </a:r>
          </a:p>
        </p:txBody>
      </p:sp>
      <p:sp>
        <p:nvSpPr>
          <p:cNvPr id="3" name="Content Placeholder 2"/>
          <p:cNvSpPr>
            <a:spLocks noGrp="1"/>
          </p:cNvSpPr>
          <p:nvPr>
            <p:ph idx="1"/>
          </p:nvPr>
        </p:nvSpPr>
        <p:spPr>
          <a:xfrm>
            <a:off x="5110264" y="1600201"/>
            <a:ext cx="6472136" cy="4525963"/>
          </a:xfrm>
        </p:spPr>
        <p:txBody>
          <a:bodyPr>
            <a:normAutofit fontScale="85000" lnSpcReduction="10000"/>
          </a:bodyPr>
          <a:lstStyle/>
          <a:p>
            <a:r>
              <a:rPr lang="en-US" dirty="0"/>
              <a:t>Disgust response to violations of moral code, rather than physical contamination</a:t>
            </a:r>
          </a:p>
          <a:p>
            <a:r>
              <a:rPr lang="en-US" dirty="0"/>
              <a:t>People display similar facial expressions to bitter tastes, photos of insects, and unfair behavior in an economic game </a:t>
            </a:r>
            <a:r>
              <a:rPr lang="en-US" sz="2000" dirty="0"/>
              <a:t>(Chapman, Kim, Susskind, &amp; Anderson, 2009)</a:t>
            </a:r>
          </a:p>
          <a:p>
            <a:r>
              <a:rPr lang="en-US" dirty="0"/>
              <a:t>Moral transgressions are rated as more disgusting after participants have tasted a bitter substance than after a sweet or neutral one </a:t>
            </a:r>
            <a:r>
              <a:rPr lang="en-US" sz="2000" dirty="0"/>
              <a:t>(</a:t>
            </a:r>
            <a:r>
              <a:rPr lang="en-US" sz="2000" dirty="0" err="1"/>
              <a:t>Eskine</a:t>
            </a:r>
            <a:r>
              <a:rPr lang="en-US" sz="2000" dirty="0"/>
              <a:t> et al., 2011) </a:t>
            </a:r>
          </a:p>
        </p:txBody>
      </p:sp>
      <p:pic>
        <p:nvPicPr>
          <p:cNvPr id="5" name="Picture 4" descr="A painting of two people: a woman points her finger at a man who sits near her. She has a frown on her face. ">
            <a:extLst>
              <a:ext uri="{FF2B5EF4-FFF2-40B4-BE49-F238E27FC236}">
                <a16:creationId xmlns:a16="http://schemas.microsoft.com/office/drawing/2014/main" id="{7B60E456-7209-92DA-16C5-EB6BBE40684A}"/>
              </a:ext>
            </a:extLst>
          </p:cNvPr>
          <p:cNvPicPr>
            <a:picLocks noChangeAspect="1"/>
          </p:cNvPicPr>
          <p:nvPr/>
        </p:nvPicPr>
        <p:blipFill>
          <a:blip r:embed="rId2"/>
          <a:stretch>
            <a:fillRect/>
          </a:stretch>
        </p:blipFill>
        <p:spPr>
          <a:xfrm>
            <a:off x="0" y="14591"/>
            <a:ext cx="4999017" cy="6858000"/>
          </a:xfrm>
          <a:prstGeom prst="rect">
            <a:avLst/>
          </a:prstGeom>
        </p:spPr>
      </p:pic>
      <p:sp>
        <p:nvSpPr>
          <p:cNvPr id="7" name="TextBox 6">
            <a:extLst>
              <a:ext uri="{FF2B5EF4-FFF2-40B4-BE49-F238E27FC236}">
                <a16:creationId xmlns:a16="http://schemas.microsoft.com/office/drawing/2014/main" id="{475A14A3-F432-CEFF-5103-E718D987C4A9}"/>
              </a:ext>
            </a:extLst>
          </p:cNvPr>
          <p:cNvSpPr txBox="1"/>
          <p:nvPr/>
        </p:nvSpPr>
        <p:spPr>
          <a:xfrm>
            <a:off x="-63230" y="6474077"/>
            <a:ext cx="6099242" cy="307777"/>
          </a:xfrm>
          <a:prstGeom prst="rect">
            <a:avLst/>
          </a:prstGeom>
          <a:noFill/>
        </p:spPr>
        <p:txBody>
          <a:bodyPr wrap="square">
            <a:spAutoFit/>
          </a:bodyPr>
          <a:lstStyle/>
          <a:p>
            <a:r>
              <a:rPr lang="en-US" sz="1400" dirty="0">
                <a:solidFill>
                  <a:schemeClr val="bg1">
                    <a:lumMod val="75000"/>
                  </a:schemeClr>
                </a:solidFill>
              </a:rPr>
              <a:t>Photo by </a:t>
            </a:r>
            <a:r>
              <a:rPr lang="en-US" sz="1400" dirty="0">
                <a:solidFill>
                  <a:schemeClr val="bg1">
                    <a:lumMod val="75000"/>
                  </a:schemeClr>
                </a:solidFill>
                <a:hlinkClick r:id="rId3">
                  <a:extLst>
                    <a:ext uri="{A12FA001-AC4F-418D-AE19-62706E023703}">
                      <ahyp:hlinkClr xmlns:ahyp="http://schemas.microsoft.com/office/drawing/2018/hyperlinkcolor" val="tx"/>
                    </a:ext>
                  </a:extLst>
                </a:hlinkClick>
              </a:rPr>
              <a:t>Birmingham Museums Trust</a:t>
            </a:r>
            <a:r>
              <a:rPr lang="en-US" sz="1400" dirty="0">
                <a:solidFill>
                  <a:schemeClr val="bg1">
                    <a:lumMod val="75000"/>
                  </a:schemeClr>
                </a:solidFill>
              </a:rPr>
              <a:t> on </a:t>
            </a:r>
            <a:r>
              <a:rPr lang="en-US" sz="1400" dirty="0">
                <a:solidFill>
                  <a:schemeClr val="bg1">
                    <a:lumMod val="75000"/>
                  </a:schemeClr>
                </a:solidFill>
                <a:hlinkClick r:id="rId4">
                  <a:extLst>
                    <a:ext uri="{A12FA001-AC4F-418D-AE19-62706E023703}">
                      <ahyp:hlinkClr xmlns:ahyp="http://schemas.microsoft.com/office/drawing/2018/hyperlinkcolor" val="tx"/>
                    </a:ext>
                  </a:extLst>
                </a:hlinkClick>
              </a:rPr>
              <a:t>Unsplash</a:t>
            </a:r>
            <a:r>
              <a:rPr lang="en-US" sz="1400" dirty="0">
                <a:solidFill>
                  <a:schemeClr val="bg1">
                    <a:lumMod val="75000"/>
                  </a:schemeClr>
                </a:solidFill>
              </a:rPr>
              <a:t> </a:t>
            </a:r>
          </a:p>
        </p:txBody>
      </p:sp>
    </p:spTree>
    <p:extLst>
      <p:ext uri="{BB962C8B-B14F-4D97-AF65-F5344CB8AC3E}">
        <p14:creationId xmlns:p14="http://schemas.microsoft.com/office/powerpoint/2010/main" val="67826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Biology of Disgust</a:t>
            </a:r>
          </a:p>
        </p:txBody>
      </p:sp>
      <p:sp>
        <p:nvSpPr>
          <p:cNvPr id="3" name="Content Placeholder 2"/>
          <p:cNvSpPr>
            <a:spLocks noGrp="1"/>
          </p:cNvSpPr>
          <p:nvPr>
            <p:ph idx="1"/>
          </p:nvPr>
        </p:nvSpPr>
        <p:spPr/>
        <p:txBody>
          <a:bodyPr>
            <a:normAutofit lnSpcReduction="10000"/>
          </a:bodyPr>
          <a:lstStyle/>
          <a:p>
            <a:r>
              <a:rPr lang="en-US" dirty="0"/>
              <a:t>Two varieties of disgust response</a:t>
            </a:r>
          </a:p>
          <a:p>
            <a:pPr lvl="1"/>
            <a:r>
              <a:rPr lang="en-US" u="sng" dirty="0"/>
              <a:t>Contamination-focused disgust</a:t>
            </a:r>
            <a:r>
              <a:rPr lang="en-US" dirty="0"/>
              <a:t>: Increased heart rate and blood pressure, increased respiratory sinus arrhythmia, fast, shallow breathing, increased </a:t>
            </a:r>
            <a:r>
              <a:rPr lang="en-US" dirty="0" err="1"/>
              <a:t>electrodermal</a:t>
            </a:r>
            <a:r>
              <a:rPr lang="en-US" dirty="0"/>
              <a:t> activity</a:t>
            </a:r>
          </a:p>
          <a:p>
            <a:pPr lvl="1"/>
            <a:r>
              <a:rPr lang="en-US" u="sng" dirty="0"/>
              <a:t>Blood/gore-focused disgust</a:t>
            </a:r>
            <a:r>
              <a:rPr lang="en-US" dirty="0"/>
              <a:t>: </a:t>
            </a:r>
            <a:r>
              <a:rPr lang="en-US" i="1" dirty="0"/>
              <a:t>Decreased</a:t>
            </a:r>
            <a:r>
              <a:rPr lang="en-US" dirty="0"/>
              <a:t> heart rate and blood pressure, along with other responses above</a:t>
            </a:r>
          </a:p>
          <a:p>
            <a:r>
              <a:rPr lang="en-US" dirty="0"/>
              <a:t>Insular cortex is activated in response to disgusting stimuli, especially among people who are highly disgust-prone </a:t>
            </a:r>
            <a:r>
              <a:rPr lang="en-US" sz="2000" dirty="0"/>
              <a:t>(</a:t>
            </a:r>
            <a:r>
              <a:rPr lang="en-US" sz="2000" dirty="0" err="1"/>
              <a:t>Mataix</a:t>
            </a:r>
            <a:r>
              <a:rPr lang="en-US" sz="2000" dirty="0"/>
              <a:t>-Cols et al., 2008; Phillips et al., 1997)</a:t>
            </a:r>
          </a:p>
          <a:p>
            <a:pPr lvl="1"/>
            <a:r>
              <a:rPr lang="en-US" dirty="0"/>
              <a:t>However, insula is also activated in fear</a:t>
            </a:r>
          </a:p>
        </p:txBody>
      </p:sp>
    </p:spTree>
    <p:extLst>
      <p:ext uri="{BB962C8B-B14F-4D97-AF65-F5344CB8AC3E}">
        <p14:creationId xmlns:p14="http://schemas.microsoft.com/office/powerpoint/2010/main" val="2118442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D8C1A94-053E-259B-2869-6E73ECB0F0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19" descr="A grouped error bar graph compares the inferred motive of an overheard conversation by different participants in a study. Data from the graph, presented in the format, participant type: mean rating of anger expressed, maximum mean rating of anger expressed, mean rating of disgust expressed, maximum mean rating of disgust expressed, are as follows. Self-interested: 5.8, 6.1, 4.5, 5.1. Other-concern: 3.5, 4.0, 4.4, 4.9. Moral concern: 4.5, 4.9, 4.9, 5.2.">
            <a:extLst>
              <a:ext uri="{FF2B5EF4-FFF2-40B4-BE49-F238E27FC236}">
                <a16:creationId xmlns:a16="http://schemas.microsoft.com/office/drawing/2014/main" id="{F870D87A-611D-9FDE-4F15-A8B342195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060" y="598416"/>
            <a:ext cx="5867178" cy="4369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CBB17DF-B320-9221-6FFD-4FF1836C681A}"/>
              </a:ext>
            </a:extLst>
          </p:cNvPr>
          <p:cNvSpPr>
            <a:spLocks noChangeArrowheads="1"/>
          </p:cNvSpPr>
          <p:nvPr/>
        </p:nvSpPr>
        <p:spPr bwMode="auto">
          <a:xfrm>
            <a:off x="689428" y="5274699"/>
            <a:ext cx="115025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Participants in this study imagined overhearing an emotional rant by a colleague, without understanding exactly what the conversation was about. Participants were more likely to infer the speaker’s concern for another person’s welfare when the speaker expressed disgust rather than anger; the reverse was true for assumptions about the speaker’s self-interest.</a:t>
            </a:r>
            <a:endParaRPr kumimoji="0" lang="en-US" altLang="ko-K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C6AD5BC-8246-75F7-A6F6-F20EC4382A7C}"/>
              </a:ext>
            </a:extLst>
          </p:cNvPr>
          <p:cNvSpPr txBox="1"/>
          <p:nvPr/>
        </p:nvSpPr>
        <p:spPr>
          <a:xfrm>
            <a:off x="93417" y="6519446"/>
            <a:ext cx="12694594" cy="338554"/>
          </a:xfrm>
          <a:prstGeom prst="rect">
            <a:avLst/>
          </a:prstGeom>
          <a:noFill/>
        </p:spPr>
        <p:txBody>
          <a:bodyPr wrap="square">
            <a:spAutoFit/>
          </a:bodyPr>
          <a:lstStyle/>
          <a:p>
            <a:r>
              <a:rPr lang="en-US" sz="1600"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rPr>
              <a:t>Kupfer &amp; </a:t>
            </a:r>
            <a:r>
              <a:rPr lang="en-US" sz="1600" dirty="0" err="1">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rPr>
              <a:t>Giner-Sorolla</a:t>
            </a:r>
            <a:r>
              <a:rPr lang="en-US" sz="1600"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600" u="none" strike="noStrike"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2017</a:t>
            </a:r>
            <a:r>
              <a:rPr lang="en-US" sz="1600" dirty="0">
                <a:solidFill>
                  <a:schemeClr val="bg1">
                    <a:lumMod val="75000"/>
                  </a:schemeClr>
                </a:solidFill>
                <a:effectLst/>
                <a:latin typeface="Calibri" panose="020F0502020204030204" pitchFamily="34" charset="0"/>
                <a:cs typeface="Calibri" panose="020F0502020204030204" pitchFamily="34" charset="0"/>
              </a:rPr>
              <a:t> </a:t>
            </a:r>
            <a:endParaRPr lang="en-US" sz="16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47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Sadness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1.7 </a:t>
            </a:r>
            <a:r>
              <a:rPr lang="en-US" dirty="0">
                <a:ea typeface="+mn-lt"/>
                <a:cs typeface="+mn-lt"/>
              </a:rPr>
              <a:t>Summarize the theorized adaptive function of sadness, and analyze the evidence for this proposal drawing from empirical research on cognitive/appraisal, biological, and behavioral (e.g., crying) aspects of fear. </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042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71" y="462403"/>
            <a:ext cx="7886700" cy="1159306"/>
          </a:xfrm>
        </p:spPr>
        <p:txBody>
          <a:bodyPr/>
          <a:lstStyle/>
          <a:p>
            <a:r>
              <a:rPr lang="en-US" dirty="0"/>
              <a:t>The Value of Sadness</a:t>
            </a:r>
          </a:p>
        </p:txBody>
      </p:sp>
      <p:sp>
        <p:nvSpPr>
          <p:cNvPr id="3" name="Content Placeholder 2"/>
          <p:cNvSpPr>
            <a:spLocks noGrp="1"/>
          </p:cNvSpPr>
          <p:nvPr>
            <p:ph idx="1"/>
          </p:nvPr>
        </p:nvSpPr>
        <p:spPr>
          <a:xfrm>
            <a:off x="330298" y="1621709"/>
            <a:ext cx="5603573" cy="4871164"/>
          </a:xfrm>
        </p:spPr>
        <p:txBody>
          <a:bodyPr>
            <a:normAutofit/>
          </a:bodyPr>
          <a:lstStyle/>
          <a:p>
            <a:endParaRPr lang="en-US" sz="2400" b="1" dirty="0"/>
          </a:p>
          <a:p>
            <a:r>
              <a:rPr lang="en-US" sz="2400" b="1" dirty="0"/>
              <a:t>Sadness</a:t>
            </a:r>
            <a:r>
              <a:rPr lang="en-US" sz="2400" dirty="0"/>
              <a:t>: A response to loss or failure</a:t>
            </a:r>
          </a:p>
          <a:p>
            <a:r>
              <a:rPr lang="en-US" sz="2400" dirty="0"/>
              <a:t>The nonverbal expression of sadness is easily recognized, especially when the person is crying </a:t>
            </a:r>
            <a:r>
              <a:rPr lang="en-US" sz="2000" dirty="0"/>
              <a:t>(Ekman et al., 1987; </a:t>
            </a:r>
            <a:r>
              <a:rPr lang="en-US" sz="2000" dirty="0" err="1"/>
              <a:t>Provine</a:t>
            </a:r>
            <a:r>
              <a:rPr lang="en-US" sz="2000" dirty="0"/>
              <a:t>, </a:t>
            </a:r>
            <a:r>
              <a:rPr lang="en-US" sz="2000" dirty="0" err="1"/>
              <a:t>Krosnowski</a:t>
            </a:r>
            <a:r>
              <a:rPr lang="en-US" sz="2000" dirty="0"/>
              <a:t>, &amp; </a:t>
            </a:r>
            <a:r>
              <a:rPr lang="en-US" sz="2000" dirty="0" err="1"/>
              <a:t>Brocato</a:t>
            </a:r>
            <a:r>
              <a:rPr lang="en-US" sz="2000" dirty="0"/>
              <a:t>, 2009)</a:t>
            </a:r>
          </a:p>
          <a:p>
            <a:r>
              <a:rPr lang="en-US" sz="2400" dirty="0"/>
              <a:t>Sad behavior elicits others’ sympathy, concern, support </a:t>
            </a:r>
            <a:r>
              <a:rPr lang="en-US" sz="2000" dirty="0"/>
              <a:t>(Hill &amp; Martin, 1997) </a:t>
            </a:r>
          </a:p>
          <a:p>
            <a:r>
              <a:rPr lang="en-US" sz="2400" dirty="0"/>
              <a:t>Sadness may facilitate cautious, systematic information processing </a:t>
            </a:r>
            <a:r>
              <a:rPr lang="en-US" sz="2000" dirty="0"/>
              <a:t>(</a:t>
            </a:r>
            <a:r>
              <a:rPr lang="en-US" sz="2000" dirty="0" err="1"/>
              <a:t>Bodenhausen</a:t>
            </a:r>
            <a:r>
              <a:rPr lang="en-US" sz="2000" dirty="0"/>
              <a:t>, Sheppard, &amp; Kramer, 1994)</a:t>
            </a:r>
          </a:p>
        </p:txBody>
      </p:sp>
      <p:pic>
        <p:nvPicPr>
          <p:cNvPr id="6" name="Picture 5" descr="A close up of a person's eyes tearing up. ">
            <a:extLst>
              <a:ext uri="{FF2B5EF4-FFF2-40B4-BE49-F238E27FC236}">
                <a16:creationId xmlns:a16="http://schemas.microsoft.com/office/drawing/2014/main" id="{6BA3AB8C-748E-547D-BD4A-FFA246FD72FC}"/>
              </a:ext>
            </a:extLst>
          </p:cNvPr>
          <p:cNvPicPr>
            <a:picLocks noChangeAspect="1"/>
          </p:cNvPicPr>
          <p:nvPr/>
        </p:nvPicPr>
        <p:blipFill>
          <a:blip r:embed="rId3"/>
          <a:stretch>
            <a:fillRect/>
          </a:stretch>
        </p:blipFill>
        <p:spPr>
          <a:xfrm>
            <a:off x="6388359" y="0"/>
            <a:ext cx="5803641" cy="6858000"/>
          </a:xfrm>
          <a:prstGeom prst="rect">
            <a:avLst/>
          </a:prstGeom>
        </p:spPr>
      </p:pic>
    </p:spTree>
    <p:extLst>
      <p:ext uri="{BB962C8B-B14F-4D97-AF65-F5344CB8AC3E}">
        <p14:creationId xmlns:p14="http://schemas.microsoft.com/office/powerpoint/2010/main" val="30962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Fear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1.1 </a:t>
            </a:r>
            <a:r>
              <a:rPr lang="en-US" dirty="0">
                <a:ea typeface="+mn-lt"/>
                <a:cs typeface="+mn-lt"/>
              </a:rPr>
              <a:t>Summarize the theorized adaptive function of fear, and analyze the evidence for this proposal drawing from empirical research on cognitive/appraisal, biological, feeling, and behavioral aspects of fear. </a:t>
            </a:r>
          </a:p>
          <a:p>
            <a:pPr marL="0" indent="0">
              <a:buNone/>
            </a:pPr>
            <a:endParaRPr lang="en-US" dirty="0"/>
          </a:p>
        </p:txBody>
      </p:sp>
    </p:spTree>
    <p:extLst>
      <p:ext uri="{BB962C8B-B14F-4D97-AF65-F5344CB8AC3E}">
        <p14:creationId xmlns:p14="http://schemas.microsoft.com/office/powerpoint/2010/main" val="146068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11 Sadness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cs typeface="Calibri"/>
              </a:rPr>
              <a:t>1.8 </a:t>
            </a:r>
            <a:r>
              <a:rPr lang="en-US" dirty="0">
                <a:ea typeface="+mn-lt"/>
                <a:cs typeface="+mn-lt"/>
              </a:rPr>
              <a:t>Describe gender- and age-related individual differences in susceptibility to sadness.</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243711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A49D-72A4-B0F0-9394-925989D7A569}"/>
              </a:ext>
            </a:extLst>
          </p:cNvPr>
          <p:cNvSpPr>
            <a:spLocks noGrp="1"/>
          </p:cNvSpPr>
          <p:nvPr>
            <p:ph type="title"/>
          </p:nvPr>
        </p:nvSpPr>
        <p:spPr>
          <a:xfrm>
            <a:off x="609600" y="274638"/>
            <a:ext cx="10972800" cy="1143000"/>
          </a:xfrm>
        </p:spPr>
        <p:txBody>
          <a:bodyPr anchor="ctr">
            <a:normAutofit/>
          </a:bodyPr>
          <a:lstStyle/>
          <a:p>
            <a:r>
              <a:rPr lang="en-US" dirty="0"/>
              <a:t>Individual Differences in Sadness</a:t>
            </a:r>
          </a:p>
        </p:txBody>
      </p:sp>
      <p:graphicFrame>
        <p:nvGraphicFramePr>
          <p:cNvPr id="5" name="Content Placeholder 2">
            <a:extLst>
              <a:ext uri="{FF2B5EF4-FFF2-40B4-BE49-F238E27FC236}">
                <a16:creationId xmlns:a16="http://schemas.microsoft.com/office/drawing/2014/main" id="{8A1FAA51-57C9-1E60-E502-2C8F4F849492}"/>
              </a:ext>
            </a:extLst>
          </p:cNvPr>
          <p:cNvGraphicFramePr>
            <a:graphicFrameLocks noGrp="1"/>
          </p:cNvGraphicFramePr>
          <p:nvPr>
            <p:ph idx="1"/>
            <p:extLst>
              <p:ext uri="{D42A27DB-BD31-4B8C-83A1-F6EECF244321}">
                <p14:modId xmlns:p14="http://schemas.microsoft.com/office/powerpoint/2010/main" val="1317518573"/>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261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11 </a:t>
            </a:r>
            <a:r>
              <a:rPr lang="en-US" dirty="0">
                <a:ea typeface="+mj-lt"/>
                <a:cs typeface="+mj-lt"/>
              </a:rPr>
              <a:t>Embarrassment, Shame, and Guilt</a:t>
            </a:r>
            <a:r>
              <a:rPr lang="en-US" dirty="0"/>
              <a:t>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cs typeface="Calibri"/>
              </a:rPr>
              <a:t>1.9 </a:t>
            </a:r>
            <a:r>
              <a:rPr lang="en-US" dirty="0">
                <a:ea typeface="+mn-lt"/>
                <a:cs typeface="+mn-lt"/>
              </a:rPr>
              <a:t>Compare and contrast the elicitors, functions, behavioral implications, and interpersonal effects of embarrassment, shame, and guilt. </a:t>
            </a:r>
          </a:p>
        </p:txBody>
      </p:sp>
    </p:spTree>
    <p:extLst>
      <p:ext uri="{BB962C8B-B14F-4D97-AF65-F5344CB8AC3E}">
        <p14:creationId xmlns:p14="http://schemas.microsoft.com/office/powerpoint/2010/main" val="2245105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Self-Conscious Negative Emotions</a:t>
            </a:r>
          </a:p>
        </p:txBody>
      </p:sp>
      <p:graphicFrame>
        <p:nvGraphicFramePr>
          <p:cNvPr id="4" name="Content Placeholder 3"/>
          <p:cNvGraphicFramePr>
            <a:graphicFrameLocks noGrp="1"/>
          </p:cNvGraphicFramePr>
          <p:nvPr>
            <p:ph idx="1"/>
          </p:nvPr>
        </p:nvGraphicFramePr>
        <p:xfrm>
          <a:off x="1981200" y="1600200"/>
          <a:ext cx="8229600" cy="475488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9055">
                <a:tc>
                  <a:txBody>
                    <a:bodyPr/>
                    <a:lstStyle/>
                    <a:p>
                      <a:pPr algn="ctr"/>
                      <a:r>
                        <a:rPr lang="en-US" sz="2400" b="1" dirty="0"/>
                        <a:t>Embarrassment</a:t>
                      </a:r>
                    </a:p>
                  </a:txBody>
                  <a:tcPr marL="95416" marR="95416" anchor="ctr"/>
                </a:tc>
                <a:tc>
                  <a:txBody>
                    <a:bodyPr/>
                    <a:lstStyle/>
                    <a:p>
                      <a:pPr algn="ctr"/>
                      <a:r>
                        <a:rPr lang="en-US" sz="2400" b="1" dirty="0"/>
                        <a:t>Guilt</a:t>
                      </a:r>
                    </a:p>
                  </a:txBody>
                  <a:tcPr marL="95416" marR="95416" anchor="ctr"/>
                </a:tc>
                <a:tc>
                  <a:txBody>
                    <a:bodyPr/>
                    <a:lstStyle/>
                    <a:p>
                      <a:pPr algn="ctr"/>
                      <a:r>
                        <a:rPr lang="en-US" sz="2400" b="1" dirty="0"/>
                        <a:t>Shame</a:t>
                      </a:r>
                    </a:p>
                  </a:txBody>
                  <a:tcPr marL="95416" marR="95416" anchor="ctr"/>
                </a:tc>
                <a:extLst>
                  <a:ext uri="{0D108BD9-81ED-4DB2-BD59-A6C34878D82A}">
                    <a16:rowId xmlns:a16="http://schemas.microsoft.com/office/drawing/2014/main" val="10000"/>
                  </a:ext>
                </a:extLst>
              </a:tr>
              <a:tr h="2165283">
                <a:tc>
                  <a:txBody>
                    <a:bodyPr/>
                    <a:lstStyle/>
                    <a:p>
                      <a:pPr algn="ctr"/>
                      <a:endParaRPr lang="en-US" dirty="0"/>
                    </a:p>
                  </a:txBody>
                  <a:tcPr marL="95416" marR="95416" anchor="ctr"/>
                </a:tc>
                <a:tc gridSpan="2">
                  <a:txBody>
                    <a:bodyPr/>
                    <a:lstStyle/>
                    <a:p>
                      <a:pPr algn="ctr"/>
                      <a:endParaRPr lang="en-US" dirty="0"/>
                    </a:p>
                  </a:txBody>
                  <a:tcPr marL="95416" marR="95416" anchor="ctr"/>
                </a:tc>
                <a:tc hMerge="1">
                  <a:txBody>
                    <a:bodyPr/>
                    <a:lstStyle/>
                    <a:p>
                      <a:pPr algn="ctr"/>
                      <a:endParaRPr lang="en-US" dirty="0"/>
                    </a:p>
                  </a:txBody>
                  <a:tcPr anchor="ctr"/>
                </a:tc>
                <a:extLst>
                  <a:ext uri="{0D108BD9-81ED-4DB2-BD59-A6C34878D82A}">
                    <a16:rowId xmlns:a16="http://schemas.microsoft.com/office/drawing/2014/main" val="10001"/>
                  </a:ext>
                </a:extLst>
              </a:tr>
              <a:tr h="2050542">
                <a:tc>
                  <a:txBody>
                    <a:bodyPr/>
                    <a:lstStyle/>
                    <a:p>
                      <a:pPr algn="ctr"/>
                      <a:r>
                        <a:rPr lang="en-US" sz="2200" dirty="0"/>
                        <a:t>Felt when one violates a</a:t>
                      </a:r>
                      <a:r>
                        <a:rPr lang="en-US" sz="2200" baseline="0" dirty="0"/>
                        <a:t> social convention, draws attention; motivates submissive behavior</a:t>
                      </a:r>
                      <a:endParaRPr lang="en-US" sz="2200" dirty="0"/>
                    </a:p>
                  </a:txBody>
                  <a:tcPr marL="95416" marR="95416" anchor="ctr"/>
                </a:tc>
                <a:tc>
                  <a:txBody>
                    <a:bodyPr/>
                    <a:lstStyle/>
                    <a:p>
                      <a:pPr algn="ctr"/>
                      <a:r>
                        <a:rPr lang="en-US" sz="2200" dirty="0"/>
                        <a:t>Felt when one does something morally wrong, focuses</a:t>
                      </a:r>
                      <a:r>
                        <a:rPr lang="en-US" sz="2200" baseline="0" dirty="0"/>
                        <a:t> on the </a:t>
                      </a:r>
                      <a:r>
                        <a:rPr lang="en-US" sz="2200" i="1" baseline="0" dirty="0"/>
                        <a:t>act; </a:t>
                      </a:r>
                      <a:r>
                        <a:rPr lang="en-US" sz="2200" i="0" baseline="0" dirty="0"/>
                        <a:t>more likely to make amends</a:t>
                      </a:r>
                      <a:endParaRPr lang="en-US" sz="2200" i="1" dirty="0"/>
                    </a:p>
                  </a:txBody>
                  <a:tcPr marL="95416" marR="95416" anchor="ctr"/>
                </a:tc>
                <a:tc>
                  <a:txBody>
                    <a:bodyPr/>
                    <a:lstStyle/>
                    <a:p>
                      <a:pPr algn="ctr"/>
                      <a:r>
                        <a:rPr lang="en-US" sz="2200" dirty="0"/>
                        <a:t>Felt when one does something</a:t>
                      </a:r>
                      <a:r>
                        <a:rPr lang="en-US" sz="2200" baseline="0" dirty="0"/>
                        <a:t> morally wrong, and focuses on the </a:t>
                      </a:r>
                      <a:r>
                        <a:rPr lang="en-US" sz="2200" i="1" baseline="0" dirty="0"/>
                        <a:t>self</a:t>
                      </a:r>
                      <a:r>
                        <a:rPr lang="en-US" sz="2200" b="0" i="0" baseline="0" dirty="0"/>
                        <a:t>; less likely to make amends</a:t>
                      </a:r>
                      <a:endParaRPr lang="en-US" sz="2200" i="1" dirty="0"/>
                    </a:p>
                  </a:txBody>
                  <a:tcPr marL="95416" marR="95416" anchor="ctr"/>
                </a:tc>
                <a:extLst>
                  <a:ext uri="{0D108BD9-81ED-4DB2-BD59-A6C34878D82A}">
                    <a16:rowId xmlns:a16="http://schemas.microsoft.com/office/drawing/2014/main" val="10002"/>
                  </a:ext>
                </a:extLst>
              </a:tr>
            </a:tbl>
          </a:graphicData>
        </a:graphic>
      </p:graphicFrame>
      <p:pic>
        <p:nvPicPr>
          <p:cNvPr id="5" name="Picture 4" descr="A woman smiles gently with mouth closed. Her head is slightly bent down, eyes closed, and she covers her nose and forehead with her hand. ">
            <a:extLst>
              <a:ext uri="{FF2B5EF4-FFF2-40B4-BE49-F238E27FC236}">
                <a16:creationId xmlns:a16="http://schemas.microsoft.com/office/drawing/2014/main" id="{C9225494-A42D-135E-E084-5A32E72D97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872" y="2172100"/>
            <a:ext cx="1384202" cy="2077025"/>
          </a:xfrm>
          <a:prstGeom prst="rect">
            <a:avLst/>
          </a:prstGeom>
          <a:noFill/>
          <a:ln>
            <a:noFill/>
          </a:ln>
        </p:spPr>
      </p:pic>
      <p:pic>
        <p:nvPicPr>
          <p:cNvPr id="6" name="Picture 5" descr="A woman points a finger at a small girl who stands before her. The little girl looks down, hands clasped behind her back. ">
            <a:extLst>
              <a:ext uri="{FF2B5EF4-FFF2-40B4-BE49-F238E27FC236}">
                <a16:creationId xmlns:a16="http://schemas.microsoft.com/office/drawing/2014/main" id="{B9177C54-68F7-DA07-FDA3-0A63FD6946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218836"/>
            <a:ext cx="2854353" cy="1933497"/>
          </a:xfrm>
          <a:prstGeom prst="rect">
            <a:avLst/>
          </a:prstGeom>
          <a:noFill/>
          <a:ln>
            <a:noFill/>
          </a:ln>
        </p:spPr>
      </p:pic>
    </p:spTree>
    <p:extLst>
      <p:ext uri="{BB962C8B-B14F-4D97-AF65-F5344CB8AC3E}">
        <p14:creationId xmlns:p14="http://schemas.microsoft.com/office/powerpoint/2010/main" val="1789761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11 </a:t>
            </a:r>
            <a:r>
              <a:rPr lang="en-US" dirty="0">
                <a:ea typeface="+mj-lt"/>
                <a:cs typeface="+mj-lt"/>
              </a:rPr>
              <a:t>Embarrassment, Shame, and Guilt</a:t>
            </a:r>
            <a:r>
              <a:rPr lang="en-US" dirty="0"/>
              <a:t> Learning Objectives</a:t>
            </a:r>
          </a:p>
        </p:txBody>
      </p:sp>
      <p:sp>
        <p:nvSpPr>
          <p:cNvPr id="3" name="Text Placeholder 2"/>
          <p:cNvSpPr>
            <a:spLocks noGrp="1"/>
          </p:cNvSpPr>
          <p:nvPr>
            <p:ph idx="1"/>
          </p:nvPr>
        </p:nvSpPr>
        <p:spPr/>
        <p:txBody>
          <a:bodyPr vert="horz" lIns="91440" tIns="45720" rIns="91440" bIns="45720" rtlCol="0" anchor="t">
            <a:normAutofit/>
          </a:bodyPr>
          <a:lstStyle/>
          <a:p>
            <a:pPr marL="0" indent="0">
              <a:buNone/>
            </a:pPr>
            <a:r>
              <a:rPr lang="en-US" dirty="0"/>
              <a:t>1.10 </a:t>
            </a:r>
            <a:r>
              <a:rPr lang="en-US" dirty="0">
                <a:ea typeface="+mn-lt"/>
                <a:cs typeface="+mn-lt"/>
              </a:rPr>
              <a:t>Analyze cross-cultural similarities and differences in the elicitors and meaning of “shame.”</a:t>
            </a:r>
          </a:p>
          <a:p>
            <a:pPr marL="0" indent="0">
              <a:buNone/>
            </a:pPr>
            <a:endParaRPr lang="en-US" dirty="0">
              <a:cs typeface="Calibri"/>
            </a:endParaRPr>
          </a:p>
        </p:txBody>
      </p:sp>
    </p:spTree>
    <p:extLst>
      <p:ext uri="{BB962C8B-B14F-4D97-AF65-F5344CB8AC3E}">
        <p14:creationId xmlns:p14="http://schemas.microsoft.com/office/powerpoint/2010/main" val="3085354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1B5F-23E8-4F94-521C-8DD51661D6F0}"/>
              </a:ext>
            </a:extLst>
          </p:cNvPr>
          <p:cNvSpPr>
            <a:spLocks noGrp="1"/>
          </p:cNvSpPr>
          <p:nvPr>
            <p:ph type="title"/>
          </p:nvPr>
        </p:nvSpPr>
        <p:spPr>
          <a:xfrm>
            <a:off x="5453974" y="274638"/>
            <a:ext cx="6128426" cy="1143000"/>
          </a:xfrm>
        </p:spPr>
        <p:txBody>
          <a:bodyPr>
            <a:normAutofit fontScale="90000"/>
          </a:bodyPr>
          <a:lstStyle/>
          <a:p>
            <a:pPr algn="r"/>
            <a:r>
              <a:rPr lang="en-US" dirty="0"/>
              <a:t>Cross-Cultural Comparisons of Shame</a:t>
            </a:r>
          </a:p>
        </p:txBody>
      </p:sp>
      <p:sp>
        <p:nvSpPr>
          <p:cNvPr id="3" name="Content Placeholder 2">
            <a:extLst>
              <a:ext uri="{FF2B5EF4-FFF2-40B4-BE49-F238E27FC236}">
                <a16:creationId xmlns:a16="http://schemas.microsoft.com/office/drawing/2014/main" id="{AA2546B7-E74B-F5AA-E420-F6CE09171180}"/>
              </a:ext>
            </a:extLst>
          </p:cNvPr>
          <p:cNvSpPr>
            <a:spLocks noGrp="1"/>
          </p:cNvSpPr>
          <p:nvPr>
            <p:ph idx="1"/>
          </p:nvPr>
        </p:nvSpPr>
        <p:spPr>
          <a:xfrm>
            <a:off x="5272390" y="1600201"/>
            <a:ext cx="6310009" cy="4525963"/>
          </a:xfrm>
        </p:spPr>
        <p:txBody>
          <a:bodyPr>
            <a:normAutofit fontScale="85000" lnSpcReduction="10000"/>
          </a:bodyPr>
          <a:lstStyle/>
          <a:p>
            <a:r>
              <a:rPr lang="en-US" dirty="0"/>
              <a:t>Key appraisal eliciting shame is that one is perceived as less valuable by in-group members (</a:t>
            </a:r>
            <a:r>
              <a:rPr lang="en-US" dirty="0" err="1"/>
              <a:t>Sznycer</a:t>
            </a:r>
            <a:r>
              <a:rPr lang="en-US" dirty="0"/>
              <a:t> et al., 2016)</a:t>
            </a:r>
          </a:p>
          <a:p>
            <a:r>
              <a:rPr lang="en-US" dirty="0"/>
              <a:t>In some non-Western cultures, shame is not related to guilt or even to transgression, only social value.</a:t>
            </a:r>
          </a:p>
          <a:p>
            <a:r>
              <a:rPr lang="en-US" dirty="0"/>
              <a:t>E.g., a Bedouin term </a:t>
            </a:r>
            <a:r>
              <a:rPr lang="en-US" i="1" dirty="0" err="1"/>
              <a:t>hasham</a:t>
            </a:r>
            <a:r>
              <a:rPr lang="en-US" i="1" dirty="0"/>
              <a:t> </a:t>
            </a:r>
            <a:r>
              <a:rPr lang="en-US" dirty="0"/>
              <a:t>relates to shame but can be felt in mere presence of a higher-status person, like humbleness, and is not unpleasant</a:t>
            </a:r>
          </a:p>
        </p:txBody>
      </p:sp>
      <p:pic>
        <p:nvPicPr>
          <p:cNvPr id="5" name="Picture 4" descr="A woman wears winter clothes and stands in snow. ">
            <a:extLst>
              <a:ext uri="{FF2B5EF4-FFF2-40B4-BE49-F238E27FC236}">
                <a16:creationId xmlns:a16="http://schemas.microsoft.com/office/drawing/2014/main" id="{6BA4710A-4710-10BE-9506-9F7B1E3C3439}"/>
              </a:ext>
            </a:extLst>
          </p:cNvPr>
          <p:cNvPicPr>
            <a:picLocks noChangeAspect="1"/>
          </p:cNvPicPr>
          <p:nvPr/>
        </p:nvPicPr>
        <p:blipFill>
          <a:blip r:embed="rId2"/>
          <a:stretch>
            <a:fillRect/>
          </a:stretch>
        </p:blipFill>
        <p:spPr>
          <a:xfrm>
            <a:off x="0" y="0"/>
            <a:ext cx="5143500" cy="6858000"/>
          </a:xfrm>
          <a:prstGeom prst="rect">
            <a:avLst/>
          </a:prstGeom>
        </p:spPr>
      </p:pic>
      <p:sp>
        <p:nvSpPr>
          <p:cNvPr id="7" name="TextBox 6">
            <a:extLst>
              <a:ext uri="{FF2B5EF4-FFF2-40B4-BE49-F238E27FC236}">
                <a16:creationId xmlns:a16="http://schemas.microsoft.com/office/drawing/2014/main" id="{BB297CBF-3C6B-3B5A-2368-B12C5F3D6ABB}"/>
              </a:ext>
            </a:extLst>
          </p:cNvPr>
          <p:cNvSpPr txBox="1"/>
          <p:nvPr/>
        </p:nvSpPr>
        <p:spPr>
          <a:xfrm>
            <a:off x="0" y="6444464"/>
            <a:ext cx="6099242" cy="307777"/>
          </a:xfrm>
          <a:prstGeom prst="rect">
            <a:avLst/>
          </a:prstGeom>
          <a:noFill/>
        </p:spPr>
        <p:txBody>
          <a:bodyPr wrap="square">
            <a:spAutoFit/>
          </a:bodyPr>
          <a:lstStyle/>
          <a:p>
            <a:r>
              <a:rPr lang="en-US" sz="1400" dirty="0">
                <a:solidFill>
                  <a:schemeClr val="bg1">
                    <a:lumMod val="75000"/>
                  </a:schemeClr>
                </a:solidFill>
              </a:rPr>
              <a:t>Photo by </a:t>
            </a:r>
            <a:r>
              <a:rPr lang="en-US" sz="1400" dirty="0">
                <a:solidFill>
                  <a:schemeClr val="bg1">
                    <a:lumMod val="75000"/>
                  </a:schemeClr>
                </a:solidFill>
                <a:hlinkClick r:id="rId3">
                  <a:extLst>
                    <a:ext uri="{A12FA001-AC4F-418D-AE19-62706E023703}">
                      <ahyp:hlinkClr xmlns:ahyp="http://schemas.microsoft.com/office/drawing/2018/hyperlinkcolor" val="tx"/>
                    </a:ext>
                  </a:extLst>
                </a:hlinkClick>
              </a:rPr>
              <a:t>Fransiskus Filbert Mangundap</a:t>
            </a:r>
            <a:r>
              <a:rPr lang="en-US" sz="1400" dirty="0">
                <a:solidFill>
                  <a:schemeClr val="bg1">
                    <a:lumMod val="75000"/>
                  </a:schemeClr>
                </a:solidFill>
              </a:rPr>
              <a:t> on </a:t>
            </a:r>
            <a:r>
              <a:rPr lang="en-US" sz="1400" dirty="0">
                <a:solidFill>
                  <a:schemeClr val="bg1">
                    <a:lumMod val="75000"/>
                  </a:schemeClr>
                </a:solidFill>
                <a:hlinkClick r:id="rId4">
                  <a:extLst>
                    <a:ext uri="{A12FA001-AC4F-418D-AE19-62706E023703}">
                      <ahyp:hlinkClr xmlns:ahyp="http://schemas.microsoft.com/office/drawing/2018/hyperlinkcolor" val="tx"/>
                    </a:ext>
                  </a:extLst>
                </a:hlinkClick>
              </a:rPr>
              <a:t>Unsplash</a:t>
            </a:r>
            <a:r>
              <a:rPr lang="en-US" sz="1400" dirty="0">
                <a:solidFill>
                  <a:schemeClr val="bg1">
                    <a:lumMod val="75000"/>
                  </a:schemeClr>
                </a:solidFill>
              </a:rPr>
              <a:t> </a:t>
            </a:r>
          </a:p>
        </p:txBody>
      </p:sp>
    </p:spTree>
    <p:extLst>
      <p:ext uri="{BB962C8B-B14F-4D97-AF65-F5344CB8AC3E}">
        <p14:creationId xmlns:p14="http://schemas.microsoft.com/office/powerpoint/2010/main" val="96761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a:t>
            </a:r>
          </a:p>
        </p:txBody>
      </p:sp>
      <p:sp>
        <p:nvSpPr>
          <p:cNvPr id="3" name="Content Placeholder 2"/>
          <p:cNvSpPr>
            <a:spLocks noGrp="1"/>
          </p:cNvSpPr>
          <p:nvPr>
            <p:ph idx="1"/>
          </p:nvPr>
        </p:nvSpPr>
        <p:spPr>
          <a:xfrm>
            <a:off x="5909387" y="2272083"/>
            <a:ext cx="6131467" cy="3904879"/>
          </a:xfrm>
        </p:spPr>
        <p:txBody>
          <a:bodyPr>
            <a:normAutofit/>
          </a:bodyPr>
          <a:lstStyle/>
          <a:p>
            <a:r>
              <a:rPr lang="en-US" sz="2400" b="1" dirty="0"/>
              <a:t>Fear</a:t>
            </a:r>
            <a:r>
              <a:rPr lang="en-US" sz="2400" dirty="0"/>
              <a:t>: A response to a specific perceived danger, either to oneself or to a loved one </a:t>
            </a:r>
          </a:p>
          <a:p>
            <a:r>
              <a:rPr lang="en-US" sz="2400" b="1" dirty="0"/>
              <a:t>Anxiety</a:t>
            </a:r>
            <a:r>
              <a:rPr lang="en-US" sz="2400" dirty="0"/>
              <a:t>: A general expectation that something bad might happen; a pervasive, ongoing sense of uncertainty and threat </a:t>
            </a:r>
          </a:p>
          <a:p>
            <a:r>
              <a:rPr lang="en-US" sz="2400" b="1" dirty="0"/>
              <a:t>Social anxiety</a:t>
            </a:r>
            <a:r>
              <a:rPr lang="en-US" sz="2400" dirty="0"/>
              <a:t>: Intense anxiety around social interaction, especially meeting new people or having others’ attention focused on you </a:t>
            </a:r>
            <a:r>
              <a:rPr lang="en-US" sz="2400" b="1" dirty="0"/>
              <a:t> </a:t>
            </a:r>
          </a:p>
          <a:p>
            <a:endParaRPr lang="en-US" sz="2400" dirty="0"/>
          </a:p>
        </p:txBody>
      </p:sp>
      <p:sp>
        <p:nvSpPr>
          <p:cNvPr id="5" name="TextBox 4"/>
          <p:cNvSpPr txBox="1"/>
          <p:nvPr/>
        </p:nvSpPr>
        <p:spPr>
          <a:xfrm>
            <a:off x="1292985" y="5132760"/>
            <a:ext cx="3095012" cy="830997"/>
          </a:xfrm>
          <a:prstGeom prst="rect">
            <a:avLst/>
          </a:prstGeom>
          <a:noFill/>
        </p:spPr>
        <p:txBody>
          <a:bodyPr wrap="square" rtlCol="0">
            <a:spAutoFit/>
          </a:bodyPr>
          <a:lstStyle/>
          <a:p>
            <a:pPr algn="ctr"/>
            <a:r>
              <a:rPr lang="en-US" sz="2400" i="1" dirty="0"/>
              <a:t>The prototypical facial expression of fear</a:t>
            </a:r>
          </a:p>
        </p:txBody>
      </p:sp>
      <p:sp>
        <p:nvSpPr>
          <p:cNvPr id="4" name="TextBox 3"/>
          <p:cNvSpPr txBox="1"/>
          <p:nvPr/>
        </p:nvSpPr>
        <p:spPr>
          <a:xfrm>
            <a:off x="84307" y="6150264"/>
            <a:ext cx="10263654" cy="492443"/>
          </a:xfrm>
          <a:prstGeom prst="rect">
            <a:avLst/>
          </a:prstGeom>
          <a:noFill/>
        </p:spPr>
        <p:txBody>
          <a:bodyPr wrap="square" rtlCol="0">
            <a:spAutoFit/>
          </a:bodyPr>
          <a:lstStyle/>
          <a:p>
            <a:r>
              <a:rPr lang="en-US" sz="1300" dirty="0"/>
              <a:t>Charles Darwin. (2009). The Expression of the Emotions in a Man and Animals, 4th edition, edited by Paul Eckman. </a:t>
            </a:r>
            <a:br>
              <a:rPr lang="en-US" sz="1300" dirty="0"/>
            </a:br>
            <a:r>
              <a:rPr lang="en-US" sz="1300" dirty="0"/>
              <a:t>(Oxford: Oxford University Press), p. 279.</a:t>
            </a:r>
          </a:p>
        </p:txBody>
      </p:sp>
      <p:pic>
        <p:nvPicPr>
          <p:cNvPr id="7" name="Picture 6" descr="Two photos show facial expressions of fear. In the photo on the left, two hands hold small rods near a man’s ears. His eyebrows are raised, mouth open and pronounced wrinkles on his forehead. In the photo on the right, her eyes are wide open with eyeballs in the middle, eyebrows raised, mouth slightly open and wrinkles on the forehead.">
            <a:extLst>
              <a:ext uri="{FF2B5EF4-FFF2-40B4-BE49-F238E27FC236}">
                <a16:creationId xmlns:a16="http://schemas.microsoft.com/office/drawing/2014/main" id="{EEB25A6F-5891-EB82-7267-4487E9A91359}"/>
              </a:ext>
            </a:extLst>
          </p:cNvPr>
          <p:cNvPicPr>
            <a:picLocks noChangeAspect="1"/>
          </p:cNvPicPr>
          <p:nvPr/>
        </p:nvPicPr>
        <p:blipFill>
          <a:blip r:embed="rId3"/>
          <a:stretch>
            <a:fillRect/>
          </a:stretch>
        </p:blipFill>
        <p:spPr>
          <a:xfrm>
            <a:off x="151145" y="2272084"/>
            <a:ext cx="5649075" cy="2853916"/>
          </a:xfrm>
          <a:prstGeom prst="rect">
            <a:avLst/>
          </a:prstGeom>
        </p:spPr>
      </p:pic>
    </p:spTree>
    <p:extLst>
      <p:ext uri="{BB962C8B-B14F-4D97-AF65-F5344CB8AC3E}">
        <p14:creationId xmlns:p14="http://schemas.microsoft.com/office/powerpoint/2010/main" val="104706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The Startle Response</a:t>
            </a:r>
          </a:p>
        </p:txBody>
      </p:sp>
      <p:graphicFrame>
        <p:nvGraphicFramePr>
          <p:cNvPr id="5" name="Content Placeholder 2" descr="Hand muscles up: Startle Response: reaction to a sudden loud noise in which the muscles tense rapidly, the eyes close tightly, the shoulders pull close to the neck, and the arms pull up toward the head. A skull: Information from ears travels to the pons, medulla, and spinal cord; full response takes less than 1 over 5 seconds. Upward arrow in a warning sign: Startle potentiation: Enhancement of the startle response in a frightening or unpleasant situation, as compared to a safe one, Lang, Bradley, and Cuthbert, 2002. ">
            <a:extLst>
              <a:ext uri="{FF2B5EF4-FFF2-40B4-BE49-F238E27FC236}">
                <a16:creationId xmlns:a16="http://schemas.microsoft.com/office/drawing/2014/main" id="{366D07DC-875D-48DD-7562-CCB093066055}"/>
              </a:ext>
            </a:extLst>
          </p:cNvPr>
          <p:cNvGraphicFramePr>
            <a:graphicFrameLocks noGrp="1"/>
          </p:cNvGraphicFramePr>
          <p:nvPr>
            <p:ph idx="1"/>
            <p:extLst>
              <p:ext uri="{D42A27DB-BD31-4B8C-83A1-F6EECF244321}">
                <p14:modId xmlns:p14="http://schemas.microsoft.com/office/powerpoint/2010/main" val="898750895"/>
              </p:ext>
            </p:extLst>
          </p:nvPr>
        </p:nvGraphicFramePr>
        <p:xfrm>
          <a:off x="3948190" y="1600201"/>
          <a:ext cx="7634209"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Two views of a brain, side view and front view. ">
            <a:extLst>
              <a:ext uri="{FF2B5EF4-FFF2-40B4-BE49-F238E27FC236}">
                <a16:creationId xmlns:a16="http://schemas.microsoft.com/office/drawing/2014/main" id="{7901F63B-D4CA-1A02-7981-71D9C97332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7471" y="2938419"/>
            <a:ext cx="3251613" cy="1849525"/>
          </a:xfrm>
          <a:prstGeom prst="rect">
            <a:avLst/>
          </a:prstGeom>
          <a:noFill/>
          <a:ln>
            <a:noFill/>
          </a:ln>
        </p:spPr>
      </p:pic>
    </p:spTree>
    <p:extLst>
      <p:ext uri="{BB962C8B-B14F-4D97-AF65-F5344CB8AC3E}">
        <p14:creationId xmlns:p14="http://schemas.microsoft.com/office/powerpoint/2010/main" val="130207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snake lies dow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85924"/>
            <a:ext cx="6317633" cy="3798099"/>
          </a:xfrm>
          <a:prstGeom prst="rect">
            <a:avLst/>
          </a:prstGeom>
        </p:spPr>
      </p:pic>
      <p:sp>
        <p:nvSpPr>
          <p:cNvPr id="2" name="Title 1"/>
          <p:cNvSpPr>
            <a:spLocks noGrp="1"/>
          </p:cNvSpPr>
          <p:nvPr>
            <p:ph type="title"/>
          </p:nvPr>
        </p:nvSpPr>
        <p:spPr>
          <a:xfrm>
            <a:off x="1146942" y="3888463"/>
            <a:ext cx="4129962" cy="1325563"/>
          </a:xfrm>
        </p:spPr>
        <p:txBody>
          <a:bodyPr/>
          <a:lstStyle/>
          <a:p>
            <a:r>
              <a:rPr lang="en-US" dirty="0"/>
              <a:t>The Value of Fear</a:t>
            </a:r>
          </a:p>
        </p:txBody>
      </p:sp>
      <p:sp>
        <p:nvSpPr>
          <p:cNvPr id="3" name="Content Placeholder 2"/>
          <p:cNvSpPr>
            <a:spLocks noGrp="1"/>
          </p:cNvSpPr>
          <p:nvPr>
            <p:ph idx="1"/>
          </p:nvPr>
        </p:nvSpPr>
        <p:spPr>
          <a:xfrm>
            <a:off x="274348" y="736869"/>
            <a:ext cx="11580426" cy="5787147"/>
          </a:xfrm>
        </p:spPr>
        <p:txBody>
          <a:bodyPr>
            <a:normAutofit/>
          </a:bodyPr>
          <a:lstStyle/>
          <a:p>
            <a:r>
              <a:rPr lang="en-US" sz="2400" u="sng" dirty="0"/>
              <a:t>Major categories of phobic targets</a:t>
            </a:r>
            <a:r>
              <a:rPr lang="en-US" sz="2400" dirty="0"/>
              <a:t>: dangerous animals; social threats; nonliving physical threats such as heights, thunder </a:t>
            </a:r>
          </a:p>
          <a:p>
            <a:r>
              <a:rPr lang="en-US" sz="2400" b="1" dirty="0"/>
              <a:t>Prepared learning</a:t>
            </a:r>
            <a:r>
              <a:rPr lang="en-US" sz="2400" dirty="0"/>
              <a:t>: Proposal that people are evolutionarily predisposed to learn some fears more easily than others </a:t>
            </a:r>
            <a:r>
              <a:rPr lang="en-US" sz="2000" dirty="0"/>
              <a:t>(</a:t>
            </a:r>
            <a:r>
              <a:rPr lang="en-US" sz="2000" dirty="0" err="1"/>
              <a:t>Öhman</a:t>
            </a:r>
            <a:r>
              <a:rPr lang="en-US" sz="2000" dirty="0"/>
              <a:t>, Eriksson, &amp; </a:t>
            </a:r>
            <a:r>
              <a:rPr lang="en-US" sz="2000" dirty="0" err="1"/>
              <a:t>Olofsson</a:t>
            </a:r>
            <a:r>
              <a:rPr lang="en-US" sz="2000" dirty="0"/>
              <a:t>, 1975; Seligman, 1971)</a:t>
            </a:r>
          </a:p>
          <a:p>
            <a:r>
              <a:rPr lang="en-US" sz="2400" dirty="0"/>
              <a:t>People who receive shocks paired with pictures of snakes develop conditioned fear responses faster than when shocks are paired with pictures of houses </a:t>
            </a:r>
            <a:r>
              <a:rPr lang="en-US" sz="2000" dirty="0"/>
              <a:t>(</a:t>
            </a:r>
            <a:r>
              <a:rPr lang="en-US" sz="2000" dirty="0" err="1"/>
              <a:t>Öhman</a:t>
            </a:r>
            <a:r>
              <a:rPr lang="en-US" sz="2000" dirty="0"/>
              <a:t> et al., 1975)</a:t>
            </a:r>
          </a:p>
        </p:txBody>
      </p:sp>
    </p:spTree>
    <p:extLst>
      <p:ext uri="{BB962C8B-B14F-4D97-AF65-F5344CB8AC3E}">
        <p14:creationId xmlns:p14="http://schemas.microsoft.com/office/powerpoint/2010/main" val="14984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440CB15-7984-57C9-8488-491E82F6EDD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4" descr="A grouped bar graph compares conditioned fears in people to images of snakes and spiders and to fish and birds, with and without shocks. Data from the graph, presented in the format, Animal: Mean Electrodermal Response to stimuli when paired with shocks, no shocks, are as follows. Snakes and spiders: 0.3, 0.18. Fish and birds: 0.19, 0.15.">
            <a:extLst>
              <a:ext uri="{FF2B5EF4-FFF2-40B4-BE49-F238E27FC236}">
                <a16:creationId xmlns:a16="http://schemas.microsoft.com/office/drawing/2014/main" id="{728CE1F2-C3B8-2B90-F8A7-D82CD10AE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433" y="610295"/>
            <a:ext cx="7753260" cy="38677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B9C4DDC-A433-3837-C959-3E93D2063AD8}"/>
              </a:ext>
            </a:extLst>
          </p:cNvPr>
          <p:cNvSpPr>
            <a:spLocks noChangeArrowheads="1"/>
          </p:cNvSpPr>
          <p:nvPr/>
        </p:nvSpPr>
        <p:spPr bwMode="auto">
          <a:xfrm>
            <a:off x="1156392" y="4676069"/>
            <a:ext cx="97412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a:ln>
                  <a:noFill/>
                </a:ln>
                <a:solidFill>
                  <a:schemeClr val="tx1"/>
                </a:solidFill>
                <a:effectLst/>
                <a:latin typeface="+mj-lt"/>
                <a:ea typeface="Calibri" panose="020F0502020204030204" pitchFamily="34" charset="0"/>
              </a:rPr>
              <a:t>People develop conditioned fears more rapidly to images of snakes and spiders than to fish and birds, requiring fewer pairings of the image with an electrical shock (data are summarized from </a:t>
            </a:r>
            <a:r>
              <a:rPr kumimoji="0" lang="en-US" altLang="ko-KR" sz="2400" b="0" i="0" u="none" strike="noStrike" cap="none" normalizeH="0" baseline="0" dirty="0">
                <a:ln>
                  <a:noFill/>
                </a:ln>
                <a:solidFill>
                  <a:srgbClr val="00B0F0"/>
                </a:solidFill>
                <a:effectLst/>
                <a:latin typeface="+mj-lt"/>
                <a:ea typeface="Calibri" panose="020F0502020204030204" pitchFamily="34" charset="0"/>
              </a:rPr>
              <a:t>Ho &amp; </a:t>
            </a:r>
            <a:r>
              <a:rPr kumimoji="0" lang="en-US" altLang="ko-KR" sz="2400" b="0" i="0" u="none" strike="noStrike" cap="none" normalizeH="0" baseline="0" dirty="0" err="1">
                <a:ln>
                  <a:noFill/>
                </a:ln>
                <a:solidFill>
                  <a:srgbClr val="00B0F0"/>
                </a:solidFill>
                <a:effectLst/>
                <a:latin typeface="+mj-lt"/>
                <a:ea typeface="Calibri" panose="020F0502020204030204" pitchFamily="34" charset="0"/>
              </a:rPr>
              <a:t>Lipp</a:t>
            </a:r>
            <a:r>
              <a:rPr kumimoji="0" lang="en-US" altLang="ko-KR" sz="2400" b="0" i="0" u="none" strike="noStrike" cap="none" normalizeH="0" baseline="0" dirty="0">
                <a:ln>
                  <a:noFill/>
                </a:ln>
                <a:solidFill>
                  <a:srgbClr val="00B0F0"/>
                </a:solidFill>
                <a:effectLst/>
                <a:latin typeface="+mj-lt"/>
                <a:ea typeface="Calibri" panose="020F0502020204030204" pitchFamily="34" charset="0"/>
              </a:rPr>
              <a:t>, </a:t>
            </a:r>
            <a:r>
              <a:rPr kumimoji="0" lang="en-US" altLang="ko-KR" sz="2400" b="0" i="0" u="none" strike="noStrike" cap="none" normalizeH="0" baseline="0" dirty="0">
                <a:ln>
                  <a:noFill/>
                </a:ln>
                <a:solidFill>
                  <a:srgbClr val="00B0F0"/>
                </a:solidFill>
                <a:effectLst/>
                <a:latin typeface="+mj-lt"/>
                <a:ea typeface="Calibri" panose="020F0502020204030204" pitchFamily="34" charset="0"/>
                <a:hlinkClick r:id="rId3"/>
              </a:rPr>
              <a:t>2014</a:t>
            </a:r>
            <a:r>
              <a:rPr kumimoji="0" lang="en-US" altLang="ko-KR" sz="2400" b="0" i="0" u="none" strike="noStrike" cap="none" normalizeH="0" baseline="0" dirty="0">
                <a:ln>
                  <a:noFill/>
                </a:ln>
                <a:solidFill>
                  <a:schemeClr val="tx1"/>
                </a:solidFill>
                <a:effectLst/>
                <a:latin typeface="+mj-lt"/>
                <a:ea typeface="Calibri" panose="020F0502020204030204" pitchFamily="34" charset="0"/>
              </a:rPr>
              <a:t>). Some researchers interpret this as evidence that humans are prepared by evolution to learn specific fears of dangerous animals.</a:t>
            </a:r>
            <a:endParaRPr kumimoji="0" lang="en-US" altLang="ko-KR" sz="2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5178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86E0-02A8-CFD5-4202-BA9E9CF2C1A5}"/>
              </a:ext>
            </a:extLst>
          </p:cNvPr>
          <p:cNvSpPr>
            <a:spLocks noGrp="1"/>
          </p:cNvSpPr>
          <p:nvPr>
            <p:ph type="title"/>
          </p:nvPr>
        </p:nvSpPr>
        <p:spPr>
          <a:xfrm>
            <a:off x="-1745293" y="369335"/>
            <a:ext cx="10972800" cy="1143000"/>
          </a:xfrm>
        </p:spPr>
        <p:txBody>
          <a:bodyPr/>
          <a:lstStyle/>
          <a:p>
            <a:r>
              <a:rPr lang="en-US" dirty="0"/>
              <a:t>Fear or Interest?</a:t>
            </a:r>
          </a:p>
        </p:txBody>
      </p:sp>
      <p:sp>
        <p:nvSpPr>
          <p:cNvPr id="3" name="Content Placeholder 2">
            <a:extLst>
              <a:ext uri="{FF2B5EF4-FFF2-40B4-BE49-F238E27FC236}">
                <a16:creationId xmlns:a16="http://schemas.microsoft.com/office/drawing/2014/main" id="{F57783D1-F631-3321-FDF0-010EE7E28C57}"/>
              </a:ext>
            </a:extLst>
          </p:cNvPr>
          <p:cNvSpPr>
            <a:spLocks noGrp="1"/>
          </p:cNvSpPr>
          <p:nvPr>
            <p:ph idx="1"/>
          </p:nvPr>
        </p:nvSpPr>
        <p:spPr>
          <a:xfrm>
            <a:off x="609600" y="1600201"/>
            <a:ext cx="5152373" cy="4525963"/>
          </a:xfrm>
        </p:spPr>
        <p:txBody>
          <a:bodyPr/>
          <a:lstStyle/>
          <a:p>
            <a:r>
              <a:rPr lang="en-US" dirty="0"/>
              <a:t>Perhaps we are evolutionarily predisposed to </a:t>
            </a:r>
            <a:r>
              <a:rPr lang="en-US" i="1" dirty="0"/>
              <a:t>notice</a:t>
            </a:r>
            <a:r>
              <a:rPr lang="en-US" dirty="0"/>
              <a:t> and attend to these stimuli, not necessarily </a:t>
            </a:r>
            <a:r>
              <a:rPr lang="en-US" i="1" dirty="0"/>
              <a:t>fear </a:t>
            </a:r>
            <a:r>
              <a:rPr lang="en-US" dirty="0"/>
              <a:t>them.</a:t>
            </a:r>
          </a:p>
        </p:txBody>
      </p:sp>
      <p:sp>
        <p:nvSpPr>
          <p:cNvPr id="5" name="TextBox 4">
            <a:extLst>
              <a:ext uri="{FF2B5EF4-FFF2-40B4-BE49-F238E27FC236}">
                <a16:creationId xmlns:a16="http://schemas.microsoft.com/office/drawing/2014/main" id="{9F6B2659-4B0C-FEB0-56E3-BF9023D45740}"/>
              </a:ext>
            </a:extLst>
          </p:cNvPr>
          <p:cNvSpPr txBox="1"/>
          <p:nvPr/>
        </p:nvSpPr>
        <p:spPr>
          <a:xfrm>
            <a:off x="293914" y="6214030"/>
            <a:ext cx="6100354" cy="276999"/>
          </a:xfrm>
          <a:prstGeom prst="rect">
            <a:avLst/>
          </a:prstGeom>
          <a:noFill/>
        </p:spPr>
        <p:txBody>
          <a:bodyPr wrap="square">
            <a:spAutoFit/>
          </a:bodyPr>
          <a:lstStyle/>
          <a:p>
            <a:r>
              <a:rPr lang="en-US" sz="1200" dirty="0" err="1">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LoBue</a:t>
            </a:r>
            <a:r>
              <a:rPr lang="en-US" sz="12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&amp; Karen Adolph, </a:t>
            </a:r>
            <a:r>
              <a:rPr lang="en-US" sz="1200" u="sng" strike="noStrike"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2019</a:t>
            </a:r>
            <a:r>
              <a:rPr lang="en-US"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 name="Picture 6" descr="A small boy wears a hoodie and looks up. ">
            <a:extLst>
              <a:ext uri="{FF2B5EF4-FFF2-40B4-BE49-F238E27FC236}">
                <a16:creationId xmlns:a16="http://schemas.microsoft.com/office/drawing/2014/main" id="{ACA08DE6-411E-CDDA-FC12-91E1E8335596}"/>
              </a:ext>
            </a:extLst>
          </p:cNvPr>
          <p:cNvPicPr>
            <a:picLocks noChangeAspect="1"/>
          </p:cNvPicPr>
          <p:nvPr/>
        </p:nvPicPr>
        <p:blipFill>
          <a:blip r:embed="rId3"/>
          <a:stretch>
            <a:fillRect/>
          </a:stretch>
        </p:blipFill>
        <p:spPr>
          <a:xfrm>
            <a:off x="7620000" y="0"/>
            <a:ext cx="4572000" cy="6858000"/>
          </a:xfrm>
          <a:prstGeom prst="rect">
            <a:avLst/>
          </a:prstGeom>
        </p:spPr>
      </p:pic>
      <p:sp>
        <p:nvSpPr>
          <p:cNvPr id="4" name="TextBox 3">
            <a:extLst>
              <a:ext uri="{FF2B5EF4-FFF2-40B4-BE49-F238E27FC236}">
                <a16:creationId xmlns:a16="http://schemas.microsoft.com/office/drawing/2014/main" id="{4D487905-928A-8257-8E36-A76E81CAA7DD}"/>
              </a:ext>
            </a:extLst>
          </p:cNvPr>
          <p:cNvSpPr txBox="1"/>
          <p:nvPr/>
        </p:nvSpPr>
        <p:spPr>
          <a:xfrm>
            <a:off x="7620000" y="6491029"/>
            <a:ext cx="3152775" cy="307777"/>
          </a:xfrm>
          <a:prstGeom prst="rect">
            <a:avLst/>
          </a:prstGeom>
          <a:noFill/>
        </p:spPr>
        <p:txBody>
          <a:bodyPr wrap="square" rtlCol="0">
            <a:spAutoFit/>
          </a:bodyPr>
          <a:lstStyle/>
          <a:p>
            <a:r>
              <a:rPr lang="en-US" sz="1400" dirty="0">
                <a:solidFill>
                  <a:schemeClr val="bg1"/>
                </a:solidFill>
              </a:rPr>
              <a:t>Photo by Marcin </a:t>
            </a:r>
            <a:r>
              <a:rPr lang="en-US" sz="1400" dirty="0" err="1">
                <a:solidFill>
                  <a:schemeClr val="bg1"/>
                </a:solidFill>
              </a:rPr>
              <a:t>Jozwiak</a:t>
            </a:r>
            <a:r>
              <a:rPr lang="en-US" sz="1400" dirty="0">
                <a:solidFill>
                  <a:schemeClr val="bg1"/>
                </a:solidFill>
              </a:rPr>
              <a:t>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244307602"/>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67DF5F2-1AB9-42BA-90E0-222473766BCC}" vid="{C0E7AF8A-9501-48DB-85A4-A1DAEC82C323}"/>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67DF5F2-1AB9-42BA-90E0-222473766BCC}" vid="{9E5878E6-1091-4940-BECF-23C4965B2D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56919D-3723-464B-9967-427A087CBD6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schemas.openxmlformats.org/package/2006/metadata/core-properties"/>
    <ds:schemaRef ds:uri="a6c716b4-9090-4de7-aadc-2aa5f812ad24"/>
    <ds:schemaRef ds:uri="http://www.w3.org/XML/1998/namespace"/>
    <ds:schemaRef ds:uri="http://purl.org/dc/dcmitype/"/>
  </ds:schemaRefs>
</ds:datastoreItem>
</file>

<file path=customXml/itemProps3.xml><?xml version="1.0" encoding="utf-8"?>
<ds:datastoreItem xmlns:ds="http://schemas.openxmlformats.org/officeDocument/2006/customXml" ds:itemID="{6B57C1AB-C2BF-4446-AECB-681D5785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Text Content Templates</Template>
  <TotalTime>153</TotalTime>
  <Words>2562</Words>
  <Application>Microsoft Office PowerPoint</Application>
  <PresentationFormat>Widescreen</PresentationFormat>
  <Paragraphs>176</Paragraphs>
  <Slides>45</Slides>
  <Notes>11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45</vt:i4>
      </vt:variant>
    </vt:vector>
  </HeadingPairs>
  <TitlesOfParts>
    <vt:vector size="49" baseType="lpstr">
      <vt:lpstr>Arial</vt:lpstr>
      <vt:lpstr>Calibri</vt:lpstr>
      <vt:lpstr>Text Content Templates</vt:lpstr>
      <vt:lpstr>Figure-Only Templates</vt:lpstr>
      <vt:lpstr>Emotion and Motivation</vt:lpstr>
      <vt:lpstr>Chapter 11: The Value of the Negative Emotions</vt:lpstr>
      <vt:lpstr>Discussion Ideas</vt:lpstr>
      <vt:lpstr>Chapter 11 Fear Learning Objectives</vt:lpstr>
      <vt:lpstr>Fear</vt:lpstr>
      <vt:lpstr>The Startle Response</vt:lpstr>
      <vt:lpstr>The Value of Fear</vt:lpstr>
      <vt:lpstr>PowerPoint Presentation</vt:lpstr>
      <vt:lpstr>Fear or Interest?</vt:lpstr>
      <vt:lpstr>The Biology of Fear</vt:lpstr>
      <vt:lpstr>The Genetics of Fear</vt:lpstr>
      <vt:lpstr>Chapter 11 Fear Learning Objectives</vt:lpstr>
      <vt:lpstr>Fear as an Algorithm</vt:lpstr>
      <vt:lpstr>Multiple Fear Responses?</vt:lpstr>
      <vt:lpstr>Do You Like Horror Movies? Do Your Friends?</vt:lpstr>
      <vt:lpstr>Activity Idea: Recreational Fear</vt:lpstr>
      <vt:lpstr>Chapter 11 Fear Learning Objectives</vt:lpstr>
      <vt:lpstr>Using Fear to Change Behavior</vt:lpstr>
      <vt:lpstr>Discussion Idea</vt:lpstr>
      <vt:lpstr>PowerPoint Presentation</vt:lpstr>
      <vt:lpstr>Chapter 11 Anger Learning Objectives</vt:lpstr>
      <vt:lpstr>Responses to Violation</vt:lpstr>
      <vt:lpstr>Expression of Anger</vt:lpstr>
      <vt:lpstr>Chapter 11 Anger Learning Objectives</vt:lpstr>
      <vt:lpstr>Anger and Aggression</vt:lpstr>
      <vt:lpstr>PowerPoint Presentation</vt:lpstr>
      <vt:lpstr>PowerPoint Presentation</vt:lpstr>
      <vt:lpstr>The Value of Anger</vt:lpstr>
      <vt:lpstr>Researchers have found that people express anger more often at home than when they are at work (Bongard &amp; al’Absi, 2003). Can you suggest an explanation? Might this vary by culture? If so, what cultural variables discussed in Chapter 3 would you expect to moderate the home-versus-work effect? </vt:lpstr>
      <vt:lpstr>Anger Management Training</vt:lpstr>
      <vt:lpstr>Chapter 11 Disgust Learning Objectives</vt:lpstr>
      <vt:lpstr>PowerPoint Presentation</vt:lpstr>
      <vt:lpstr>The Value of Disgust</vt:lpstr>
      <vt:lpstr>Discussion Idea</vt:lpstr>
      <vt:lpstr>Moral Disgust</vt:lpstr>
      <vt:lpstr>The Biology of Disgust</vt:lpstr>
      <vt:lpstr>PowerPoint Presentation</vt:lpstr>
      <vt:lpstr>Chapter 11 Sadness Learning Objectives</vt:lpstr>
      <vt:lpstr>The Value of Sadness</vt:lpstr>
      <vt:lpstr>Chapter 11 Sadness Learning Objectives</vt:lpstr>
      <vt:lpstr>Individual Differences in Sadness</vt:lpstr>
      <vt:lpstr>Chapter 11 Embarrassment, Shame, and Guilt Learning Objectives</vt:lpstr>
      <vt:lpstr>The Self-Conscious Negative Emotions</vt:lpstr>
      <vt:lpstr>Chapter 11 Embarrassment, Shame, and Guilt Learning Objectives</vt:lpstr>
      <vt:lpstr>Cross-Cultural Comparisons of Shame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 The Process of Interpersonal Communication</dc:title>
  <dc:creator>Sarah Cavanagh</dc:creator>
  <cp:lastModifiedBy>Megan Mentuck</cp:lastModifiedBy>
  <cp:revision>103</cp:revision>
  <dcterms:created xsi:type="dcterms:W3CDTF">2022-07-19T19:55:51Z</dcterms:created>
  <dcterms:modified xsi:type="dcterms:W3CDTF">2023-06-29T17:17:59Z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