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6" r:id="rId5"/>
  </p:sldMasterIdLst>
  <p:notesMasterIdLst>
    <p:notesMasterId r:id="rId46"/>
  </p:notesMasterIdLst>
  <p:sldIdLst>
    <p:sldId id="256" r:id="rId6"/>
    <p:sldId id="287" r:id="rId7"/>
    <p:sldId id="257" r:id="rId8"/>
    <p:sldId id="258" r:id="rId9"/>
    <p:sldId id="259" r:id="rId10"/>
    <p:sldId id="260" r:id="rId11"/>
    <p:sldId id="288" r:id="rId12"/>
    <p:sldId id="261" r:id="rId13"/>
    <p:sldId id="262" r:id="rId14"/>
    <p:sldId id="263" r:id="rId15"/>
    <p:sldId id="264" r:id="rId16"/>
    <p:sldId id="289" r:id="rId17"/>
    <p:sldId id="265" r:id="rId18"/>
    <p:sldId id="266" r:id="rId19"/>
    <p:sldId id="290" r:id="rId20"/>
    <p:sldId id="267" r:id="rId21"/>
    <p:sldId id="268" r:id="rId22"/>
    <p:sldId id="269" r:id="rId23"/>
    <p:sldId id="291" r:id="rId24"/>
    <p:sldId id="270" r:id="rId25"/>
    <p:sldId id="271" r:id="rId26"/>
    <p:sldId id="272" r:id="rId27"/>
    <p:sldId id="273" r:id="rId28"/>
    <p:sldId id="292" r:id="rId29"/>
    <p:sldId id="274" r:id="rId30"/>
    <p:sldId id="275" r:id="rId31"/>
    <p:sldId id="276" r:id="rId32"/>
    <p:sldId id="293" r:id="rId33"/>
    <p:sldId id="284" r:id="rId34"/>
    <p:sldId id="294" r:id="rId35"/>
    <p:sldId id="277" r:id="rId36"/>
    <p:sldId id="285" r:id="rId37"/>
    <p:sldId id="278" r:id="rId38"/>
    <p:sldId id="295" r:id="rId39"/>
    <p:sldId id="279" r:id="rId40"/>
    <p:sldId id="286" r:id="rId41"/>
    <p:sldId id="280" r:id="rId42"/>
    <p:sldId id="281" r:id="rId43"/>
    <p:sldId id="282" r:id="rId44"/>
    <p:sldId id="28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DHmXS1ySzHJHNqla5u/6X7HDt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9D56B8-F181-4631-A5FE-F43C54BBADB9}">
  <a:tblStyle styleId="{C39D56B8-F181-4631-A5FE-F43C54BBADB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16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Snoop Dogg.</a:t>
            </a:r>
            <a:endParaRPr dirty="0"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15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Queen Latifah.</a:t>
            </a:r>
            <a:endParaRPr dirty="0"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867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Kurt Cobain.</a:t>
            </a:r>
            <a:endParaRPr dirty="0"/>
          </a:p>
        </p:txBody>
      </p:sp>
      <p:sp>
        <p:nvSpPr>
          <p:cNvPr id="191" name="Google Shape;1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610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633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999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6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Run DMC, (from left) Reverend Run (Joseph Simmons), Darryl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McDaniels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, Jam Master Jay (Jay Mizell), January 1986.</a:t>
            </a: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865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21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133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98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Flavor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Flav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 and Chuck D of Public Enemy perform live on their 2007 tour.</a:t>
            </a:r>
            <a:endParaRPr dirty="0"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75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58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0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257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280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5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0480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7496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37F5-F877-469A-9FC5-3CB72C6B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Popular Music, Sixth Edition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AA883-C040-487F-9530-F0ED44774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Larry Starr and Christopher Waterman with Brad Osborn</a:t>
            </a:r>
          </a:p>
        </p:txBody>
      </p:sp>
      <p:pic>
        <p:nvPicPr>
          <p:cNvPr id="6" name="Picture 5" descr="The book cover for American Popular Music lists authors Larry Starr and Christopher Waterman with Brad Osborn. A hand holds a smartphone with a music application. The text Sixth Edition sits on the right. The Oxford University Press logo resides at the bottom left.">
            <a:extLst>
              <a:ext uri="{FF2B5EF4-FFF2-40B4-BE49-F238E27FC236}">
                <a16:creationId xmlns:a16="http://schemas.microsoft.com/office/drawing/2014/main" id="{6C3233FD-A563-4192-8D01-DBC0253B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05" y="1915160"/>
            <a:ext cx="3605389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A778E-9B0F-4A22-831D-E36354E3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1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6C72CB-DD7B-4CAC-ACC4-A8193064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ym typeface="Calibri"/>
              </a:rPr>
              <a:t>Gangsta</a:t>
            </a:r>
            <a:r>
              <a:rPr lang="en-US" b="1" dirty="0">
                <a:sym typeface="Calibri"/>
              </a:rPr>
              <a:t> rap</a:t>
            </a:r>
            <a:r>
              <a:rPr lang="en-US" dirty="0">
                <a:sym typeface="Calibri"/>
              </a:rPr>
              <a:t>—marginal variant of hip-hop featuring stylized narratives of dilemmas faced by urban communities: poverty, addiction, and violence; first-person, present-tense viewpoint giving grim survivalist outlook and celebrating gangster lifestyle</a:t>
            </a:r>
          </a:p>
          <a:p>
            <a:r>
              <a:rPr lang="en-US" dirty="0">
                <a:sym typeface="Calibri"/>
              </a:rPr>
              <a:t>1990- watershed year for mainstreaming of hip-hop</a:t>
            </a:r>
          </a:p>
          <a:p>
            <a:pPr lvl="1"/>
            <a:r>
              <a:rPr lang="en-US" b="1" dirty="0">
                <a:sym typeface="Calibri"/>
              </a:rPr>
              <a:t>M.C. Hammer</a:t>
            </a:r>
            <a:r>
              <a:rPr lang="en-US" dirty="0">
                <a:sym typeface="Calibri"/>
              </a:rPr>
              <a:t> (Stanley Kirk Burrell, b. 1962): rapper from Oakland, CA; </a:t>
            </a:r>
            <a:r>
              <a:rPr lang="en-US" i="1" dirty="0">
                <a:sym typeface="Calibri"/>
              </a:rPr>
              <a:t>Please Hammer Don’t Hurt ‘</a:t>
            </a:r>
            <a:r>
              <a:rPr lang="en-US" i="1" dirty="0" err="1">
                <a:sym typeface="Calibri"/>
              </a:rPr>
              <a:t>Em</a:t>
            </a:r>
            <a:r>
              <a:rPr lang="en-US" dirty="0">
                <a:sym typeface="Calibri"/>
              </a:rPr>
              <a:t> became bestselling rap album of all time</a:t>
            </a:r>
          </a:p>
          <a:p>
            <a:pPr lvl="1"/>
            <a:r>
              <a:rPr lang="en-US" b="1" dirty="0">
                <a:sym typeface="Calibri"/>
              </a:rPr>
              <a:t>Vanilla Ice </a:t>
            </a:r>
            <a:r>
              <a:rPr lang="en-US" dirty="0">
                <a:sym typeface="Calibri"/>
              </a:rPr>
              <a:t>(Robert Van Winkle, b. 1968): White rapper considered hip-hop’s icon of “wackness” (weakness)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7C64B-7EF2-4789-9B5B-38F3F59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2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FB500-2C33-440D-A722-D57ED00B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Calibri"/>
              </a:rPr>
              <a:t>Late 1980s—distinctive regional variations on the formula of hip-hop music established in cities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Southern California is primary center of hip-hop innovation: independent labels and commercial AM station featuring hip-hop programming, KDAY</a:t>
            </a:r>
          </a:p>
          <a:p>
            <a:pPr lvl="1"/>
            <a:r>
              <a:rPr lang="en-US" dirty="0">
                <a:sym typeface="Calibri"/>
              </a:rPr>
              <a:t>“New school” West Coast rap differed from “old school” New York hip-hop</a:t>
            </a:r>
          </a:p>
          <a:p>
            <a:pPr lvl="1"/>
            <a:r>
              <a:rPr lang="en-US" dirty="0">
                <a:sym typeface="Calibri"/>
              </a:rPr>
              <a:t>Content became angrier, darker, more menacing</a:t>
            </a:r>
          </a:p>
          <a:p>
            <a:pPr lvl="1"/>
            <a:r>
              <a:rPr lang="en-US" dirty="0">
                <a:sym typeface="Calibri"/>
              </a:rPr>
              <a:t>Outlaw swagger in artists</a:t>
            </a:r>
          </a:p>
          <a:p>
            <a:pPr lvl="2"/>
            <a:r>
              <a:rPr lang="en-US" b="1" dirty="0">
                <a:sym typeface="Calibri"/>
              </a:rPr>
              <a:t>Ice-T</a:t>
            </a:r>
            <a:r>
              <a:rPr lang="en-US" dirty="0">
                <a:sym typeface="Calibri"/>
              </a:rPr>
              <a:t> (Tracy Marrow, b. 1958) recorded theme song for </a:t>
            </a:r>
            <a:r>
              <a:rPr lang="en-US" i="1" dirty="0">
                <a:sym typeface="Calibri"/>
              </a:rPr>
              <a:t>Colors</a:t>
            </a:r>
            <a:r>
              <a:rPr lang="en-US" dirty="0">
                <a:sym typeface="Calibri"/>
              </a:rPr>
              <a:t>, Dennis Hopper’s violent film about gang-police warfare in South Central Los Angeles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7C64B-7EF2-4789-9B5B-38F3F59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3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FB500-2C33-440D-A722-D57ED00B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ym typeface="Calibri"/>
              </a:rPr>
              <a:t>Emergence of West Coast </a:t>
            </a:r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rap</a:t>
            </a:r>
          </a:p>
          <a:p>
            <a:pPr lvl="2"/>
            <a:r>
              <a:rPr lang="en-US" b="1" dirty="0">
                <a:sym typeface="Calibri"/>
              </a:rPr>
              <a:t>N.W.A. </a:t>
            </a:r>
            <a:r>
              <a:rPr lang="en-US" dirty="0">
                <a:sym typeface="Calibri"/>
              </a:rPr>
              <a:t>formed in 1986 with </a:t>
            </a:r>
            <a:r>
              <a:rPr lang="en-US" b="1" dirty="0">
                <a:sym typeface="Calibri"/>
              </a:rPr>
              <a:t>O’Shea “Ice Cube” Jackson </a:t>
            </a:r>
            <a:r>
              <a:rPr lang="en-US" dirty="0">
                <a:sym typeface="Calibri"/>
              </a:rPr>
              <a:t>(b. 1969), </a:t>
            </a:r>
            <a:r>
              <a:rPr lang="en-US" b="1" dirty="0">
                <a:sym typeface="Calibri"/>
              </a:rPr>
              <a:t>Andre “Dr. Dre” Young </a:t>
            </a:r>
            <a:r>
              <a:rPr lang="en-US" dirty="0">
                <a:sym typeface="Calibri"/>
              </a:rPr>
              <a:t>(b. 1965) and </a:t>
            </a:r>
            <a:r>
              <a:rPr lang="en-US" b="1" dirty="0">
                <a:sym typeface="Calibri"/>
              </a:rPr>
              <a:t>Eric “Easy-E” Wright </a:t>
            </a:r>
            <a:r>
              <a:rPr lang="en-US" dirty="0">
                <a:sym typeface="Calibri"/>
              </a:rPr>
              <a:t>(1973-1995)</a:t>
            </a:r>
          </a:p>
          <a:p>
            <a:pPr lvl="3"/>
            <a:r>
              <a:rPr lang="en-US" dirty="0">
                <a:sym typeface="Calibri"/>
              </a:rPr>
              <a:t>Recordings expressed </a:t>
            </a:r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lifestyle, saturated with images of sex and violence straight out of the prison toast tradition</a:t>
            </a:r>
          </a:p>
          <a:p>
            <a:pPr lvl="3"/>
            <a:r>
              <a:rPr lang="en-US" i="1" dirty="0">
                <a:sym typeface="Calibri"/>
              </a:rPr>
              <a:t>Straight </a:t>
            </a:r>
            <a:r>
              <a:rPr lang="en-US" i="1" dirty="0" err="1">
                <a:sym typeface="Calibri"/>
              </a:rPr>
              <a:t>Outta</a:t>
            </a:r>
            <a:r>
              <a:rPr lang="en-US" i="1" dirty="0">
                <a:sym typeface="Calibri"/>
              </a:rPr>
              <a:t> Compton </a:t>
            </a:r>
            <a:r>
              <a:rPr lang="en-US" dirty="0">
                <a:sym typeface="Calibri"/>
              </a:rPr>
              <a:t>(1989)</a:t>
            </a:r>
            <a:endParaRPr lang="en-US" dirty="0"/>
          </a:p>
          <a:p>
            <a:pPr lvl="3"/>
            <a:r>
              <a:rPr lang="en-US" dirty="0">
                <a:sym typeface="Calibri"/>
              </a:rPr>
              <a:t>Breakup of group in 1989,members sold solo albums</a:t>
            </a:r>
          </a:p>
          <a:p>
            <a:pPr lvl="4"/>
            <a:r>
              <a:rPr lang="en-US" dirty="0">
                <a:sym typeface="Calibri"/>
              </a:rPr>
              <a:t>Dr. Dre- most influential and economically successful member, founded independent label, Death Row/Interscope</a:t>
            </a:r>
          </a:p>
          <a:p>
            <a:pPr lvl="4"/>
            <a:r>
              <a:rPr lang="en-US" b="1" dirty="0">
                <a:sym typeface="Calibri"/>
              </a:rPr>
              <a:t>Snoop Doggy Dogg </a:t>
            </a:r>
            <a:r>
              <a:rPr lang="en-US" dirty="0">
                <a:sym typeface="Calibri"/>
              </a:rPr>
              <a:t>(Calvin Broadus, b. 1972)</a:t>
            </a:r>
          </a:p>
        </p:txBody>
      </p:sp>
    </p:spTree>
    <p:extLst>
      <p:ext uri="{BB962C8B-B14F-4D97-AF65-F5344CB8AC3E}">
        <p14:creationId xmlns:p14="http://schemas.microsoft.com/office/powerpoint/2010/main" val="162986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726C1-72A5-4832-AB7F-D17AC7C4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“What’s My Name?”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9CE0B-91D6-46FE-A40F-D16135C6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49464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Calibri"/>
              </a:rPr>
              <a:t>Written by George Clinton, Gary </a:t>
            </a:r>
            <a:r>
              <a:rPr lang="en-US" dirty="0" err="1">
                <a:sym typeface="Calibri"/>
              </a:rPr>
              <a:t>Shider</a:t>
            </a:r>
            <a:r>
              <a:rPr lang="en-US" dirty="0">
                <a:sym typeface="Calibri"/>
              </a:rPr>
              <a:t>, Snoop Dogg, and David Spradley; produced by Dr. Dre; performed by Snoop Doggy Dogg (recorded 1993)</a:t>
            </a:r>
            <a:endParaRPr lang="en-US" dirty="0"/>
          </a:p>
          <a:p>
            <a:r>
              <a:rPr lang="en-US" dirty="0">
                <a:sym typeface="Calibri"/>
              </a:rPr>
              <a:t>Sense of Snoop Doggy Dogg’s prowess as a rapper and Dr. Dre’s distinctive G-funk production style</a:t>
            </a:r>
          </a:p>
          <a:p>
            <a:r>
              <a:rPr lang="en-US" dirty="0">
                <a:sym typeface="Calibri"/>
              </a:rPr>
              <a:t>Original released on album with a “clean” version on a single designed for radio airplay and mass distribution</a:t>
            </a:r>
          </a:p>
          <a:p>
            <a:r>
              <a:rPr lang="en-US" dirty="0">
                <a:sym typeface="Calibri"/>
              </a:rPr>
              <a:t>Relaxed, medium-tempo dance groove with drum machine and keyboard synthesizers, digitally processed, nasal-sounding human voice</a:t>
            </a:r>
          </a:p>
        </p:txBody>
      </p:sp>
      <p:pic>
        <p:nvPicPr>
          <p:cNvPr id="9" name="Picture 8" descr="Snoop wears coolers, his hair is in plaits, and he sings into a microphone.">
            <a:extLst>
              <a:ext uri="{FF2B5EF4-FFF2-40B4-BE49-F238E27FC236}">
                <a16:creationId xmlns:a16="http://schemas.microsoft.com/office/drawing/2014/main" id="{73D9DBFD-23D5-42FB-94B2-C89F87C57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574" y="1982476"/>
            <a:ext cx="2531470" cy="37614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09440-C890-4A66-BE3F-F1EAFB69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4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EF0D9-60BD-48B6-B341-D24B5EA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>
                <a:sym typeface="Calibri"/>
              </a:rPr>
              <a:t>Mid-1990s: violent eruption of conflicts between east and west coast factions within hip-hop business</a:t>
            </a:r>
          </a:p>
          <a:p>
            <a:pPr lvl="1"/>
            <a:r>
              <a:rPr lang="en-US" dirty="0">
                <a:sym typeface="Calibri"/>
              </a:rPr>
              <a:t>Marion “Suge” Knight, CEP of Death Row Records (Los Angeles)</a:t>
            </a:r>
          </a:p>
          <a:p>
            <a:pPr lvl="2"/>
            <a:r>
              <a:rPr lang="en-US" b="1" dirty="0">
                <a:sym typeface="Calibri"/>
              </a:rPr>
              <a:t>Tupac (2Pac) Shakur </a:t>
            </a:r>
            <a:r>
              <a:rPr lang="en-US" dirty="0">
                <a:sym typeface="Calibri"/>
              </a:rPr>
              <a:t>(1971-1996) </a:t>
            </a:r>
          </a:p>
          <a:p>
            <a:pPr lvl="1"/>
            <a:r>
              <a:rPr lang="en-US" b="1" dirty="0">
                <a:sym typeface="Calibri"/>
              </a:rPr>
              <a:t>“Sean “Puffy” Combs </a:t>
            </a:r>
            <a:r>
              <a:rPr lang="en-US" dirty="0">
                <a:sym typeface="Calibri"/>
              </a:rPr>
              <a:t>(also called Puff Daddy or P. Diddy), CEP of New York based Bad Boy Records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Notorious B.I.G.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(Christopher Wallace, also called Biggie Smalls, 1972-1997)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09440-C890-4A66-BE3F-F1EAFB69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5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EF0D9-60BD-48B6-B341-D24B5EA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rap: chronicled dilemmas of urban communities from a first-person, present-tense viewpoint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Celebratory nihilism, propelled by funk-derived, digitally sampled grooves and surrounded in video versions with a continual flow of images of hip-hop fashion, champagne, expensive chars, and sexy women</a:t>
            </a:r>
          </a:p>
          <a:p>
            <a:pPr lvl="1"/>
            <a:r>
              <a:rPr lang="en-US" dirty="0">
                <a:sym typeface="Calibri"/>
              </a:rPr>
              <a:t>Understandable ambivalence on the part of observers genuinely sympathetic to the plight of people struggling for economic and cultural survival</a:t>
            </a:r>
          </a:p>
          <a:p>
            <a:pPr lvl="1"/>
            <a:r>
              <a:rPr lang="en-US" dirty="0">
                <a:sym typeface="Calibri"/>
              </a:rPr>
              <a:t>Rap music part of African American culture and American culture as a whole</a:t>
            </a:r>
          </a:p>
        </p:txBody>
      </p:sp>
    </p:spTree>
    <p:extLst>
      <p:ext uri="{BB962C8B-B14F-4D97-AF65-F5344CB8AC3E}">
        <p14:creationId xmlns:p14="http://schemas.microsoft.com/office/powerpoint/2010/main" val="75299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C4100B-3EA6-4B1E-B898-FC39E844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Queen Latifah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059B58-5044-404E-B5A4-FF7FAE5E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2750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ym typeface="Calibri"/>
              </a:rPr>
              <a:t>Queen Latifah </a:t>
            </a:r>
            <a:r>
              <a:rPr lang="en-US" dirty="0">
                <a:sym typeface="Calibri"/>
              </a:rPr>
              <a:t>(b. 1970)—most important woman in history of hip-hop by commercial success and effectiveness in establishing a feminist beachhead on male-dominated field of rap music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Provided alternative to misogynist braggadocio of </a:t>
            </a:r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rappers like Snoop Dogg</a:t>
            </a:r>
          </a:p>
          <a:p>
            <a:pPr lvl="1"/>
            <a:r>
              <a:rPr lang="en-US" dirty="0">
                <a:sym typeface="Calibri"/>
              </a:rPr>
              <a:t>Born in Newark, NJ; nicknamed Latifah (Arabic word for “gentle” or “pleasant”)</a:t>
            </a:r>
          </a:p>
          <a:p>
            <a:pPr lvl="1"/>
            <a:r>
              <a:rPr lang="en-US" dirty="0">
                <a:sym typeface="Calibri"/>
              </a:rPr>
              <a:t>Began rapping in high school; in college, participated in Afrika Bambaataa’s Native Tongues collective, a group dedicated to raising political consciousness of hip-hop</a:t>
            </a:r>
          </a:p>
          <a:p>
            <a:pPr lvl="1"/>
            <a:r>
              <a:rPr lang="en-US" i="1" dirty="0">
                <a:sym typeface="Calibri"/>
              </a:rPr>
              <a:t>All Hail the Queen </a:t>
            </a:r>
            <a:r>
              <a:rPr lang="en-US" dirty="0">
                <a:sym typeface="Calibri"/>
              </a:rPr>
              <a:t>(1989): debut album, song “Ladies First”</a:t>
            </a:r>
          </a:p>
          <a:p>
            <a:pPr lvl="2"/>
            <a:r>
              <a:rPr lang="en-US" dirty="0">
                <a:sym typeface="Calibri"/>
              </a:rPr>
              <a:t>R&amp;B, reggae, house music influence</a:t>
            </a:r>
            <a:endParaRPr lang="en-US" dirty="0"/>
          </a:p>
        </p:txBody>
      </p:sp>
      <p:pic>
        <p:nvPicPr>
          <p:cNvPr id="11" name="Picture 10" descr="Queen Latifah sings and points her left hand in front.">
            <a:extLst>
              <a:ext uri="{FF2B5EF4-FFF2-40B4-BE49-F238E27FC236}">
                <a16:creationId xmlns:a16="http://schemas.microsoft.com/office/drawing/2014/main" id="{6AF0006A-850B-44BB-BCBE-821F0DBAC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069" y="1600200"/>
            <a:ext cx="2911860" cy="43688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44F2E-3368-4B5D-9D63-EDB8FC3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“U.N.I.T.Y.”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E0A7B-C1BA-4767-BCE0-6F4CE86B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Written by Queen Latifah and Kier “Kay Gee” Gist (released 1994)</a:t>
            </a:r>
            <a:endParaRPr lang="en-US" dirty="0"/>
          </a:p>
          <a:p>
            <a:r>
              <a:rPr lang="en-US" dirty="0">
                <a:sym typeface="Calibri"/>
              </a:rPr>
              <a:t>Opens with a sample of jazz tenor saxophone with guitar, string bass, and drum set accompaniment</a:t>
            </a:r>
            <a:endParaRPr lang="en-US" dirty="0"/>
          </a:p>
          <a:p>
            <a:r>
              <a:rPr lang="en-US" dirty="0">
                <a:sym typeface="Calibri"/>
              </a:rPr>
              <a:t>Slow, reggae-influenced groove with bass riff and digitized snare backbeat</a:t>
            </a:r>
          </a:p>
          <a:p>
            <a:r>
              <a:rPr lang="en-US" dirty="0">
                <a:sym typeface="Calibri"/>
              </a:rPr>
              <a:t>Latifah performs in Jamaican patois, interrupted by more aggressive responses in an American dialect</a:t>
            </a:r>
            <a:endParaRPr lang="en-US" dirty="0"/>
          </a:p>
          <a:p>
            <a:r>
              <a:rPr lang="en-US" dirty="0">
                <a:sym typeface="Calibri"/>
              </a:rPr>
              <a:t>Chorus’s idealistic message: Black men and women should treat one another with love and respect</a:t>
            </a:r>
            <a:endParaRPr lang="en-US" dirty="0"/>
          </a:p>
          <a:p>
            <a:r>
              <a:rPr lang="en-US" dirty="0">
                <a:sym typeface="Calibri"/>
              </a:rPr>
              <a:t>Structure: alternation of chorus with series of rapped verses; focus on verbal performance while music functions to set the mood, create a temporal flow, and evoke a range of associations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637F-84A9-4ECF-93A8-7B943A5A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Techno: Dance Music in the Digital Age	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C5A8-421E-48A0-B74C-1F73ACED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ym typeface="Calibri"/>
              </a:rPr>
              <a:t>Techno</a:t>
            </a:r>
            <a:r>
              <a:rPr lang="en-US" dirty="0">
                <a:sym typeface="Calibri"/>
              </a:rPr>
              <a:t>- broad term encompassing new forms of up-tempo, repetitive, electronic dance music developed in the club scenes of New York, Chicago, Detroit, and European cities; can be traced to early 1980s genres such as garage and house music</a:t>
            </a:r>
          </a:p>
          <a:p>
            <a:pPr lvl="1"/>
            <a:r>
              <a:rPr lang="en-US" dirty="0">
                <a:sym typeface="Calibri"/>
              </a:rPr>
              <a:t>Genre encompasses dozens of subcategories</a:t>
            </a:r>
          </a:p>
          <a:p>
            <a:pPr lvl="1"/>
            <a:r>
              <a:rPr lang="en-US" dirty="0">
                <a:sym typeface="Calibri"/>
              </a:rPr>
              <a:t>Musical dimension of a youth culture: arguments about good music and bad music informed by a set of shared assumptions and shared knowledge of the genre’s history</a:t>
            </a:r>
          </a:p>
          <a:p>
            <a:pPr lvl="1"/>
            <a:r>
              <a:rPr lang="en-US" dirty="0">
                <a:sym typeface="Calibri"/>
              </a:rPr>
              <a:t>Techno culture: focused on DJ/producers, who often attempt to remain anonymous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637F-84A9-4ECF-93A8-7B943A5A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Techno: Dance Music in the Digital Age	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C5A8-421E-48A0-B74C-1F73ACED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sym typeface="Calibri"/>
              </a:rPr>
              <a:t>Raves</a:t>
            </a:r>
            <a:r>
              <a:rPr lang="en-US" dirty="0">
                <a:sym typeface="Calibri"/>
              </a:rPr>
              <a:t>- dance club and semipublic events partly modeled on the be-ins of the 1960s counterculture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Prevalent use of psychoactive drug Ecstasy</a:t>
            </a:r>
          </a:p>
          <a:p>
            <a:r>
              <a:rPr lang="en-US" b="1" dirty="0">
                <a:sym typeface="Calibri"/>
              </a:rPr>
              <a:t>House music</a:t>
            </a:r>
            <a:r>
              <a:rPr lang="en-US" dirty="0">
                <a:sym typeface="Calibri"/>
              </a:rPr>
              <a:t>- (named after the Warehouse, a popular gay dance club) developed in Chicago</a:t>
            </a:r>
          </a:p>
          <a:p>
            <a:pPr lvl="1"/>
            <a:r>
              <a:rPr lang="en-US" dirty="0">
                <a:sym typeface="Calibri"/>
              </a:rPr>
              <a:t>Frankie Knuckles: DJ from New York who worked at the Warehouse from 1979 to 1983</a:t>
            </a:r>
          </a:p>
          <a:p>
            <a:pPr lvl="2"/>
            <a:r>
              <a:rPr lang="en-US" dirty="0">
                <a:sym typeface="Calibri"/>
              </a:rPr>
              <a:t>Introduced New York turntable technique to Chicago; emphasized dance beat more strongly</a:t>
            </a:r>
          </a:p>
        </p:txBody>
      </p:sp>
    </p:spTree>
    <p:extLst>
      <p:ext uri="{BB962C8B-B14F-4D97-AF65-F5344CB8AC3E}">
        <p14:creationId xmlns:p14="http://schemas.microsoft.com/office/powerpoint/2010/main" val="410920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6B21-9F6E-4097-A0CB-227B8254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14: “Smells Like Teen Spirit”</a:t>
            </a:r>
            <a:br>
              <a:rPr lang="en-US" dirty="0"/>
            </a:br>
            <a:r>
              <a:rPr lang="en-US" dirty="0"/>
              <a:t>Hip-Hop, Alternative Music, and the Entertainment Business</a:t>
            </a:r>
          </a:p>
        </p:txBody>
      </p:sp>
      <p:pic>
        <p:nvPicPr>
          <p:cNvPr id="5" name="Picture 4" descr="Kurt Cobain performs.">
            <a:extLst>
              <a:ext uri="{FF2B5EF4-FFF2-40B4-BE49-F238E27FC236}">
                <a16:creationId xmlns:a16="http://schemas.microsoft.com/office/drawing/2014/main" id="{F9FAB114-6C78-4C6B-88B9-D29960598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08" y="1666696"/>
            <a:ext cx="7011383" cy="47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1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6097C-AC7B-4E87-9A96-1BC4405B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Currents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14059-C5DB-4A48-9A93-0798A2AF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0823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Calibri"/>
              </a:rPr>
              <a:t>Hundreds of named genres—splintering of genres exceeding anything previously experienced in American popular music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End of the 1990s: Almost every genre had sprouted an alternative subcategory</a:t>
            </a:r>
          </a:p>
          <a:p>
            <a:pPr lvl="2"/>
            <a:r>
              <a:rPr lang="en-US" dirty="0">
                <a:sym typeface="Calibri"/>
              </a:rPr>
              <a:t>Some recorded for major record labels, some for small, independent labels</a:t>
            </a:r>
          </a:p>
          <a:p>
            <a:pPr lvl="2"/>
            <a:r>
              <a:rPr lang="en-US" dirty="0">
                <a:sym typeface="Calibri"/>
              </a:rPr>
              <a:t>“Alternative” describes music that challenges the status quo</a:t>
            </a:r>
          </a:p>
          <a:p>
            <a:pPr lvl="3"/>
            <a:r>
              <a:rPr lang="en-US" dirty="0">
                <a:sym typeface="Calibri"/>
              </a:rPr>
              <a:t>Used to denote choices available to consumers via record stores, radio, cable television, Internet</a:t>
            </a:r>
          </a:p>
          <a:p>
            <a:pPr lvl="3"/>
            <a:r>
              <a:rPr lang="en-US" dirty="0">
                <a:sym typeface="Calibri"/>
              </a:rPr>
              <a:t>Major record labels create fake independent label to satisfy audiences hungry for musical expressions of authenticity and rebellion, culmination of decades-old trend within the music business</a:t>
            </a:r>
          </a:p>
        </p:txBody>
      </p:sp>
      <p:pic>
        <p:nvPicPr>
          <p:cNvPr id="196" name="Google Shape;196;p15" descr="Kurt Gobain sings with guitar.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470" y="1303613"/>
            <a:ext cx="3358486" cy="51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5A0AF-6F2F-4C8E-BF67-F2123AFF1A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5400000">
            <a:off x="9184956" y="5092331"/>
            <a:ext cx="273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Pictorial Press Ltd/</a:t>
            </a:r>
            <a:r>
              <a:rPr lang="en-US" sz="1200" dirty="0" err="1"/>
              <a:t>Alamy</a:t>
            </a:r>
            <a:r>
              <a:rPr lang="en-US" sz="1200" dirty="0"/>
              <a:t> Stock Photo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7C3712-FEE6-4A8F-A168-B303F61E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1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F2D6CB-9781-4FA9-A67D-9014ACB0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Underground scenes in communities with large populations of college students and student-programmed college radio stations</a:t>
            </a:r>
          </a:p>
          <a:p>
            <a:pPr lvl="1"/>
            <a:r>
              <a:rPr lang="en-US" dirty="0">
                <a:sym typeface="Calibri"/>
              </a:rPr>
              <a:t>Started out as local phenomena—local, anticommercial, guitar-based music blending abrasive, do-it-yourself sensibility of 1970s punk with thick textures of heavy metal</a:t>
            </a:r>
          </a:p>
          <a:p>
            <a:pPr lvl="1"/>
            <a:r>
              <a:rPr lang="en-US" dirty="0">
                <a:sym typeface="Calibri"/>
              </a:rPr>
              <a:t>Some groups went on to achieve international commercial success, signing deals with major record companies and moving toward more pop-influenced sounds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Other groups driven by ideology of nonconformity remained small, local, and close to their fan base</a:t>
            </a:r>
            <a:endParaRPr lang="en-US" dirty="0"/>
          </a:p>
          <a:p>
            <a:r>
              <a:rPr lang="en-US" dirty="0">
                <a:sym typeface="Calibri"/>
              </a:rPr>
              <a:t>Most influential indie rock bands</a:t>
            </a:r>
          </a:p>
          <a:p>
            <a:pPr lvl="1"/>
            <a:r>
              <a:rPr lang="en-US" dirty="0">
                <a:sym typeface="Calibri"/>
              </a:rPr>
              <a:t>R.E.M.—reinterpretation of the punk aesthetic with folk rock</a:t>
            </a:r>
          </a:p>
          <a:p>
            <a:pPr lvl="1"/>
            <a:r>
              <a:rPr lang="en-US" dirty="0">
                <a:sym typeface="Calibri"/>
              </a:rPr>
              <a:t>Sonic Youth—pushed underground rock music in a direction influenced by avant-garde experimentalists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CFB01-D619-43DF-9917-CA613C5F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2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EF19DC-8F49-4A39-9937-BD71A302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ym typeface="Calibri"/>
              </a:rPr>
              <a:t>Hardcore</a:t>
            </a:r>
            <a:r>
              <a:rPr lang="en-US" dirty="0">
                <a:sym typeface="Calibri"/>
              </a:rPr>
              <a:t>- extreme variation of punk pioneered in the 1980s by bands in San Francisco and Los Angeles</a:t>
            </a:r>
          </a:p>
          <a:p>
            <a:r>
              <a:rPr lang="en-US" dirty="0">
                <a:sym typeface="Calibri"/>
              </a:rPr>
              <a:t>Pushed frenzied energy of the Ramones and Sex Pistols to the limit, playing simple riff-based songs at impossibly fast tempos and screaming nihilistic lyrics over a chaotic wall of guitar chords</a:t>
            </a:r>
          </a:p>
          <a:p>
            <a:pPr lvl="1"/>
            <a:r>
              <a:rPr lang="en-US" dirty="0">
                <a:sym typeface="Calibri"/>
              </a:rPr>
              <a:t>Listening Guide: “Holiday in Cambodia”</a:t>
            </a:r>
          </a:p>
          <a:p>
            <a:pPr lvl="2"/>
            <a:r>
              <a:rPr lang="en-US" dirty="0">
                <a:sym typeface="Calibri"/>
              </a:rPr>
              <a:t>Written and performed by the Dead Kennedys (recorded 1980)</a:t>
            </a:r>
          </a:p>
          <a:p>
            <a:pPr lvl="2"/>
            <a:r>
              <a:rPr lang="en-US" dirty="0">
                <a:sym typeface="Calibri"/>
              </a:rPr>
              <a:t>Example of early 1980s hardcore punk rock</a:t>
            </a:r>
          </a:p>
          <a:p>
            <a:pPr lvl="2"/>
            <a:r>
              <a:rPr lang="en-US" b="1" dirty="0" err="1">
                <a:sym typeface="Calibri"/>
              </a:rPr>
              <a:t>Jello</a:t>
            </a:r>
            <a:r>
              <a:rPr lang="en-US" b="1" dirty="0">
                <a:sym typeface="Calibri"/>
              </a:rPr>
              <a:t> Biafra </a:t>
            </a:r>
            <a:r>
              <a:rPr lang="en-US" dirty="0">
                <a:sym typeface="Calibri"/>
              </a:rPr>
              <a:t>(Eric Boucher, b. 1959)- lead singer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Song directed to spoiled children of suburban yuppies</a:t>
            </a:r>
          </a:p>
          <a:p>
            <a:pPr lvl="2"/>
            <a:r>
              <a:rPr lang="en-US" dirty="0">
                <a:sym typeface="Calibri"/>
              </a:rPr>
              <a:t>Guitar pyrotechnics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Political stance: opposed American imperialism overseas, destruction of human rights and the environment, and hypocritical and soulless suburban lifestyle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F1052-7388-4130-9A45-399F7DE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3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31AFA-9BB5-4CF2-AED8-A9F07D61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ym typeface="Calibri"/>
              </a:rPr>
              <a:t>Thrash</a:t>
            </a:r>
            <a:r>
              <a:rPr lang="en-US" dirty="0">
                <a:sym typeface="Calibri"/>
              </a:rPr>
              <a:t>—blended fast tempos and rebellious attitude of hardcore with technical virtuosity of heavy metal guitar playing</a:t>
            </a:r>
          </a:p>
          <a:p>
            <a:r>
              <a:rPr lang="en-US" dirty="0">
                <a:sym typeface="Calibri"/>
              </a:rPr>
              <a:t>Nirvana: from Pacific Northwest; singer/guitarist </a:t>
            </a:r>
            <a:r>
              <a:rPr lang="en-US" b="1" dirty="0">
                <a:sym typeface="Calibri"/>
              </a:rPr>
              <a:t>Kurt Cobain</a:t>
            </a:r>
            <a:r>
              <a:rPr lang="en-US" dirty="0">
                <a:sym typeface="Calibri"/>
              </a:rPr>
              <a:t> (1967-1994), bassist </a:t>
            </a:r>
            <a:r>
              <a:rPr lang="en-US" b="1" dirty="0" err="1">
                <a:sym typeface="Calibri"/>
              </a:rPr>
              <a:t>Krist</a:t>
            </a:r>
            <a:r>
              <a:rPr lang="en-US" b="1" dirty="0">
                <a:sym typeface="Calibri"/>
              </a:rPr>
              <a:t> </a:t>
            </a:r>
            <a:r>
              <a:rPr lang="en-US" b="1" dirty="0" err="1">
                <a:sym typeface="Calibri"/>
              </a:rPr>
              <a:t>Novoselic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1965), drummer </a:t>
            </a:r>
            <a:r>
              <a:rPr lang="en-US" b="1" dirty="0">
                <a:sym typeface="Calibri"/>
              </a:rPr>
              <a:t>Dave </a:t>
            </a:r>
            <a:r>
              <a:rPr lang="en-US" b="1" dirty="0" err="1">
                <a:sym typeface="Calibri"/>
              </a:rPr>
              <a:t>Grohl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1969)</a:t>
            </a:r>
          </a:p>
          <a:p>
            <a:pPr lvl="1"/>
            <a:r>
              <a:rPr lang="en-US" dirty="0">
                <a:sym typeface="Calibri"/>
              </a:rPr>
              <a:t>Released two multiplatinum albums that moved alternative rock’s blend of hardcore punk and metal into the commercial mainstream</a:t>
            </a:r>
            <a:endParaRPr lang="en-US" dirty="0"/>
          </a:p>
          <a:p>
            <a:pPr lvl="1"/>
            <a:r>
              <a:rPr lang="en-US" b="1" dirty="0">
                <a:sym typeface="Calibri"/>
              </a:rPr>
              <a:t>Grunge rock</a:t>
            </a:r>
          </a:p>
          <a:p>
            <a:pPr lvl="1"/>
            <a:r>
              <a:rPr lang="en-US" dirty="0">
                <a:sym typeface="Calibri"/>
              </a:rPr>
              <a:t>Cobain and </a:t>
            </a:r>
            <a:r>
              <a:rPr lang="en-US" dirty="0" err="1">
                <a:sym typeface="Calibri"/>
              </a:rPr>
              <a:t>Novoselic</a:t>
            </a:r>
            <a:r>
              <a:rPr lang="en-US" dirty="0">
                <a:sym typeface="Calibri"/>
              </a:rPr>
              <a:t> met in 1985 in economically depressed town; inspired by underground rock, hardcore bands, and creativity of the Beatles; formed Nirvana in 1987</a:t>
            </a:r>
          </a:p>
          <a:p>
            <a:pPr lvl="1"/>
            <a:r>
              <a:rPr lang="en-US" dirty="0">
                <a:sym typeface="Calibri"/>
              </a:rPr>
              <a:t>Success destroyed Nirvana; </a:t>
            </a:r>
            <a:r>
              <a:rPr lang="en-US" i="1" dirty="0" err="1">
                <a:sym typeface="Calibri"/>
              </a:rPr>
              <a:t>Nevermind</a:t>
            </a:r>
            <a:r>
              <a:rPr lang="en-US" dirty="0">
                <a:sym typeface="Calibri"/>
              </a:rPr>
              <a:t> rose in charts and began to attract mass audience from genres to which their own music was explicitly opposed; outrageous behavior; rumors that Cobain and his wife Courtney Love were using heroin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F1052-7388-4130-9A45-399F7DE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4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31AFA-9BB5-4CF2-AED8-A9F07D61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>
                <a:sym typeface="Calibri"/>
              </a:rPr>
              <a:t>1994: Cobain overdosed on champagne and tranquilizers; described as an accident, though suicide note found later; entered a detox program after coming out of a coma; died of a self-inflicted shotgun wound</a:t>
            </a:r>
          </a:p>
          <a:p>
            <a:pPr lvl="1"/>
            <a:r>
              <a:rPr lang="en-US" dirty="0">
                <a:sym typeface="Calibri"/>
              </a:rPr>
              <a:t>Listening Guide: “Smells Like Teen Spirit”</a:t>
            </a:r>
          </a:p>
          <a:p>
            <a:pPr lvl="2"/>
            <a:r>
              <a:rPr lang="en-US" dirty="0">
                <a:sym typeface="Calibri"/>
              </a:rPr>
              <a:t>Music by Nirvana; lyrics by Kurt Cobain; performed by Nirvana (recorded 1991)</a:t>
            </a:r>
          </a:p>
          <a:p>
            <a:pPr lvl="2"/>
            <a:r>
              <a:rPr lang="en-US" dirty="0">
                <a:sym typeface="Calibri"/>
              </a:rPr>
              <a:t>Combination of heavy metal instrumental textures and pop songwriting techniques; memorable verbal and melodic hooks</a:t>
            </a:r>
          </a:p>
          <a:p>
            <a:pPr lvl="2"/>
            <a:r>
              <a:rPr lang="en-US" dirty="0">
                <a:sym typeface="Calibri"/>
              </a:rPr>
              <a:t>Combines four chord heavy metal harmonic progression with conventional formal structure made up of four-, eight-, and twelve-bar sections; ABC</a:t>
            </a:r>
          </a:p>
          <a:p>
            <a:pPr lvl="2"/>
            <a:r>
              <a:rPr lang="en-US" dirty="0">
                <a:sym typeface="Calibri"/>
              </a:rPr>
              <a:t>First alternative rock single of the 1990s to enter the Top 10; carefully crafted pop record</a:t>
            </a:r>
          </a:p>
        </p:txBody>
      </p:sp>
    </p:spTree>
    <p:extLst>
      <p:ext uri="{BB962C8B-B14F-4D97-AF65-F5344CB8AC3E}">
        <p14:creationId xmlns:p14="http://schemas.microsoft.com/office/powerpoint/2010/main" val="87464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2E2D4-8DD0-41C1-A9E2-EA3697F9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5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981CE-1EF1-4493-8F67-1B39050B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ym typeface="Calibri"/>
              </a:rPr>
              <a:t>Phish</a:t>
            </a:r>
            <a:r>
              <a:rPr lang="en-US" dirty="0">
                <a:sym typeface="Calibri"/>
              </a:rPr>
              <a:t>—created loyal following by extending the approach of the Grateful Dead; embraced eclectic tastes and influences; devoted to improvisation</a:t>
            </a:r>
          </a:p>
          <a:p>
            <a:pPr lvl="1"/>
            <a:r>
              <a:rPr lang="en-US" dirty="0">
                <a:sym typeface="Calibri"/>
              </a:rPr>
              <a:t>Inspired by 1960s counterculture and improvisational work of jazz musicians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Optimistic, energetic, and openminded alternative to nihilism and self-absorption of many alternative rock bands</a:t>
            </a:r>
          </a:p>
          <a:p>
            <a:pPr lvl="1"/>
            <a:r>
              <a:rPr lang="en-US" dirty="0">
                <a:sym typeface="Calibri"/>
              </a:rPr>
              <a:t>Popularity as a touring group never translated into massive record sales</a:t>
            </a:r>
          </a:p>
          <a:p>
            <a:pPr lvl="1"/>
            <a:r>
              <a:rPr lang="en-US" dirty="0">
                <a:sym typeface="Calibri"/>
              </a:rPr>
              <a:t>“Stash”—12.5 minute track from concert album </a:t>
            </a:r>
            <a:r>
              <a:rPr lang="en-US" i="1" dirty="0">
                <a:sym typeface="Calibri"/>
              </a:rPr>
              <a:t>Phish: A Live One </a:t>
            </a:r>
            <a:r>
              <a:rPr lang="en-US" dirty="0">
                <a:sym typeface="Calibri"/>
              </a:rPr>
              <a:t>(1995); loose-jointed, freewheeling approach to collective improvisation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A1008-A507-4891-8EF1-89033761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“Seattle” Sound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9FBDB-711F-4444-B01B-1D144B085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Calibri"/>
              </a:rPr>
              <a:t>Regional sounds have played an important part in the history of popular music</a:t>
            </a:r>
            <a:endParaRPr lang="en-US" dirty="0"/>
          </a:p>
          <a:p>
            <a:r>
              <a:rPr lang="en-US" dirty="0">
                <a:sym typeface="Calibri"/>
              </a:rPr>
              <a:t>Seattle: Nirvana honed their sound and built a local fan base; thriving alternative rock scene by the late 1990s</a:t>
            </a:r>
          </a:p>
          <a:p>
            <a:r>
              <a:rPr lang="en-US" dirty="0">
                <a:sym typeface="Calibri"/>
              </a:rPr>
              <a:t>Green River, 1988 album </a:t>
            </a:r>
            <a:r>
              <a:rPr lang="en-US" i="1" dirty="0">
                <a:sym typeface="Calibri"/>
              </a:rPr>
              <a:t>Rehab Doll</a:t>
            </a:r>
            <a:r>
              <a:rPr lang="en-US" dirty="0">
                <a:sym typeface="Calibri"/>
              </a:rPr>
              <a:t>, helped popularize grunge rock, blending heavy metal guitar textures with hardcore punk</a:t>
            </a:r>
            <a:endParaRPr lang="en-US" dirty="0"/>
          </a:p>
          <a:p>
            <a:r>
              <a:rPr lang="en-US" dirty="0">
                <a:sym typeface="Calibri"/>
              </a:rPr>
              <a:t>Push to define regional style often comes from promotion departments of record companies as much as the local artists and fans themselves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5A51C7-2C5A-408B-A26E-5D373F5A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1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ABC38-F951-42E1-A773-D6A912C9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ym typeface="Calibri"/>
              </a:rPr>
              <a:t>Ani DiFranco</a:t>
            </a:r>
            <a:r>
              <a:rPr lang="en-US" dirty="0">
                <a:sym typeface="Calibri"/>
              </a:rPr>
              <a:t> (b. 1970): spent career resisting corporate music business, releasing an album, and playing approx. 200 live performances per year while building independent label and substantial grassroots following</a:t>
            </a:r>
          </a:p>
          <a:p>
            <a:pPr lvl="1"/>
            <a:r>
              <a:rPr lang="en-US" dirty="0">
                <a:sym typeface="Calibri"/>
              </a:rPr>
              <a:t>1989: recorded demo and pressed copies to sell at shows; quickly sold out and founded Righteous Babe Records in 1990</a:t>
            </a:r>
          </a:p>
          <a:p>
            <a:pPr lvl="1"/>
            <a:r>
              <a:rPr lang="en-US" dirty="0">
                <a:sym typeface="Calibri"/>
              </a:rPr>
              <a:t>Mid-1990s: mainstream media took notice; released all albums on the Righteous Babe label, despite many offers from major record companies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“Not a Pretty Girl” from </a:t>
            </a:r>
            <a:r>
              <a:rPr lang="en-US" i="1" dirty="0">
                <a:sym typeface="Calibri"/>
              </a:rPr>
              <a:t>Not a Pretty Girl</a:t>
            </a:r>
            <a:r>
              <a:rPr lang="en-US" dirty="0">
                <a:sym typeface="Calibri"/>
              </a:rPr>
              <a:t>- self-revealing lyrics, minimalist studio sound that focuses on DiFranco’s voice and acoustic guitar; lyrics- man who wronged the singer, and general indictment of society’s treatment of women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5A51C7-2C5A-408B-A26E-5D373F5A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2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ABC38-F951-42E1-A773-D6A912C9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noProof="0" dirty="0">
                <a:sym typeface="Calibri"/>
              </a:rPr>
              <a:t>Lauryn Hill</a:t>
            </a:r>
            <a:r>
              <a:rPr lang="en-US" noProof="0" dirty="0">
                <a:sym typeface="Calibri"/>
              </a:rPr>
              <a:t> (b. 1975): hip-hop artist whose work is a self-conscious alternative to violence and sexism of rap stars such as Dr. Dre, the Notorious B.I.G., and Tupac Shakur</a:t>
            </a:r>
            <a:endParaRPr lang="en-US" dirty="0">
              <a:sym typeface="Calibri"/>
            </a:endParaRPr>
          </a:p>
          <a:p>
            <a:pPr lvl="1"/>
            <a:r>
              <a:rPr lang="en-US" dirty="0">
                <a:sym typeface="Calibri"/>
              </a:rPr>
              <a:t>Female empowerment builds on the work of Queen Latifah</a:t>
            </a:r>
          </a:p>
          <a:p>
            <a:pPr lvl="1"/>
            <a:r>
              <a:rPr lang="en-US" dirty="0">
                <a:sym typeface="Calibri"/>
              </a:rPr>
              <a:t>Fugees: New Jersey based hip-hop trio; successful blend of rap, reggae, and R&amp;B</a:t>
            </a:r>
          </a:p>
          <a:p>
            <a:pPr lvl="1"/>
            <a:r>
              <a:rPr lang="en-US" dirty="0">
                <a:sym typeface="Calibri"/>
              </a:rPr>
              <a:t>Listening Guide: “Doo Wop (That Thing)”</a:t>
            </a:r>
          </a:p>
          <a:p>
            <a:pPr lvl="2"/>
            <a:r>
              <a:rPr lang="en-US" dirty="0">
                <a:sym typeface="Calibri"/>
              </a:rPr>
              <a:t>Written and performed by Lauryn Hill (recorded 1998)</a:t>
            </a:r>
          </a:p>
          <a:p>
            <a:pPr lvl="2"/>
            <a:r>
              <a:rPr lang="en-US" dirty="0">
                <a:sym typeface="Calibri"/>
              </a:rPr>
              <a:t>Combines aspects of 1950s R&amp;B (soulful lead vocal, four-part harmony, horn section) with observations on male and female behavior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Moral parable, delivered in terms that leaven anger with hip-hop jargon</a:t>
            </a:r>
          </a:p>
        </p:txBody>
      </p:sp>
    </p:spTree>
    <p:extLst>
      <p:ext uri="{BB962C8B-B14F-4D97-AF65-F5344CB8AC3E}">
        <p14:creationId xmlns:p14="http://schemas.microsoft.com/office/powerpoint/2010/main" val="298206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212BB-70C8-4C88-89C3-139FBBA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3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5ED943-3C7B-49C8-B99F-981A1CC7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ts val="256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k.d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(b. 1961): Canadian whose early work showcased the influence of Patsy Cline; later recorded successful pop material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1992: officially announced her homosexuality; </a:t>
            </a:r>
            <a:r>
              <a:rPr lang="en-US" sz="2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magazine christened her an “icon of lesbian chic”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1990s: shift to adult contemporary pop music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Guide: “Nowhere to Stand”</a:t>
            </a:r>
          </a:p>
          <a:p>
            <a:pPr marL="1143000" lvl="2" indent="-228600">
              <a:spcBef>
                <a:spcPts val="1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by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k.d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lang; performed by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k.d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lang and the Reclines (recorded 1989)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From 1989 album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Absolute Torch and Twang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 traditional song with series of four-line verses and a repeated chorus in triple meter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Lyrics: indictment of the “traditional” practice of child abuse</a:t>
            </a:r>
          </a:p>
        </p:txBody>
      </p:sp>
    </p:spTree>
    <p:extLst>
      <p:ext uri="{BB962C8B-B14F-4D97-AF65-F5344CB8AC3E}">
        <p14:creationId xmlns:p14="http://schemas.microsoft.com/office/powerpoint/2010/main" val="389499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E7574-4425-4ABD-81D4-1E1A2F8E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Loses its Stylistic Thumbprint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36458-631C-4AB2-9533-7DD93A06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the 20</a:t>
            </a:r>
            <a:r>
              <a:rPr lang="en-US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century—impossible to sustain a clear-cut dichotomy between the center of American popular music and its margins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Economically successful popular music no longer presented a coherent stylistic thumbprint</a:t>
            </a:r>
            <a:endParaRPr lang="en-US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artists held devotion of many fans and able to attract new, younger listeners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8600">
              <a:spcBef>
                <a:spcPts val="44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Cash (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1932-2003) began his career in the mid-1950s as a rockabilly star, was an acclaimed country artist in the 1960s and 1970s, and in the 1990s had a resurgence with his series of “American Recordings”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212BB-70C8-4C88-89C3-139FBBA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4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5ED943-3C7B-49C8-B99F-981A1CC7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256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these artists achieved status of alternative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DiFranco: introduction of instrumental textures and vocal style from punk rock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Hill: lyric challenges aspects of the materialistic and sexist ideology on most commercially successful rap recordings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Lang: public persona and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4028815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0802F-5831-4371-B4C7-F93A1642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Sounds in Country and Western Music:</a:t>
            </a:r>
            <a:br>
              <a:rPr lang="en-US" dirty="0"/>
            </a:br>
            <a:r>
              <a:rPr lang="en-US" dirty="0"/>
              <a:t>Approaches to Tradition	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83073-763E-4AC4-8971-AB0AC851A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Calibri"/>
              </a:rPr>
              <a:t>Country and western- one of the most popular genres of American music; less youth-oriented than other genres; mature, stable, artists with long-standing careers as consistent hit-makers </a:t>
            </a:r>
          </a:p>
          <a:p>
            <a:r>
              <a:rPr lang="en-US" b="1" dirty="0">
                <a:sym typeface="Calibri"/>
              </a:rPr>
              <a:t>George Strait </a:t>
            </a:r>
            <a:r>
              <a:rPr lang="en-US" dirty="0">
                <a:sym typeface="Calibri"/>
              </a:rPr>
              <a:t>(b. 1952), </a:t>
            </a:r>
            <a:r>
              <a:rPr lang="en-US" b="1" dirty="0">
                <a:sym typeface="Calibri"/>
              </a:rPr>
              <a:t>Alan Jackson </a:t>
            </a:r>
            <a:r>
              <a:rPr lang="en-US" dirty="0">
                <a:sym typeface="Calibri"/>
              </a:rPr>
              <a:t>(b. 1958), </a:t>
            </a:r>
            <a:r>
              <a:rPr lang="en-US" b="1" dirty="0">
                <a:sym typeface="Calibri"/>
              </a:rPr>
              <a:t>Toby Keith </a:t>
            </a:r>
            <a:r>
              <a:rPr lang="en-US" dirty="0">
                <a:sym typeface="Calibri"/>
              </a:rPr>
              <a:t>(b. 1961)</a:t>
            </a:r>
          </a:p>
          <a:p>
            <a:pPr lvl="1"/>
            <a:r>
              <a:rPr lang="en-US" dirty="0">
                <a:sym typeface="Calibri"/>
              </a:rPr>
              <a:t>All from working class backgrounds, established performer careers in their 30s</a:t>
            </a:r>
          </a:p>
          <a:p>
            <a:pPr lvl="1"/>
            <a:r>
              <a:rPr lang="en-US" dirty="0">
                <a:sym typeface="Calibri"/>
              </a:rPr>
              <a:t>Lyrics acknowledge country backgrounds and country traditions</a:t>
            </a:r>
          </a:p>
          <a:p>
            <a:pPr lvl="2"/>
            <a:r>
              <a:rPr lang="en-US" dirty="0">
                <a:sym typeface="Calibri"/>
              </a:rPr>
              <a:t>“Heartland” (Straight, 1993)—fiddles, steel guitar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“Midnight in Montgomery” (Jackson, 1992)—tribute to Hank Williams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“Should’ve Been a Cowboy” (Keith, 1993)—does not retain the fiddle</a:t>
            </a:r>
            <a:endParaRPr lang="en-US" dirty="0"/>
          </a:p>
          <a:p>
            <a:pPr lvl="3"/>
            <a:r>
              <a:rPr lang="en-US" dirty="0">
                <a:sym typeface="Calibri"/>
              </a:rPr>
              <a:t>All sing in full-voiced manner, without heavy regional accents; no trace of yodeling or “high lonesome” vocal sound</a:t>
            </a:r>
            <a:endParaRPr lang="en-US" dirty="0"/>
          </a:p>
          <a:p>
            <a:pPr lvl="3"/>
            <a:r>
              <a:rPr lang="en-US" dirty="0">
                <a:sym typeface="Calibri"/>
              </a:rPr>
              <a:t>Strong continuity of honky-tonk style updated with stronger backbeat; sound is similar to 1970s country-flavored pop-rock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2ACD6-6053-454C-ADB5-5D08C166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Sounds in Country and Western Music:</a:t>
            </a:r>
            <a:br>
              <a:rPr lang="en-US" dirty="0"/>
            </a:br>
            <a:r>
              <a:rPr lang="en-US" dirty="0"/>
              <a:t>Approaches to Tradition	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1663F-FA93-42BC-A593-4F87CAAE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b="1" dirty="0">
                <a:sym typeface="Calibri"/>
              </a:rPr>
              <a:t>Taylor Swift </a:t>
            </a:r>
            <a:r>
              <a:rPr lang="en-US" dirty="0">
                <a:sym typeface="Calibri"/>
              </a:rPr>
              <a:t>(b. 1989)- “teen idol,” singer-songwriter pop phenomenon who self-identified as a country artist</a:t>
            </a:r>
          </a:p>
          <a:p>
            <a:pPr lvl="1"/>
            <a:r>
              <a:rPr lang="en-US" dirty="0">
                <a:sym typeface="Calibri"/>
              </a:rPr>
              <a:t>Still a teenager when her second album became the longest-running number one album of the 2000s: </a:t>
            </a:r>
            <a:r>
              <a:rPr lang="en-US" i="1" dirty="0">
                <a:sym typeface="Calibri"/>
              </a:rPr>
              <a:t>Fearless</a:t>
            </a:r>
            <a:r>
              <a:rPr lang="en-US" dirty="0">
                <a:sym typeface="Calibri"/>
              </a:rPr>
              <a:t> (2008)</a:t>
            </a:r>
          </a:p>
          <a:p>
            <a:r>
              <a:rPr lang="en-US" b="1" dirty="0">
                <a:sym typeface="Calibri"/>
              </a:rPr>
              <a:t>Gretchen Wilson </a:t>
            </a:r>
            <a:r>
              <a:rPr lang="en-US" dirty="0">
                <a:sym typeface="Calibri"/>
              </a:rPr>
              <a:t>(b. 1973)- country artist known for “Redneck Woman” (2004)</a:t>
            </a:r>
          </a:p>
        </p:txBody>
      </p:sp>
    </p:spTree>
    <p:extLst>
      <p:ext uri="{BB962C8B-B14F-4D97-AF65-F5344CB8AC3E}">
        <p14:creationId xmlns:p14="http://schemas.microsoft.com/office/powerpoint/2010/main" val="197821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655B0-AF00-47A8-9D0B-3AF50BF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Country Alternatives: </a:t>
            </a:r>
            <a:br>
              <a:rPr lang="en-US" dirty="0"/>
            </a:br>
            <a:r>
              <a:rPr lang="en-US" i="1" dirty="0"/>
              <a:t>O Brother Where Art Thou?</a:t>
            </a:r>
            <a:r>
              <a:rPr lang="en-US" dirty="0"/>
              <a:t> and the Resurgence of Bluegrass 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4DCE2-7B16-4EF6-86D9-FBDAB438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ym typeface="Calibri"/>
              </a:rPr>
              <a:t>O Brother Where Art Thou? </a:t>
            </a:r>
            <a:r>
              <a:rPr lang="en-US" dirty="0">
                <a:sym typeface="Calibri"/>
              </a:rPr>
              <a:t>(2000)—Coen brothers’ film with bestselling soundtrack</a:t>
            </a:r>
          </a:p>
          <a:p>
            <a:pPr lvl="1"/>
            <a:r>
              <a:rPr lang="en-US" dirty="0">
                <a:sym typeface="Calibri"/>
              </a:rPr>
              <a:t>Encompasses generations of country artists and recordings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Bluegrass music pushed into the limelight</a:t>
            </a:r>
          </a:p>
          <a:p>
            <a:pPr lvl="2"/>
            <a:r>
              <a:rPr lang="en-US" dirty="0">
                <a:sym typeface="Calibri"/>
              </a:rPr>
              <a:t>Style modeled on early acoustic string bands, continued to flourish steadily as an “alternative” to western swing, honky-tonk, rockabilly, countrypolitan, and more “modern” country idioms</a:t>
            </a:r>
          </a:p>
          <a:p>
            <a:r>
              <a:rPr lang="en-US" b="1" dirty="0">
                <a:sym typeface="Calibri"/>
              </a:rPr>
              <a:t>Ralph Stanley </a:t>
            </a:r>
            <a:r>
              <a:rPr lang="en-US" dirty="0">
                <a:sym typeface="Calibri"/>
              </a:rPr>
              <a:t>(b. 1927): bluegrass veteran; performed with brother Carter as the Stanley Brothers from 1946; produced a body of outstanding bluegrass records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655B0-AF00-47A8-9D0B-3AF50BF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Country Alternatives: </a:t>
            </a:r>
            <a:br>
              <a:rPr lang="en-US" dirty="0"/>
            </a:br>
            <a:r>
              <a:rPr lang="en-US" i="1" dirty="0"/>
              <a:t>O Brother Where Art Thou?</a:t>
            </a:r>
            <a:r>
              <a:rPr lang="en-US" dirty="0"/>
              <a:t> and the Resurgence of Bluegrass 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4DCE2-7B16-4EF6-86D9-FBDAB438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sym typeface="Calibri"/>
              </a:rPr>
              <a:t>Alison Krauss</a:t>
            </a:r>
            <a:r>
              <a:rPr lang="en-US" dirty="0">
                <a:sym typeface="Calibri"/>
              </a:rPr>
              <a:t> (b. 1971): career before 30 reached much further from strict traditionalism</a:t>
            </a:r>
          </a:p>
          <a:p>
            <a:pPr lvl="1"/>
            <a:r>
              <a:rPr lang="en-US" dirty="0">
                <a:sym typeface="Calibri"/>
              </a:rPr>
              <a:t>Fiddling champion and bluegrass fan; established credentials as a bandleader, vocalist, producer, and valuable collaborator on many recordings by others</a:t>
            </a:r>
          </a:p>
          <a:p>
            <a:pPr lvl="1"/>
            <a:r>
              <a:rPr lang="en-US" b="1" dirty="0">
                <a:sym typeface="Calibri"/>
              </a:rPr>
              <a:t>Union Station</a:t>
            </a:r>
            <a:r>
              <a:rPr lang="en-US" dirty="0">
                <a:sym typeface="Calibri"/>
              </a:rPr>
              <a:t>: band in which Krauss demonstrates close connections to traditional bluegrass and interest in creating a distinctive and original sound</a:t>
            </a:r>
          </a:p>
        </p:txBody>
      </p:sp>
    </p:spTree>
    <p:extLst>
      <p:ext uri="{BB962C8B-B14F-4D97-AF65-F5344CB8AC3E}">
        <p14:creationId xmlns:p14="http://schemas.microsoft.com/office/powerpoint/2010/main" val="133993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DE1296-02A4-4567-9FEC-42C12C8C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Latinx Superstars of the 1990s	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D17E4A-202B-4D3D-9959-BBBEFC63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Calibri"/>
              </a:rPr>
              <a:t>Gloria Estefan (b. 1957)</a:t>
            </a:r>
          </a:p>
          <a:p>
            <a:pPr lvl="1"/>
            <a:r>
              <a:rPr lang="en-US" dirty="0">
                <a:sym typeface="Calibri"/>
              </a:rPr>
              <a:t>Born in Havana, her family fled Cuba when Fidel Castro rose to power</a:t>
            </a:r>
          </a:p>
          <a:p>
            <a:pPr lvl="1"/>
            <a:r>
              <a:rPr lang="en-US" dirty="0">
                <a:sym typeface="Calibri"/>
              </a:rPr>
              <a:t>Albums: </a:t>
            </a:r>
            <a:r>
              <a:rPr lang="en-US" i="1" dirty="0">
                <a:sym typeface="Calibri"/>
              </a:rPr>
              <a:t>Cut Both Ways </a:t>
            </a:r>
            <a:r>
              <a:rPr lang="en-US" dirty="0">
                <a:sym typeface="Calibri"/>
              </a:rPr>
              <a:t>(1989), </a:t>
            </a:r>
            <a:r>
              <a:rPr lang="en-US" i="1" dirty="0">
                <a:sym typeface="Calibri"/>
              </a:rPr>
              <a:t>Into the Light </a:t>
            </a:r>
            <a:r>
              <a:rPr lang="en-US" dirty="0">
                <a:sym typeface="Calibri"/>
              </a:rPr>
              <a:t>(1991), first Spanish-language album: </a:t>
            </a:r>
            <a:r>
              <a:rPr lang="en-US" i="1" dirty="0">
                <a:sym typeface="Calibri"/>
              </a:rPr>
              <a:t>Mi Tierra </a:t>
            </a:r>
            <a:r>
              <a:rPr lang="en-US" dirty="0">
                <a:sym typeface="Calibri"/>
              </a:rPr>
              <a:t>(1993), </a:t>
            </a:r>
            <a:r>
              <a:rPr lang="en-US" i="1" dirty="0">
                <a:sym typeface="Calibri"/>
              </a:rPr>
              <a:t>Gloria!</a:t>
            </a:r>
            <a:r>
              <a:rPr lang="en-US" dirty="0">
                <a:sym typeface="Calibri"/>
              </a:rPr>
              <a:t> (1998)</a:t>
            </a:r>
          </a:p>
          <a:p>
            <a:pPr lvl="1"/>
            <a:r>
              <a:rPr lang="en-US" dirty="0">
                <a:sym typeface="Calibri"/>
              </a:rPr>
              <a:t>Sold 90M+ albums worldwide</a:t>
            </a:r>
          </a:p>
          <a:p>
            <a:pPr lvl="1"/>
            <a:r>
              <a:rPr lang="en-US" dirty="0">
                <a:sym typeface="Calibri"/>
              </a:rPr>
              <a:t>Formula: alternating among dance-oriented pop, English-language love songs, Spanish-language tracks aimed at an international Latin American audience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“Dr. Pressure” (2005)- song that combined techno electronica hit “Drop the Pressure” with “Dr. Beat”</a:t>
            </a:r>
          </a:p>
          <a:p>
            <a:pPr lvl="2"/>
            <a:r>
              <a:rPr lang="en-US" b="1" dirty="0">
                <a:sym typeface="Calibri"/>
              </a:rPr>
              <a:t>Mash-up</a:t>
            </a:r>
            <a:r>
              <a:rPr lang="en-US" dirty="0">
                <a:sym typeface="Calibri"/>
              </a:rPr>
              <a:t>- recording that digitally combines two or more preexisting tracks, usually by overlaying the vocal track of one song over the music track of another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6F27B-25C5-4D44-A65D-722F9EE5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Latinx Superstars of the 1990s	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BF76E-FEB1-4C38-903D-08B160E2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Selena—“The Queen of Tejano (Texas-Mexican) music”</a:t>
            </a:r>
          </a:p>
          <a:p>
            <a:pPr lvl="1"/>
            <a:r>
              <a:rPr lang="en-US" dirty="0">
                <a:sym typeface="Calibri"/>
              </a:rPr>
              <a:t>Born in Lake Jackson, Texas; father was a working musician; she began by performing with his band</a:t>
            </a:r>
          </a:p>
          <a:p>
            <a:pPr lvl="1"/>
            <a:r>
              <a:rPr lang="en-US" dirty="0">
                <a:sym typeface="Calibri"/>
              </a:rPr>
              <a:t>Made a living by performing when family relocated to Corpus Christi</a:t>
            </a:r>
          </a:p>
          <a:p>
            <a:pPr lvl="1"/>
            <a:r>
              <a:rPr lang="en-US" dirty="0">
                <a:sym typeface="Calibri"/>
              </a:rPr>
              <a:t>1983: recorded first album for Freddie Records, a local independent label</a:t>
            </a:r>
          </a:p>
          <a:p>
            <a:pPr lvl="1"/>
            <a:r>
              <a:rPr lang="en-US" dirty="0">
                <a:sym typeface="Calibri"/>
              </a:rPr>
              <a:t>1989: signed with the Latin division of EMI</a:t>
            </a:r>
          </a:p>
          <a:p>
            <a:pPr lvl="1"/>
            <a:r>
              <a:rPr lang="en-US" dirty="0">
                <a:sym typeface="Calibri"/>
              </a:rPr>
              <a:t>Mid-1990s: several popular albums drawing on traditional accordion band style of Texas-Mexican music, romantic ranchera song tradition of Mexico, and pan-Latin dance music style called cumbia</a:t>
            </a:r>
          </a:p>
          <a:p>
            <a:pPr lvl="1"/>
            <a:r>
              <a:rPr lang="en-US" dirty="0">
                <a:sym typeface="Calibri"/>
              </a:rPr>
              <a:t>1994: role in the film </a:t>
            </a:r>
            <a:r>
              <a:rPr lang="en-US" i="1" dirty="0">
                <a:sym typeface="Calibri"/>
              </a:rPr>
              <a:t>Don Juan DeMarco; </a:t>
            </a:r>
            <a:r>
              <a:rPr lang="en-US" dirty="0">
                <a:sym typeface="Calibri"/>
              </a:rPr>
              <a:t>won her first Grammy</a:t>
            </a:r>
          </a:p>
          <a:p>
            <a:pPr lvl="1"/>
            <a:r>
              <a:rPr lang="en-US" dirty="0">
                <a:sym typeface="Calibri"/>
              </a:rPr>
              <a:t>1995: recording first English-language album, notified that president of her Texas fan club was embezzling money and fired her; met with her soon after, and Selena was shot and killed</a:t>
            </a:r>
          </a:p>
        </p:txBody>
      </p:sp>
    </p:spTree>
    <p:extLst>
      <p:ext uri="{BB962C8B-B14F-4D97-AF65-F5344CB8AC3E}">
        <p14:creationId xmlns:p14="http://schemas.microsoft.com/office/powerpoint/2010/main" val="2584126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D4A635-226B-4875-BBCE-7AE846E3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Globalization and the Rise of World Music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BA8428-0C15-4C53-B67E-CA3959B0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ym typeface="Calibri"/>
              </a:rPr>
              <a:t>World music</a:t>
            </a:r>
            <a:r>
              <a:rPr lang="en-US" dirty="0">
                <a:sym typeface="Calibri"/>
              </a:rPr>
              <a:t>- term used in the late 1980s by independent record label owners and concert promoters, replacing terms such as “traditional music,” “international music,” and “ethnic music”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International records generally purchased by immigrants, cross-cultural music scholars, handful of aficionados</a:t>
            </a:r>
            <a:endParaRPr lang="en-US" dirty="0"/>
          </a:p>
          <a:p>
            <a:pPr lvl="1"/>
            <a:r>
              <a:rPr lang="en-US" b="1" dirty="0">
                <a:sym typeface="Calibri"/>
              </a:rPr>
              <a:t>Ravi Shankar</a:t>
            </a:r>
            <a:r>
              <a:rPr lang="en-US" dirty="0">
                <a:sym typeface="Calibri"/>
              </a:rPr>
              <a:t> (1920-2012)—Indian classical musician, whose album </a:t>
            </a:r>
            <a:r>
              <a:rPr lang="en-US" i="1" dirty="0">
                <a:sym typeface="Calibri"/>
              </a:rPr>
              <a:t>Live at the Monterey Pop Festival</a:t>
            </a:r>
            <a:r>
              <a:rPr lang="en-US" dirty="0">
                <a:sym typeface="Calibri"/>
              </a:rPr>
              <a:t> reached Number 43 in 1967</a:t>
            </a:r>
            <a:endParaRPr lang="en-US" dirty="0"/>
          </a:p>
          <a:p>
            <a:r>
              <a:rPr lang="en-US" dirty="0">
                <a:sym typeface="Calibri"/>
              </a:rPr>
              <a:t>1980s: international musicians toured US with increasing frequency</a:t>
            </a:r>
          </a:p>
          <a:p>
            <a:pPr lvl="1"/>
            <a:r>
              <a:rPr lang="en-US" b="1" dirty="0">
                <a:sym typeface="Calibri"/>
              </a:rPr>
              <a:t>King Sunny </a:t>
            </a:r>
            <a:r>
              <a:rPr lang="en-US" b="1" dirty="0" err="1">
                <a:sym typeface="Calibri"/>
              </a:rPr>
              <a:t>Adé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1946), leader of a Nigerian group called the African Beats who released </a:t>
            </a:r>
            <a:r>
              <a:rPr lang="en-US" i="1" dirty="0">
                <a:sym typeface="Calibri"/>
              </a:rPr>
              <a:t>Juju Music</a:t>
            </a:r>
            <a:r>
              <a:rPr lang="en-US" dirty="0">
                <a:sym typeface="Calibri"/>
              </a:rPr>
              <a:t> in 1982</a:t>
            </a:r>
          </a:p>
          <a:p>
            <a:r>
              <a:rPr lang="en-US" dirty="0">
                <a:sym typeface="Calibri"/>
              </a:rPr>
              <a:t>1990: “World music” first appeared as a subcategory of the broader heading “adult alternative albums”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3E13D-CF78-420B-A8A4-DF574AEC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Music Collaborations: </a:t>
            </a:r>
            <a:br>
              <a:rPr lang="en-US" dirty="0"/>
            </a:br>
            <a:r>
              <a:rPr lang="en-US" dirty="0"/>
              <a:t>Ali </a:t>
            </a:r>
            <a:r>
              <a:rPr lang="en-US" dirty="0" err="1"/>
              <a:t>Farka</a:t>
            </a:r>
            <a:r>
              <a:rPr lang="en-US" dirty="0"/>
              <a:t> Touré and Nusrat Fateh Ali Khan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C2AE5-FA4E-4FEF-82CB-7B3D7EFC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Calibri"/>
              </a:rPr>
              <a:t>1990s- collaborations between American and foreign musicians had become more common</a:t>
            </a:r>
          </a:p>
          <a:p>
            <a:r>
              <a:rPr lang="en-US" i="1" dirty="0">
                <a:sym typeface="Calibri"/>
              </a:rPr>
              <a:t>Talking Timbuktu </a:t>
            </a:r>
            <a:r>
              <a:rPr lang="en-US" dirty="0">
                <a:sym typeface="Calibri"/>
              </a:rPr>
              <a:t>(</a:t>
            </a:r>
            <a:r>
              <a:rPr lang="en-US">
                <a:sym typeface="Calibri"/>
              </a:rPr>
              <a:t>1994)—Grammy </a:t>
            </a:r>
            <a:r>
              <a:rPr lang="en-US" dirty="0">
                <a:sym typeface="Calibri"/>
              </a:rPr>
              <a:t>Award for Best World Music Recording</a:t>
            </a:r>
          </a:p>
          <a:p>
            <a:pPr lvl="1"/>
            <a:r>
              <a:rPr lang="en-US" b="1" dirty="0">
                <a:sym typeface="Calibri"/>
              </a:rPr>
              <a:t>Ry </a:t>
            </a:r>
            <a:r>
              <a:rPr lang="en-US" b="1" dirty="0" err="1">
                <a:sym typeface="Calibri"/>
              </a:rPr>
              <a:t>Cooder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1947)—singer and guitarist who produced </a:t>
            </a:r>
            <a:r>
              <a:rPr lang="en-US" i="1" dirty="0">
                <a:sym typeface="Calibri"/>
              </a:rPr>
              <a:t>Talking Timbuktu</a:t>
            </a:r>
            <a:endParaRPr lang="en-US" i="1" dirty="0"/>
          </a:p>
          <a:p>
            <a:pPr lvl="1"/>
            <a:r>
              <a:rPr lang="en-US" b="1" dirty="0">
                <a:sym typeface="Calibri"/>
              </a:rPr>
              <a:t>Ali </a:t>
            </a:r>
            <a:r>
              <a:rPr lang="en-US" b="1" dirty="0" err="1">
                <a:sym typeface="Calibri"/>
              </a:rPr>
              <a:t>Farka</a:t>
            </a:r>
            <a:r>
              <a:rPr lang="en-US" b="1" dirty="0">
                <a:sym typeface="Calibri"/>
              </a:rPr>
              <a:t> Touré </a:t>
            </a:r>
            <a:r>
              <a:rPr lang="en-US" dirty="0">
                <a:sym typeface="Calibri"/>
              </a:rPr>
              <a:t>(1939-2006)—guitarist and traditional praise singer from West African nation of Mali</a:t>
            </a:r>
          </a:p>
          <a:p>
            <a:pPr lvl="2"/>
            <a:r>
              <a:rPr lang="en-US" dirty="0">
                <a:sym typeface="Calibri"/>
              </a:rPr>
              <a:t>“</a:t>
            </a:r>
            <a:r>
              <a:rPr lang="en-US" dirty="0" err="1">
                <a:sym typeface="Calibri"/>
              </a:rPr>
              <a:t>Diaraby</a:t>
            </a:r>
            <a:r>
              <a:rPr lang="en-US" dirty="0">
                <a:sym typeface="Calibri"/>
              </a:rPr>
              <a:t>”—close affinities with the blues styles; links between West African griot tradition and blues created by black musicians in America’s Deep South</a:t>
            </a:r>
          </a:p>
          <a:p>
            <a:pPr lvl="1"/>
            <a:r>
              <a:rPr lang="en-US" dirty="0">
                <a:sym typeface="Calibri"/>
              </a:rPr>
              <a:t>“The Face of Love”—produced by Ry </a:t>
            </a:r>
            <a:r>
              <a:rPr lang="en-US" dirty="0" err="1">
                <a:sym typeface="Calibri"/>
              </a:rPr>
              <a:t>Cooder</a:t>
            </a:r>
            <a:endParaRPr lang="en-US" dirty="0">
              <a:sym typeface="Calibri"/>
            </a:endParaRPr>
          </a:p>
          <a:p>
            <a:pPr lvl="2"/>
            <a:r>
              <a:rPr lang="en-US" b="1" dirty="0">
                <a:sym typeface="Calibri"/>
              </a:rPr>
              <a:t>Eddie </a:t>
            </a:r>
            <a:r>
              <a:rPr lang="en-US" b="1" dirty="0" err="1">
                <a:sym typeface="Calibri"/>
              </a:rPr>
              <a:t>Vedder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1966)—lead singer of Seattle-based alternative rock band Pearl Jam</a:t>
            </a:r>
          </a:p>
          <a:p>
            <a:pPr lvl="2"/>
            <a:r>
              <a:rPr lang="en-US" b="1" dirty="0">
                <a:sym typeface="Calibri"/>
              </a:rPr>
              <a:t>Nusrat Fateh Ali Khan </a:t>
            </a:r>
            <a:r>
              <a:rPr lang="en-US" dirty="0">
                <a:sym typeface="Calibri"/>
              </a:rPr>
              <a:t>(1948-1997)—leading performer of </a:t>
            </a:r>
            <a:r>
              <a:rPr lang="en-US" i="1" dirty="0">
                <a:sym typeface="Calibri"/>
              </a:rPr>
              <a:t>qawwali</a:t>
            </a:r>
            <a:r>
              <a:rPr lang="en-US" dirty="0">
                <a:sym typeface="Calibri"/>
              </a:rPr>
              <a:t>, genre of mystical singing practiced by Sufi Muslims in Pakistan and India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82760-B874-4AE8-90C5-5B928AD9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Key Terms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07FEE-E7F8-4A16-A897-7927F281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numCol="2">
            <a:normAutofit/>
          </a:bodyPr>
          <a:lstStyle/>
          <a:p>
            <a:r>
              <a:rPr lang="en-US" dirty="0"/>
              <a:t>Alternative music</a:t>
            </a:r>
          </a:p>
          <a:p>
            <a:r>
              <a:rPr lang="en-US" dirty="0" err="1"/>
              <a:t>Gangsta</a:t>
            </a:r>
            <a:r>
              <a:rPr lang="en-US" dirty="0"/>
              <a:t> rap</a:t>
            </a:r>
          </a:p>
          <a:p>
            <a:r>
              <a:rPr lang="en-US" dirty="0"/>
              <a:t>Grunge rock</a:t>
            </a:r>
          </a:p>
          <a:p>
            <a:r>
              <a:rPr lang="en-US" dirty="0"/>
              <a:t>Hardcore</a:t>
            </a:r>
          </a:p>
          <a:p>
            <a:r>
              <a:rPr lang="en-US" dirty="0"/>
              <a:t>House music</a:t>
            </a:r>
          </a:p>
          <a:p>
            <a:r>
              <a:rPr lang="en-US" dirty="0"/>
              <a:t>Mashup</a:t>
            </a:r>
          </a:p>
          <a:p>
            <a:r>
              <a:rPr lang="en-US" dirty="0"/>
              <a:t>Rave</a:t>
            </a:r>
          </a:p>
          <a:p>
            <a:r>
              <a:rPr lang="en-US" dirty="0"/>
              <a:t>Speed metal</a:t>
            </a:r>
          </a:p>
          <a:p>
            <a:r>
              <a:rPr lang="en-US" dirty="0"/>
              <a:t>Techno</a:t>
            </a:r>
          </a:p>
          <a:p>
            <a:r>
              <a:rPr lang="en-US" dirty="0"/>
              <a:t>Thrash</a:t>
            </a:r>
          </a:p>
          <a:p>
            <a:r>
              <a:rPr lang="en-US" dirty="0"/>
              <a:t>World music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7CDB2C-F911-433B-88B3-E6495506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 Hop Breaks Out (1980s-1990s)	</a:t>
            </a:r>
            <a:r>
              <a:rPr lang="en-US" sz="1000" dirty="0"/>
              <a:t>1 of 4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9D93B4-55B8-405C-BD6D-68ECA3A0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95407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ym typeface="Calibri"/>
              </a:rPr>
              <a:t>Mid-1980s—rapid acceleration of rap’s movement into popular mainstream</a:t>
            </a:r>
          </a:p>
          <a:p>
            <a:r>
              <a:rPr lang="en-US" dirty="0">
                <a:sym typeface="Calibri"/>
              </a:rPr>
              <a:t>1986—release of first two multiplatinum rap albums: Run-D.M.C, </a:t>
            </a:r>
            <a:r>
              <a:rPr lang="en-US" i="1" dirty="0">
                <a:sym typeface="Calibri"/>
              </a:rPr>
              <a:t>Raising Hell</a:t>
            </a:r>
            <a:r>
              <a:rPr lang="en-US" dirty="0">
                <a:sym typeface="Calibri"/>
              </a:rPr>
              <a:t> and Beastie Boys, </a:t>
            </a:r>
            <a:r>
              <a:rPr lang="en-US" i="1" dirty="0">
                <a:sym typeface="Calibri"/>
              </a:rPr>
              <a:t>Licensed to Ill</a:t>
            </a:r>
            <a:endParaRPr lang="en-US" i="1" dirty="0"/>
          </a:p>
          <a:p>
            <a:pPr lvl="1"/>
            <a:r>
              <a:rPr lang="en-US" b="1" dirty="0">
                <a:sym typeface="Calibri"/>
              </a:rPr>
              <a:t>Run D.M.C.</a:t>
            </a:r>
            <a:r>
              <a:rPr lang="en-US" dirty="0">
                <a:sym typeface="Calibri"/>
              </a:rPr>
              <a:t>- trio of MCs </a:t>
            </a:r>
            <a:r>
              <a:rPr lang="en-US" b="1" dirty="0">
                <a:sym typeface="Calibri"/>
              </a:rPr>
              <a:t>Run</a:t>
            </a:r>
            <a:r>
              <a:rPr lang="en-US" dirty="0">
                <a:sym typeface="Calibri"/>
              </a:rPr>
              <a:t> (Joseph Simmons, b. 1964), and </a:t>
            </a:r>
            <a:r>
              <a:rPr lang="en-US" b="1" dirty="0">
                <a:sym typeface="Calibri"/>
              </a:rPr>
              <a:t>D.M.C.</a:t>
            </a:r>
            <a:r>
              <a:rPr lang="en-US" dirty="0">
                <a:sym typeface="Calibri"/>
              </a:rPr>
              <a:t> (Darryl </a:t>
            </a:r>
            <a:r>
              <a:rPr lang="en-US" dirty="0" err="1">
                <a:sym typeface="Calibri"/>
              </a:rPr>
              <a:t>McDaniels</a:t>
            </a:r>
            <a:r>
              <a:rPr lang="en-US" dirty="0">
                <a:sym typeface="Calibri"/>
              </a:rPr>
              <a:t>, b. 1964), and </a:t>
            </a:r>
            <a:r>
              <a:rPr lang="en-US" b="1" dirty="0">
                <a:sym typeface="Calibri"/>
              </a:rPr>
              <a:t>DJ Jam Master Jay </a:t>
            </a:r>
            <a:r>
              <a:rPr lang="en-US" dirty="0">
                <a:sym typeface="Calibri"/>
              </a:rPr>
              <a:t>(Jason Mizell, 1965-2002)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Perhaps most influential act in history of rap music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Recordings released by Def Jam records</a:t>
            </a:r>
          </a:p>
          <a:p>
            <a:pPr lvl="2"/>
            <a:r>
              <a:rPr lang="en-US" dirty="0">
                <a:sym typeface="Calibri"/>
              </a:rPr>
              <a:t>Raps were literate, rhythmically skilled</a:t>
            </a:r>
          </a:p>
          <a:p>
            <a:pPr lvl="2"/>
            <a:r>
              <a:rPr lang="en-US" dirty="0">
                <a:sym typeface="Calibri"/>
              </a:rPr>
              <a:t>Stark and powerful “beats” produced by Rubin and Jam Master Jay; mixed digitized loops of hard rock drumming with searing guitar heavy metal sounds</a:t>
            </a:r>
          </a:p>
          <a:p>
            <a:pPr lvl="2"/>
            <a:r>
              <a:rPr lang="en-US" dirty="0">
                <a:sym typeface="Calibri"/>
              </a:rPr>
              <a:t>First rap group to headline a national tour and appear on MTV</a:t>
            </a:r>
          </a:p>
        </p:txBody>
      </p:sp>
      <p:pic>
        <p:nvPicPr>
          <p:cNvPr id="9" name="Picture 8" descr="Reverend Run Joseph Simmons, Darryl McDaniels, Jay Mizell stand on stage and perform.">
            <a:extLst>
              <a:ext uri="{FF2B5EF4-FFF2-40B4-BE49-F238E27FC236}">
                <a16:creationId xmlns:a16="http://schemas.microsoft.com/office/drawing/2014/main" id="{81BE08FF-43BE-426F-A58F-98F2E2845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842" y="2435086"/>
            <a:ext cx="4256078" cy="29244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198E0-75CF-4DA6-A173-6F400E0E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Key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5791D4-9E30-4705-9146-C22A6D0A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numCol="3">
            <a:normAutofit fontScale="47500" lnSpcReduction="20000"/>
          </a:bodyPr>
          <a:lstStyle/>
          <a:p>
            <a:r>
              <a:rPr lang="en-US" dirty="0"/>
              <a:t>Alan Jackson</a:t>
            </a:r>
          </a:p>
          <a:p>
            <a:r>
              <a:rPr lang="en-US" dirty="0"/>
              <a:t>Alison Krauss</a:t>
            </a:r>
          </a:p>
          <a:p>
            <a:r>
              <a:rPr lang="en-US" dirty="0"/>
              <a:t>Andre “Dr. Dre” Young</a:t>
            </a:r>
          </a:p>
          <a:p>
            <a:r>
              <a:rPr lang="en-US" dirty="0"/>
              <a:t>Ani DiFranco</a:t>
            </a:r>
          </a:p>
          <a:p>
            <a:r>
              <a:rPr lang="en-US" dirty="0"/>
              <a:t>Bikini Kill</a:t>
            </a:r>
          </a:p>
          <a:p>
            <a:r>
              <a:rPr lang="en-US" dirty="0"/>
              <a:t>Chuck D</a:t>
            </a:r>
          </a:p>
          <a:p>
            <a:r>
              <a:rPr lang="en-US" dirty="0"/>
              <a:t>Dave </a:t>
            </a:r>
            <a:r>
              <a:rPr lang="en-US" dirty="0" err="1"/>
              <a:t>Grohl</a:t>
            </a:r>
            <a:endParaRPr lang="en-US" dirty="0"/>
          </a:p>
          <a:p>
            <a:r>
              <a:rPr lang="en-US" dirty="0"/>
              <a:t>D.M.C.</a:t>
            </a:r>
          </a:p>
          <a:p>
            <a:r>
              <a:rPr lang="en-US" dirty="0"/>
              <a:t>Eddie </a:t>
            </a:r>
            <a:r>
              <a:rPr lang="en-US" dirty="0" err="1"/>
              <a:t>Vedder</a:t>
            </a:r>
            <a:endParaRPr lang="en-US" dirty="0"/>
          </a:p>
          <a:p>
            <a:r>
              <a:rPr lang="en-US" dirty="0"/>
              <a:t>Enrique Iglesias</a:t>
            </a:r>
          </a:p>
          <a:p>
            <a:r>
              <a:rPr lang="en-US" dirty="0"/>
              <a:t>Eric “Eazy-E” Wright</a:t>
            </a:r>
          </a:p>
          <a:p>
            <a:r>
              <a:rPr lang="en-US" dirty="0"/>
              <a:t>Flavor </a:t>
            </a:r>
            <a:r>
              <a:rPr lang="en-US" dirty="0" err="1"/>
              <a:t>Flav</a:t>
            </a:r>
            <a:endParaRPr lang="en-US" dirty="0"/>
          </a:p>
          <a:p>
            <a:r>
              <a:rPr lang="en-US" dirty="0"/>
              <a:t>George Strait</a:t>
            </a:r>
          </a:p>
          <a:p>
            <a:r>
              <a:rPr lang="en-US" dirty="0"/>
              <a:t>Gloria Estefan</a:t>
            </a:r>
          </a:p>
          <a:p>
            <a:r>
              <a:rPr lang="en-US" dirty="0"/>
              <a:t>Gretchen Wilson</a:t>
            </a:r>
          </a:p>
          <a:p>
            <a:r>
              <a:rPr lang="en-US" dirty="0"/>
              <a:t>Ice-T</a:t>
            </a:r>
          </a:p>
          <a:p>
            <a:r>
              <a:rPr lang="en-US" dirty="0"/>
              <a:t>Jam Master Jay</a:t>
            </a:r>
          </a:p>
          <a:p>
            <a:r>
              <a:rPr lang="en-US" dirty="0" err="1"/>
              <a:t>Jello</a:t>
            </a:r>
            <a:r>
              <a:rPr lang="en-US" dirty="0"/>
              <a:t> Biafra</a:t>
            </a:r>
          </a:p>
          <a:p>
            <a:r>
              <a:rPr lang="en-US" dirty="0"/>
              <a:t>Johnny Cash</a:t>
            </a:r>
          </a:p>
          <a:p>
            <a:r>
              <a:rPr lang="en-US" dirty="0"/>
              <a:t>Kathleen Hanna</a:t>
            </a:r>
          </a:p>
          <a:p>
            <a:r>
              <a:rPr lang="en-US" dirty="0" err="1"/>
              <a:t>k.d</a:t>
            </a:r>
            <a:r>
              <a:rPr lang="en-US" dirty="0"/>
              <a:t>. lang</a:t>
            </a:r>
          </a:p>
          <a:p>
            <a:r>
              <a:rPr lang="en-US" dirty="0"/>
              <a:t>King Sunny </a:t>
            </a:r>
            <a:r>
              <a:rPr lang="en-US" dirty="0" err="1"/>
              <a:t>Adé</a:t>
            </a:r>
            <a:endParaRPr lang="en-US" dirty="0"/>
          </a:p>
          <a:p>
            <a:r>
              <a:rPr lang="en-US" dirty="0" err="1"/>
              <a:t>Krist</a:t>
            </a:r>
            <a:r>
              <a:rPr lang="en-US" dirty="0"/>
              <a:t> </a:t>
            </a:r>
            <a:r>
              <a:rPr lang="en-US" dirty="0" err="1"/>
              <a:t>Novoselic</a:t>
            </a:r>
            <a:endParaRPr lang="en-US" dirty="0"/>
          </a:p>
          <a:p>
            <a:r>
              <a:rPr lang="en-US" dirty="0"/>
              <a:t>Kurt Cobain</a:t>
            </a:r>
          </a:p>
          <a:p>
            <a:r>
              <a:rPr lang="en-US" dirty="0"/>
              <a:t>Lauryn Hill</a:t>
            </a:r>
          </a:p>
          <a:p>
            <a:r>
              <a:rPr lang="en-US" dirty="0"/>
              <a:t>Marshall “Eminem” Mathers</a:t>
            </a:r>
          </a:p>
          <a:p>
            <a:r>
              <a:rPr lang="en-US" dirty="0"/>
              <a:t>M.C. Hammer</a:t>
            </a:r>
          </a:p>
          <a:p>
            <a:r>
              <a:rPr lang="en-US" dirty="0"/>
              <a:t>Notorious B.I.G.</a:t>
            </a:r>
          </a:p>
          <a:p>
            <a:r>
              <a:rPr lang="en-US" dirty="0"/>
              <a:t>N.W.A.</a:t>
            </a:r>
          </a:p>
          <a:p>
            <a:r>
              <a:rPr lang="en-US" dirty="0"/>
              <a:t>O’Shea “Ice Cube” Jackson</a:t>
            </a:r>
          </a:p>
          <a:p>
            <a:r>
              <a:rPr lang="en-US" dirty="0"/>
              <a:t>Phish</a:t>
            </a:r>
          </a:p>
          <a:p>
            <a:r>
              <a:rPr lang="en-US" dirty="0"/>
              <a:t>Professor Griff</a:t>
            </a:r>
          </a:p>
          <a:p>
            <a:r>
              <a:rPr lang="en-US" dirty="0"/>
              <a:t>Public Enemy</a:t>
            </a:r>
          </a:p>
          <a:p>
            <a:r>
              <a:rPr lang="en-US" dirty="0"/>
              <a:t>Queen Latifah</a:t>
            </a:r>
          </a:p>
          <a:p>
            <a:r>
              <a:rPr lang="en-US" dirty="0"/>
              <a:t>Ralph Stanley</a:t>
            </a:r>
          </a:p>
          <a:p>
            <a:r>
              <a:rPr lang="en-US" dirty="0"/>
              <a:t>Ravi Shankar</a:t>
            </a:r>
          </a:p>
          <a:p>
            <a:r>
              <a:rPr lang="en-US" dirty="0"/>
              <a:t>R.E.M.</a:t>
            </a:r>
          </a:p>
          <a:p>
            <a:r>
              <a:rPr lang="en-US" dirty="0"/>
              <a:t>Ricky Martin</a:t>
            </a:r>
          </a:p>
          <a:p>
            <a:r>
              <a:rPr lang="en-US" dirty="0"/>
              <a:t>Run</a:t>
            </a:r>
          </a:p>
          <a:p>
            <a:r>
              <a:rPr lang="en-US" dirty="0"/>
              <a:t>Run-D.M.C.</a:t>
            </a:r>
          </a:p>
          <a:p>
            <a:r>
              <a:rPr lang="en-US" dirty="0"/>
              <a:t>Ry </a:t>
            </a:r>
            <a:r>
              <a:rPr lang="en-US" dirty="0" err="1"/>
              <a:t>Cooder</a:t>
            </a:r>
            <a:endParaRPr lang="en-US" dirty="0"/>
          </a:p>
          <a:p>
            <a:r>
              <a:rPr lang="en-US" dirty="0"/>
              <a:t>Sean “Puffy” Combs</a:t>
            </a:r>
          </a:p>
          <a:p>
            <a:r>
              <a:rPr lang="en-US" dirty="0"/>
              <a:t>Selena</a:t>
            </a:r>
          </a:p>
          <a:p>
            <a:r>
              <a:rPr lang="en-US" dirty="0"/>
              <a:t>Snoop Doggy Dogg</a:t>
            </a:r>
          </a:p>
          <a:p>
            <a:r>
              <a:rPr lang="en-US" dirty="0"/>
              <a:t>Sonic Youth</a:t>
            </a:r>
          </a:p>
          <a:p>
            <a:r>
              <a:rPr lang="en-US" dirty="0"/>
              <a:t>Taylor Swift</a:t>
            </a:r>
          </a:p>
          <a:p>
            <a:r>
              <a:rPr lang="en-US" dirty="0"/>
              <a:t>Terminator X</a:t>
            </a:r>
          </a:p>
          <a:p>
            <a:r>
              <a:rPr lang="en-US" dirty="0"/>
              <a:t>Toby Keith</a:t>
            </a:r>
          </a:p>
          <a:p>
            <a:r>
              <a:rPr lang="en-US" dirty="0"/>
              <a:t>Tupac (2Pac) Shakur</a:t>
            </a:r>
          </a:p>
          <a:p>
            <a:r>
              <a:rPr lang="en-US" dirty="0"/>
              <a:t>Union Station</a:t>
            </a:r>
          </a:p>
          <a:p>
            <a:r>
              <a:rPr lang="en-US" dirty="0"/>
              <a:t>Vanilla 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D9028-DA69-4E80-8F79-E00436E7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“Walk This Way”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F80BC-EF6A-4026-A2FD-6CDF300D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Calibri"/>
              </a:rPr>
              <a:t>Written by Joe Perry and Steven Tyler; performed by Run-D.M.C. with Perry and Tyler (from Aerosmith) (recorded 1986)</a:t>
            </a:r>
            <a:endParaRPr lang="en-US" dirty="0"/>
          </a:p>
          <a:p>
            <a:r>
              <a:rPr lang="en-US" dirty="0">
                <a:sym typeface="Calibri"/>
              </a:rPr>
              <a:t>Million-selling single</a:t>
            </a:r>
            <a:endParaRPr lang="en-US" dirty="0"/>
          </a:p>
          <a:p>
            <a:r>
              <a:rPr lang="en-US" dirty="0">
                <a:sym typeface="Calibri"/>
              </a:rPr>
              <a:t>Opens with sample of rock drumming from original recording, interrupted by turntable scratching and the main riff of the song, played by Joe Perry</a:t>
            </a:r>
            <a:endParaRPr lang="en-US" dirty="0"/>
          </a:p>
          <a:p>
            <a:r>
              <a:rPr lang="en-US" dirty="0">
                <a:sym typeface="Calibri"/>
              </a:rPr>
              <a:t>Run and D.M.C. trade lines of the song’s verses in aggressive, shouted style</a:t>
            </a:r>
          </a:p>
          <a:p>
            <a:r>
              <a:rPr lang="en-US" dirty="0">
                <a:sym typeface="Calibri"/>
              </a:rPr>
              <a:t>First rap video put into heavy rotation by MTV</a:t>
            </a:r>
          </a:p>
          <a:p>
            <a:r>
              <a:rPr lang="en-US" dirty="0">
                <a:sym typeface="Calibri"/>
              </a:rPr>
              <a:t>Played a pivotal role in mainstreaming of rap music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780AE-FF21-43E1-9835-BC40088E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Hip-Hop Breaks Out (1980s-1990s)	</a:t>
            </a:r>
            <a:r>
              <a:rPr lang="en-US" sz="1000" dirty="0"/>
              <a:t>2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B8C84-5A4A-43C4-A088-118A4F18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sym typeface="Calibri"/>
              </a:rPr>
              <a:t>Beastie Boys</a:t>
            </a:r>
            <a:r>
              <a:rPr lang="en-US" dirty="0">
                <a:sym typeface="Calibri"/>
              </a:rPr>
              <a:t>—rap trio and first commercially successful white act in hip-hop</a:t>
            </a:r>
          </a:p>
          <a:p>
            <a:pPr lvl="1"/>
            <a:r>
              <a:rPr lang="en-US" dirty="0">
                <a:sym typeface="Calibri"/>
              </a:rPr>
              <a:t>Recordings produced by Rick Rubin and released on Def Jam Records; distribution deal signed by Russell Simmons with industry giant Columbia</a:t>
            </a:r>
          </a:p>
          <a:p>
            <a:pPr lvl="1"/>
            <a:r>
              <a:rPr lang="en-US" dirty="0">
                <a:sym typeface="Calibri"/>
              </a:rPr>
              <a:t>Early recordings: fusion of youth-oriented rebelliousness of hardcore punk rock with the sensibility and techniques of hip-hop</a:t>
            </a:r>
          </a:p>
          <a:p>
            <a:pPr lvl="1"/>
            <a:r>
              <a:rPr lang="en-US" dirty="0">
                <a:sym typeface="Calibri"/>
              </a:rPr>
              <a:t>Experimented with combinations of rap, heavy metal, punk, psychedelic rock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780AE-FF21-43E1-9835-BC40088E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Hip-Hop Breaks Out (1980s-1990s)	</a:t>
            </a:r>
            <a:r>
              <a:rPr lang="en-US" sz="1000" dirty="0"/>
              <a:t>3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B8C84-5A4A-43C4-A088-118A4F18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Calibri"/>
              </a:rPr>
              <a:t>1987—series of million-selling singles had proven rap’s commercial potential on the pop and R&amp;B charts</a:t>
            </a:r>
          </a:p>
          <a:p>
            <a:r>
              <a:rPr lang="en-US" dirty="0">
                <a:sym typeface="Calibri"/>
              </a:rPr>
              <a:t>1988- emergence of new markets for hip-hop: launching of MTV’s first show dedicated to hip-hop music</a:t>
            </a:r>
          </a:p>
          <a:p>
            <a:pPr lvl="1"/>
            <a:r>
              <a:rPr lang="en-US" dirty="0" err="1">
                <a:sym typeface="Calibri"/>
              </a:rPr>
              <a:t>Yo</a:t>
            </a:r>
            <a:r>
              <a:rPr lang="en-US" dirty="0">
                <a:sym typeface="Calibri"/>
              </a:rPr>
              <a:t>! MTV Raps, hosted by Fab Five Freddie Braithwaite</a:t>
            </a:r>
          </a:p>
          <a:p>
            <a:pPr lvl="1"/>
            <a:r>
              <a:rPr lang="en-US" dirty="0">
                <a:sym typeface="Calibri"/>
              </a:rPr>
              <a:t>The Source—first magazine devoted solely to hip-hop music and fashion</a:t>
            </a:r>
          </a:p>
          <a:p>
            <a:pPr lvl="1"/>
            <a:r>
              <a:rPr lang="en-US" dirty="0">
                <a:sym typeface="Calibri"/>
              </a:rPr>
              <a:t>Rap category added to the Grammy Awards</a:t>
            </a:r>
          </a:p>
          <a:p>
            <a:pPr lvl="1"/>
            <a:r>
              <a:rPr lang="en-US" dirty="0">
                <a:sym typeface="Calibri"/>
              </a:rPr>
              <a:t>Billboard added a rap singles chart</a:t>
            </a:r>
          </a:p>
        </p:txBody>
      </p:sp>
    </p:spTree>
    <p:extLst>
      <p:ext uri="{BB962C8B-B14F-4D97-AF65-F5344CB8AC3E}">
        <p14:creationId xmlns:p14="http://schemas.microsoft.com/office/powerpoint/2010/main" val="98165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FBCCA-50B8-4B6C-A208-83A75B17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Hip-Hop Breaks Out (1980s-1990s)	</a:t>
            </a:r>
            <a:r>
              <a:rPr lang="en-US" sz="1000" dirty="0"/>
              <a:t>4 of 4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92DF08-A27A-42C8-81CB-BF51849D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705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ym typeface="Calibri"/>
              </a:rPr>
              <a:t>Public Enemy</a:t>
            </a:r>
            <a:r>
              <a:rPr lang="en-US" dirty="0">
                <a:sym typeface="Calibri"/>
              </a:rPr>
              <a:t>—founded 1982 by members who met in college, drawn together by interests in hip-hop culture and political activism</a:t>
            </a:r>
          </a:p>
          <a:p>
            <a:pPr lvl="1"/>
            <a:r>
              <a:rPr lang="en-US" dirty="0">
                <a:sym typeface="Calibri"/>
              </a:rPr>
              <a:t>Two MCs: </a:t>
            </a:r>
            <a:r>
              <a:rPr lang="en-US" b="1" dirty="0">
                <a:sym typeface="Calibri"/>
              </a:rPr>
              <a:t>Chuck D</a:t>
            </a:r>
            <a:r>
              <a:rPr lang="en-US" dirty="0">
                <a:sym typeface="Calibri"/>
              </a:rPr>
              <a:t> (Carlton </a:t>
            </a:r>
            <a:r>
              <a:rPr lang="en-US" dirty="0" err="1">
                <a:sym typeface="Calibri"/>
              </a:rPr>
              <a:t>Ridenhour</a:t>
            </a:r>
            <a:r>
              <a:rPr lang="en-US" dirty="0">
                <a:sym typeface="Calibri"/>
              </a:rPr>
              <a:t>, b. 1960), </a:t>
            </a:r>
            <a:r>
              <a:rPr lang="en-US" b="1" dirty="0">
                <a:sym typeface="Calibri"/>
              </a:rPr>
              <a:t>Flavor </a:t>
            </a:r>
            <a:r>
              <a:rPr lang="en-US" b="1" dirty="0" err="1">
                <a:sym typeface="Calibri"/>
              </a:rPr>
              <a:t>Flav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(William Drayton, b. 1959)</a:t>
            </a:r>
          </a:p>
          <a:p>
            <a:pPr lvl="1"/>
            <a:r>
              <a:rPr lang="en-US" dirty="0">
                <a:sym typeface="Calibri"/>
              </a:rPr>
              <a:t>DJ: </a:t>
            </a:r>
            <a:r>
              <a:rPr lang="en-US" b="1" dirty="0">
                <a:sym typeface="Calibri"/>
              </a:rPr>
              <a:t>Terminator X</a:t>
            </a:r>
            <a:r>
              <a:rPr lang="en-US" dirty="0">
                <a:sym typeface="Calibri"/>
              </a:rPr>
              <a:t> (Norman Lee Rogers, b. 1966)</a:t>
            </a:r>
          </a:p>
          <a:p>
            <a:pPr lvl="1"/>
            <a:r>
              <a:rPr lang="en-US" dirty="0">
                <a:sym typeface="Calibri"/>
              </a:rPr>
              <a:t>“Minster of Information”: </a:t>
            </a:r>
            <a:r>
              <a:rPr lang="en-US" b="1" dirty="0">
                <a:sym typeface="Calibri"/>
              </a:rPr>
              <a:t>Professor Griff </a:t>
            </a:r>
            <a:r>
              <a:rPr lang="en-US" dirty="0">
                <a:sym typeface="Calibri"/>
              </a:rPr>
              <a:t>(Richard Griffin, b. 1960)</a:t>
            </a:r>
          </a:p>
          <a:p>
            <a:pPr lvl="1"/>
            <a:r>
              <a:rPr lang="en-US" dirty="0">
                <a:sym typeface="Calibri"/>
              </a:rPr>
              <a:t>Security of the First World (S1W): dancers in paramilitary uniforms carrying Uzi submachine guns and performing marital arts inspired choreography</a:t>
            </a:r>
          </a:p>
          <a:p>
            <a:pPr lvl="1"/>
            <a:r>
              <a:rPr lang="en-US" dirty="0">
                <a:sym typeface="Calibri"/>
              </a:rPr>
              <a:t>1988- </a:t>
            </a:r>
            <a:r>
              <a:rPr lang="en-US" i="1" dirty="0">
                <a:sym typeface="Calibri"/>
              </a:rPr>
              <a:t>It Takes a Nation of Millions to Hold Us Back</a:t>
            </a:r>
            <a:r>
              <a:rPr lang="en-US" dirty="0">
                <a:sym typeface="Calibri"/>
              </a:rPr>
              <a:t>; fused trenchant social and political analyses of Chuck D with streetwise interjections of Flavor </a:t>
            </a:r>
            <a:r>
              <a:rPr lang="en-US" dirty="0" err="1">
                <a:sym typeface="Calibri"/>
              </a:rPr>
              <a:t>Flav</a:t>
            </a:r>
            <a:r>
              <a:rPr lang="en-US" dirty="0">
                <a:sym typeface="Calibri"/>
              </a:rPr>
              <a:t> in a dense sonic web created by production team, the Bomb Squad</a:t>
            </a:r>
          </a:p>
        </p:txBody>
      </p:sp>
      <p:pic>
        <p:nvPicPr>
          <p:cNvPr id="9" name="Picture 8" descr="Flavor Flav and Chuck D perform on stage.">
            <a:extLst>
              <a:ext uri="{FF2B5EF4-FFF2-40B4-BE49-F238E27FC236}">
                <a16:creationId xmlns:a16="http://schemas.microsoft.com/office/drawing/2014/main" id="{55AED5EA-5993-409C-ABF8-7C1B7870E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920" y="1978844"/>
            <a:ext cx="4442456" cy="32789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11809-E8F4-481C-AAC2-2CAE72C7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“Night of the Living Baseheads”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FFB681-418E-4844-85C4-FEB33208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Calibri"/>
              </a:rPr>
              <a:t>Written by Hank </a:t>
            </a:r>
            <a:r>
              <a:rPr lang="en-US" dirty="0" err="1">
                <a:sym typeface="Calibri"/>
              </a:rPr>
              <a:t>Shocklee</a:t>
            </a:r>
            <a:r>
              <a:rPr lang="en-US" dirty="0">
                <a:sym typeface="Calibri"/>
              </a:rPr>
              <a:t>, Eric Sadler, and Chuck D; performed by Public Enemy; recorded 1988</a:t>
            </a:r>
            <a:endParaRPr lang="en-US" dirty="0"/>
          </a:p>
          <a:p>
            <a:r>
              <a:rPr lang="en-US" dirty="0">
                <a:sym typeface="Calibri"/>
              </a:rPr>
              <a:t>Lyrics combine images of zombies with commentary on the crack cocaine epidemic in inner cities during the 1980s</a:t>
            </a:r>
            <a:endParaRPr lang="en-US" dirty="0"/>
          </a:p>
          <a:p>
            <a:r>
              <a:rPr lang="en-US" dirty="0">
                <a:sym typeface="Calibri"/>
              </a:rPr>
              <a:t>Complexly textured groove</a:t>
            </a:r>
          </a:p>
          <a:p>
            <a:r>
              <a:rPr lang="en-US" dirty="0">
                <a:sym typeface="Calibri"/>
              </a:rPr>
              <a:t>Double meaning of the term “dope”</a:t>
            </a:r>
            <a:endParaRPr lang="en-US" dirty="0"/>
          </a:p>
          <a:p>
            <a:r>
              <a:rPr lang="en-US" dirty="0">
                <a:sym typeface="Calibri"/>
              </a:rPr>
              <a:t>Grim message enveloped in jagged and stark sonic landscape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Producers incorporated digital samples from 13 different recorded 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4464F53A-3550-4D7A-B3C8-5443B75EFB8E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F9F3915A-0F6B-499D-B5A0-C4298438B8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00F5E31C89A48940A57403082843D" ma:contentTypeVersion="25" ma:contentTypeDescription="Create a new document." ma:contentTypeScope="" ma:versionID="933df064329f96cf634647b01fa532dd">
  <xsd:schema xmlns:xsd="http://www.w3.org/2001/XMLSchema" xmlns:xs="http://www.w3.org/2001/XMLSchema" xmlns:p="http://schemas.microsoft.com/office/2006/metadata/properties" xmlns:ns1="http://schemas.microsoft.com/sharepoint/v3" xmlns:ns2="37b7e42e-eaac-4c0c-b7ab-65d932e301c3" xmlns:ns3="7c20e60f-09c9-4b20-a5fa-550b7d980542" targetNamespace="http://schemas.microsoft.com/office/2006/metadata/properties" ma:root="true" ma:fieldsID="910a685a29639b0e5400c6f670a283a2" ns1:_="" ns2:_="" ns3:_="">
    <xsd:import namespace="http://schemas.microsoft.com/sharepoint/v3"/>
    <xsd:import namespace="37b7e42e-eaac-4c0c-b7ab-65d932e301c3"/>
    <xsd:import namespace="7c20e60f-09c9-4b20-a5fa-550b7d980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ForpracticeorgradableforLMS_x003f_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CanthisbeconvertedbyStraive" minOccurs="0"/>
                <xsd:element ref="ns2:Date" minOccurs="0"/>
                <xsd:element ref="ns2:MediaServiceSearchProperties" minOccurs="0"/>
                <xsd:element ref="ns2:LearnosityQuestionTypeCategory" minOccurs="0"/>
                <xsd:element ref="ns2:MediaServiceBillingMetadata" minOccurs="0"/>
                <xsd:element ref="ns2:Last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7e42e-eaac-4c0c-b7ab-65d932e30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217fd5-6bb5-4de3-bf71-ef5eb62cb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ForpracticeorgradableforLMS_x003f_" ma:index="20" nillable="true" ma:displayName="For practice or gradable for LMS?" ma:format="Dropdown" ma:internalName="ForpracticeorgradableforLMS_x003f_">
      <xsd:simpleType>
        <xsd:restriction base="dms:Choice">
          <xsd:enumeration value="For Practice"/>
          <xsd:enumeration value="For Grading"/>
          <xsd:enumeration value="For Practice OR Grading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CanthisbeconvertedbyStraive" ma:index="25" nillable="true" ma:displayName="Can be converted by Straive" ma:default="No" ma:format="Dropdown" ma:internalName="CanthisbeconvertedbyStraive">
      <xsd:simpleType>
        <xsd:restriction base="dms:Choice">
          <xsd:enumeration value="Yes"/>
          <xsd:enumeration value="No"/>
        </xsd:restriction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earnosityQuestionTypeCategory" ma:index="28" nillable="true" ma:displayName="Learnosity Question Type Category" ma:description="Category/Grouping as per Learnosity documentation here: https://authorguide.learnosity.com/hc/en-us/categories/360000074917-Question-Types" ma:format="Dropdown" ma:internalName="LearnosityQuestionTyp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ultiple choice"/>
                    <xsd:enumeration value="Fill in the blanks"/>
                    <xsd:enumeration value="Classify, match &amp; order"/>
                    <xsd:enumeration value="Written &amp; recorded"/>
                    <xsd:enumeration value="Math"/>
                    <xsd:enumeration value="N/A"/>
                    <xsd:enumeration value="Other"/>
                    <xsd:enumeration value="Highlight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LastModified" ma:index="30" nillable="true" ma:displayName="Last Modified" ma:format="Dropdown" ma:list="UserInfo" ma:SharePointGroup="0" ma:internalName="LastModifi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0e60f-09c9-4b20-a5fa-550b7d980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927d970-8a6b-4b37-beb7-fd1884633f11}" ma:internalName="TaxCatchAll" ma:showField="CatchAllData" ma:web="7c20e60f-09c9-4b20-a5fa-550b7d9805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20e60f-09c9-4b20-a5fa-550b7d980542" xsi:nil="true"/>
    <lcf76f155ced4ddcb4097134ff3c332f xmlns="37b7e42e-eaac-4c0c-b7ab-65d932e301c3">
      <Terms xmlns="http://schemas.microsoft.com/office/infopath/2007/PartnerControls"/>
    </lcf76f155ced4ddcb4097134ff3c332f>
    <_ip_UnifiedCompliancePolicyUIAction xmlns="http://schemas.microsoft.com/sharepoint/v3" xsi:nil="true"/>
    <CanthisbeconvertedbyStraive xmlns="37b7e42e-eaac-4c0c-b7ab-65d932e301c3">No</CanthisbeconvertedbyStraive>
    <LastModified xmlns="37b7e42e-eaac-4c0c-b7ab-65d932e301c3">
      <UserInfo>
        <DisplayName/>
        <AccountId xsi:nil="true"/>
        <AccountType/>
      </UserInfo>
    </LastModified>
    <Date xmlns="37b7e42e-eaac-4c0c-b7ab-65d932e301c3" xsi:nil="true"/>
    <_ip_UnifiedCompliancePolicyProperties xmlns="http://schemas.microsoft.com/sharepoint/v3" xsi:nil="true"/>
    <LearnosityQuestionTypeCategory xmlns="37b7e42e-eaac-4c0c-b7ab-65d932e301c3" xsi:nil="true"/>
    <ForpracticeorgradableforLMS_x003f_ xmlns="37b7e42e-eaac-4c0c-b7ab-65d932e301c3" xsi:nil="true"/>
    <SharedWithUsers xmlns="7c20e60f-09c9-4b20-a5fa-550b7d98054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166C5F-7E3C-46CE-BA12-58360805A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8C51D-CC90-4A13-8F58-73D19847C67F}"/>
</file>

<file path=customXml/itemProps3.xml><?xml version="1.0" encoding="utf-8"?>
<ds:datastoreItem xmlns:ds="http://schemas.openxmlformats.org/officeDocument/2006/customXml" ds:itemID="{022F11D9-80B8-44F6-86E8-334B37BDE064}">
  <ds:schemaRefs>
    <ds:schemaRef ds:uri="http://schemas.microsoft.com/office/2006/metadata/properties"/>
    <ds:schemaRef ds:uri="http://schemas.microsoft.com/office/infopath/2007/PartnerControls"/>
    <ds:schemaRef ds:uri="404072c5-1f61-4b82-a4cf-449f52b5202f"/>
    <ds:schemaRef ds:uri="4cdfb290-aec9-4a48-b865-7a18589ae95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3.1 (TH)</Template>
  <TotalTime>454</TotalTime>
  <Words>4298</Words>
  <Application>Microsoft Office PowerPoint</Application>
  <PresentationFormat>Widescreen</PresentationFormat>
  <Paragraphs>319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Source Sans Pro</vt:lpstr>
      <vt:lpstr>Text Content Templates</vt:lpstr>
      <vt:lpstr>Figure-Only Templates</vt:lpstr>
      <vt:lpstr>American Popular Music, Sixth Edition</vt:lpstr>
      <vt:lpstr>Chapter 14: “Smells Like Teen Spirit” Hip-Hop, Alternative Music, and the Entertainment Business</vt:lpstr>
      <vt:lpstr>Pop Loses its Stylistic Thumbprint</vt:lpstr>
      <vt:lpstr>Hip Hop Breaks Out (1980s-1990s) 1 of 4</vt:lpstr>
      <vt:lpstr>Listening Guide: “Walk This Way”</vt:lpstr>
      <vt:lpstr>Hip-Hop Breaks Out (1980s-1990s) 2 of 4</vt:lpstr>
      <vt:lpstr>Hip-Hop Breaks Out (1980s-1990s) 3 of 4</vt:lpstr>
      <vt:lpstr>Hip-Hop Breaks Out (1980s-1990s) 4 of 4</vt:lpstr>
      <vt:lpstr>Listening Guide: “Night of the Living Baseheads”</vt:lpstr>
      <vt:lpstr>Commercialization, Diversification,  and the Rise of Gangsta Rap (1990s) 1 of 5</vt:lpstr>
      <vt:lpstr>Commercialization, Diversification,  and the Rise of Gangsta Rap (1990s) 2 of 5</vt:lpstr>
      <vt:lpstr>Commercialization, Diversification,  and the Rise of Gangsta Rap (1990s) 3 of 5</vt:lpstr>
      <vt:lpstr>Listening Guide: “What’s My Name?”</vt:lpstr>
      <vt:lpstr>Commercialization, Diversification,  and the Rise of Gangsta Rap (1990s) 4 of 5</vt:lpstr>
      <vt:lpstr>Commercialization, Diversification,  and the Rise of Gangsta Rap (1990s) 5 of 5</vt:lpstr>
      <vt:lpstr>Queen Latifah</vt:lpstr>
      <vt:lpstr>Listening Guide: “U.N.I.T.Y.”</vt:lpstr>
      <vt:lpstr>Techno: Dance Music in the Digital Age 1 of 2</vt:lpstr>
      <vt:lpstr>Techno: Dance Music in the Digital Age 2 of 2</vt:lpstr>
      <vt:lpstr>Alternative Currents</vt:lpstr>
      <vt:lpstr>Alternative Rock, 1980s-1990s 1 of 5</vt:lpstr>
      <vt:lpstr>Alternative Rock, 1980s-1990s 2 of 5</vt:lpstr>
      <vt:lpstr>Alternative Rock, 1980s-1990s 3 of 5</vt:lpstr>
      <vt:lpstr>Alternative Rock, 1980s-1990s 4 of 5</vt:lpstr>
      <vt:lpstr>Alternative Rock, 1980s-1990s 5 of 5</vt:lpstr>
      <vt:lpstr>The “Seattle” Sound</vt:lpstr>
      <vt:lpstr>Women’s Voices:  Alternative Folk, Hip-Hop, and Country 1 of 4</vt:lpstr>
      <vt:lpstr>Women’s Voices:  Alternative Folk, Hip-Hop, and Country 2 of 4</vt:lpstr>
      <vt:lpstr>Women’s Voices:  Alternative Folk, Hip-Hop, and Country 3 of 4</vt:lpstr>
      <vt:lpstr>Women’s Voices:  Alternative Folk, Hip-Hop, and Country 4 of 4</vt:lpstr>
      <vt:lpstr>Modern Sounds in Country and Western Music: Approaches to Tradition 1 of 2</vt:lpstr>
      <vt:lpstr>Modern Sounds in Country and Western Music: Approaches to Tradition 2 of 2</vt:lpstr>
      <vt:lpstr>More Country Alternatives:  O Brother Where Art Thou? and the Resurgence of Bluegrass 1 of 2</vt:lpstr>
      <vt:lpstr>More Country Alternatives:  O Brother Where Art Thou? and the Resurgence of Bluegrass 2 of 2</vt:lpstr>
      <vt:lpstr>Latinx Superstars of the 1990s 1 of 2</vt:lpstr>
      <vt:lpstr>Latinx Superstars of the 1990s 2 of 2</vt:lpstr>
      <vt:lpstr>Globalization and the Rise of World Music</vt:lpstr>
      <vt:lpstr>World Music Collaborations:  Ali Farka Touré and Nusrat Fateh Ali Khan </vt:lpstr>
      <vt:lpstr>Key Terms</vt:lpstr>
      <vt:lpstr>Key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OUP</dc:creator>
  <cp:lastModifiedBy>Kowdhaman M</cp:lastModifiedBy>
  <cp:revision>29</cp:revision>
  <dcterms:created xsi:type="dcterms:W3CDTF">2015-07-30T18:55:32Z</dcterms:created>
  <dcterms:modified xsi:type="dcterms:W3CDTF">2026-05-26T15:23:26Z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2021-06-30T20:48:27Z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a7286757-4345-418e-a112-8a21474175fa</vt:lpwstr>
  </property>
  <property fmtid="{D5CDD505-2E9C-101B-9397-08002B2CF9AE}" pid="8" name="MSIP_Label_be5cb09a-2992-49d6-8ac9-5f63e7b1ad2f_ContentBits">
    <vt:lpwstr>0</vt:lpwstr>
  </property>
  <property fmtid="{D5CDD505-2E9C-101B-9397-08002B2CF9AE}" pid="9" name="ContentTypeId">
    <vt:lpwstr>0x010100E8900F5E31C89A48940A57403082843D</vt:lpwstr>
  </property>
  <property fmtid="{D5CDD505-2E9C-101B-9397-08002B2CF9AE}" pid="10" name="Order">
    <vt:r8>67873100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